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4"/>
  </p:notesMasterIdLst>
  <p:sldIdLst>
    <p:sldId id="256" r:id="rId2"/>
    <p:sldId id="499" r:id="rId3"/>
    <p:sldId id="500" r:id="rId4"/>
    <p:sldId id="498" r:id="rId5"/>
    <p:sldId id="504" r:id="rId6"/>
    <p:sldId id="505" r:id="rId7"/>
    <p:sldId id="506" r:id="rId8"/>
    <p:sldId id="507" r:id="rId9"/>
    <p:sldId id="508" r:id="rId10"/>
    <p:sldId id="509" r:id="rId11"/>
    <p:sldId id="510" r:id="rId12"/>
    <p:sldId id="511" r:id="rId13"/>
    <p:sldId id="512" r:id="rId14"/>
    <p:sldId id="531" r:id="rId15"/>
    <p:sldId id="513" r:id="rId16"/>
    <p:sldId id="533" r:id="rId17"/>
    <p:sldId id="534" r:id="rId18"/>
    <p:sldId id="535" r:id="rId19"/>
    <p:sldId id="536" r:id="rId20"/>
    <p:sldId id="537" r:id="rId21"/>
    <p:sldId id="532" r:id="rId22"/>
    <p:sldId id="497" r:id="rId23"/>
    <p:sldId id="538" r:id="rId24"/>
    <p:sldId id="539" r:id="rId25"/>
    <p:sldId id="514" r:id="rId26"/>
    <p:sldId id="515" r:id="rId27"/>
    <p:sldId id="516" r:id="rId28"/>
    <p:sldId id="517" r:id="rId29"/>
    <p:sldId id="518" r:id="rId30"/>
    <p:sldId id="519" r:id="rId31"/>
    <p:sldId id="520" r:id="rId32"/>
    <p:sldId id="521" r:id="rId33"/>
    <p:sldId id="522" r:id="rId34"/>
    <p:sldId id="523" r:id="rId35"/>
    <p:sldId id="524" r:id="rId36"/>
    <p:sldId id="525" r:id="rId37"/>
    <p:sldId id="259" r:id="rId38"/>
    <p:sldId id="526" r:id="rId39"/>
    <p:sldId id="527" r:id="rId40"/>
    <p:sldId id="528" r:id="rId41"/>
    <p:sldId id="501" r:id="rId42"/>
    <p:sldId id="502" r:id="rId43"/>
    <p:sldId id="503" r:id="rId44"/>
    <p:sldId id="263" r:id="rId45"/>
    <p:sldId id="273" r:id="rId46"/>
    <p:sldId id="529" r:id="rId47"/>
    <p:sldId id="530" r:id="rId48"/>
    <p:sldId id="540" r:id="rId49"/>
    <p:sldId id="264" r:id="rId50"/>
    <p:sldId id="274" r:id="rId51"/>
    <p:sldId id="277" r:id="rId52"/>
    <p:sldId id="541" r:id="rId53"/>
    <p:sldId id="278" r:id="rId54"/>
    <p:sldId id="268" r:id="rId55"/>
    <p:sldId id="269" r:id="rId56"/>
    <p:sldId id="266" r:id="rId57"/>
    <p:sldId id="267" r:id="rId58"/>
    <p:sldId id="279" r:id="rId59"/>
    <p:sldId id="275" r:id="rId60"/>
    <p:sldId id="281" r:id="rId61"/>
    <p:sldId id="542" r:id="rId62"/>
    <p:sldId id="276" r:id="rId63"/>
    <p:sldId id="544" r:id="rId64"/>
    <p:sldId id="547" r:id="rId65"/>
    <p:sldId id="545" r:id="rId66"/>
    <p:sldId id="546" r:id="rId67"/>
    <p:sldId id="548" r:id="rId68"/>
    <p:sldId id="549" r:id="rId69"/>
    <p:sldId id="543" r:id="rId70"/>
    <p:sldId id="550" r:id="rId71"/>
    <p:sldId id="551" r:id="rId72"/>
    <p:sldId id="55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338"/>
  </p:normalViewPr>
  <p:slideViewPr>
    <p:cSldViewPr snapToGrid="0" snapToObjects="1">
      <p:cViewPr varScale="1">
        <p:scale>
          <a:sx n="110" d="100"/>
          <a:sy n="110"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897970-295B-994C-A49F-F11F311D215A}" type="datetimeFigureOut">
              <a:rPr lang="en-US" smtClean="0"/>
              <a:t>9/23/21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F372B-2CDA-EE41-B63C-0024433AF990}" type="slidenum">
              <a:rPr lang="en-US" smtClean="0"/>
              <a:t>‹#›</a:t>
            </a:fld>
            <a:endParaRPr lang="en-US"/>
          </a:p>
        </p:txBody>
      </p:sp>
    </p:spTree>
    <p:extLst>
      <p:ext uri="{BB962C8B-B14F-4D97-AF65-F5344CB8AC3E}">
        <p14:creationId xmlns:p14="http://schemas.microsoft.com/office/powerpoint/2010/main" val="3789056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053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docker run -ti d97 /bin/bash</a:t>
            </a:r>
          </a:p>
          <a:p>
            <a:pPr marL="171450" indent="-171450">
              <a:buFontTx/>
              <a:buChar char="-"/>
            </a:pPr>
            <a:r>
              <a:rPr lang="de-DE" baseline="0" dirty="0"/>
              <a:t>testFile.txt -&gt; present</a:t>
            </a:r>
          </a:p>
          <a:p>
            <a:pPr marL="171450" indent="-171450">
              <a:buFontTx/>
              <a:buChar char="-"/>
            </a:pPr>
            <a:r>
              <a:rPr lang="de-DE" baseline="0" dirty="0"/>
              <a:t>set -&gt; env Variable PROVIDER set</a:t>
            </a:r>
            <a:endParaRPr lang="de-DE" dirty="0"/>
          </a:p>
          <a:p>
            <a:endParaRPr lang="en-US" dirty="0"/>
          </a:p>
          <a:p>
            <a:r>
              <a:rPr lang="en-US" dirty="0" err="1"/>
              <a:t>docker</a:t>
            </a:r>
            <a:r>
              <a:rPr lang="en-US" dirty="0"/>
              <a:t> run –P</a:t>
            </a:r>
            <a:r>
              <a:rPr lang="en-US" baseline="0" dirty="0"/>
              <a:t> </a:t>
            </a:r>
            <a:r>
              <a:rPr lang="en-US" dirty="0"/>
              <a:t>-d d97</a:t>
            </a:r>
          </a:p>
        </p:txBody>
      </p:sp>
      <p:sp>
        <p:nvSpPr>
          <p:cNvPr id="4" name="Slide Number Placeholder 3"/>
          <p:cNvSpPr>
            <a:spLocks noGrp="1"/>
          </p:cNvSpPr>
          <p:nvPr>
            <p:ph type="sldNum" sz="quarter" idx="10"/>
          </p:nvPr>
        </p:nvSpPr>
        <p:spPr/>
        <p:txBody>
          <a:bodyPr/>
          <a:lstStyle/>
          <a:p>
            <a:fld id="{52E27252-EF20-D744-8857-623D53E3D728}" type="slidenum">
              <a:rPr lang="en-US" smtClean="0"/>
              <a:t>55</a:t>
            </a:fld>
            <a:endParaRPr lang="en-US"/>
          </a:p>
        </p:txBody>
      </p:sp>
    </p:spTree>
    <p:extLst>
      <p:ext uri="{BB962C8B-B14F-4D97-AF65-F5344CB8AC3E}">
        <p14:creationId xmlns:p14="http://schemas.microsoft.com/office/powerpoint/2010/main" val="3825566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Use docker start, docker attach to reuse container</a:t>
            </a:r>
          </a:p>
          <a:p>
            <a:endParaRPr lang="de-CH" dirty="0"/>
          </a:p>
          <a:p>
            <a:r>
              <a:rPr lang="de-CH" dirty="0"/>
              <a:t>Change script to echo ... &gt;&gt; /log/hello3.log</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56</a:t>
            </a:fld>
            <a:endParaRPr lang="en-US"/>
          </a:p>
        </p:txBody>
      </p:sp>
    </p:spTree>
    <p:extLst>
      <p:ext uri="{BB962C8B-B14F-4D97-AF65-F5344CB8AC3E}">
        <p14:creationId xmlns:p14="http://schemas.microsoft.com/office/powerpoint/2010/main" val="2631735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Use</a:t>
            </a:r>
            <a:r>
              <a:rPr lang="de-CH" baseline="0" dirty="0"/>
              <a:t> ifconfig -&gt; eht1 to access from host</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57</a:t>
            </a:fld>
            <a:endParaRPr lang="en-US"/>
          </a:p>
        </p:txBody>
      </p:sp>
    </p:spTree>
    <p:extLst>
      <p:ext uri="{BB962C8B-B14F-4D97-AF65-F5344CB8AC3E}">
        <p14:creationId xmlns:p14="http://schemas.microsoft.com/office/powerpoint/2010/main" val="3672092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skydock / skydns: Docker discovery by lightweight DNS server</a:t>
            </a:r>
          </a:p>
          <a:p>
            <a:r>
              <a:rPr lang="de-CH" dirty="0"/>
              <a:t>fig:</a:t>
            </a:r>
            <a:r>
              <a:rPr lang="de-CH" baseline="0" dirty="0"/>
              <a:t> fig.xml: discribe how to build or retrieve each service’s Docker image</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58</a:t>
            </a:fld>
            <a:endParaRPr lang="en-US"/>
          </a:p>
        </p:txBody>
      </p:sp>
    </p:spTree>
    <p:extLst>
      <p:ext uri="{BB962C8B-B14F-4D97-AF65-F5344CB8AC3E}">
        <p14:creationId xmlns:p14="http://schemas.microsoft.com/office/powerpoint/2010/main" val="3819773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Automatically</a:t>
            </a:r>
            <a:r>
              <a:rPr lang="de-CH" baseline="0" dirty="0"/>
              <a:t> build a Docker image on Docker-Hub:</a:t>
            </a:r>
          </a:p>
          <a:p>
            <a:endParaRPr lang="de-CH" baseline="0" dirty="0"/>
          </a:p>
          <a:p>
            <a:r>
              <a:rPr lang="de-CH" dirty="0"/>
              <a:t>Example: playground-docker-echoey</a:t>
            </a:r>
            <a:r>
              <a:rPr lang="de-CH" baseline="0" dirty="0"/>
              <a:t> in Bitbucket: https://bitbucket.org/inftec/playground-docker-echoey/overview </a:t>
            </a:r>
          </a:p>
          <a:p>
            <a:endParaRPr lang="de-CH" baseline="0" dirty="0"/>
          </a:p>
          <a:p>
            <a:r>
              <a:rPr lang="de-CH" dirty="0"/>
              <a:t>Automated</a:t>
            </a:r>
            <a:r>
              <a:rPr lang="de-CH" baseline="0" dirty="0"/>
              <a:t> Build Repository on Docker Hub: https://registry.hub.docker.com/u/pazoozoo/playground-docker-echoey/</a:t>
            </a:r>
          </a:p>
          <a:p>
            <a:endParaRPr lang="de-CH" dirty="0"/>
          </a:p>
          <a:p>
            <a:r>
              <a:rPr lang="de-CH" dirty="0"/>
              <a:t>Build took around 5 minutes...</a:t>
            </a:r>
          </a:p>
          <a:p>
            <a:endParaRPr lang="de-CH" dirty="0"/>
          </a:p>
          <a:p>
            <a:endParaRPr lang="de-CH" dirty="0"/>
          </a:p>
          <a:p>
            <a:r>
              <a:rPr lang="de-CH" dirty="0"/>
              <a:t>Run on AWS Elastic Beanstalk:</a:t>
            </a:r>
          </a:p>
          <a:p>
            <a:pPr marL="171450" indent="-171450">
              <a:buFontTx/>
              <a:buChar char="-"/>
            </a:pPr>
            <a:r>
              <a:rPr lang="de-CH" dirty="0"/>
              <a:t>Need to ZIP Dockerfile and dependencies (ADD files)</a:t>
            </a:r>
          </a:p>
          <a:p>
            <a:pPr marL="171450" indent="-171450">
              <a:buFontTx/>
              <a:buChar char="-"/>
            </a:pPr>
            <a:r>
              <a:rPr lang="de-CH"/>
              <a:t>Beanstalk</a:t>
            </a:r>
            <a:r>
              <a:rPr lang="de-CH" baseline="0"/>
              <a:t> environment expects HTTP service on first EXPOSEd port though </a:t>
            </a:r>
            <a:r>
              <a:rPr lang="de-CH" baseline="0">
                <a:sym typeface="Wingdings" panose="05000000000000000000" pitchFamily="2" charset="2"/>
              </a:rPr>
              <a:t> not working with dummy echo service</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59</a:t>
            </a:fld>
            <a:endParaRPr lang="en-US"/>
          </a:p>
        </p:txBody>
      </p:sp>
    </p:spTree>
    <p:extLst>
      <p:ext uri="{BB962C8B-B14F-4D97-AF65-F5344CB8AC3E}">
        <p14:creationId xmlns:p14="http://schemas.microsoft.com/office/powerpoint/2010/main" val="1265238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458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1 hypervisors run directly on the “bare metal” hardware and do not require a host operating system to run virtual machines.</a:t>
            </a:r>
          </a:p>
          <a:p>
            <a:r>
              <a:rPr lang="en-US" dirty="0"/>
              <a:t>Type 2 hypervisors allow users to run virtual machines on top of an existing operating system.</a:t>
            </a:r>
          </a:p>
          <a:p>
            <a:r>
              <a:rPr lang="en-US" dirty="0"/>
              <a:t>Type 2 hypervisors are popular because they allow the user the run new guests on an existing operating system.</a:t>
            </a:r>
          </a:p>
          <a:p>
            <a:r>
              <a:rPr lang="en-US" dirty="0"/>
              <a:t>Type 1 hypervisors are lean and provide higher performance, availability, and security.</a:t>
            </a:r>
          </a:p>
          <a:p>
            <a:r>
              <a:rPr lang="en-US" dirty="0"/>
              <a:t> </a:t>
            </a:r>
          </a:p>
          <a:p>
            <a:r>
              <a:rPr lang="en-US" dirty="0"/>
              <a:t>Linux Containers fill the gap between type 1 and type 2 hypervisors.</a:t>
            </a:r>
          </a:p>
          <a:p>
            <a:r>
              <a:rPr lang="en-US" dirty="0"/>
              <a:t>They run on top of an existing operating system, are lightweight by removing duplication of system libraries and the kernel, and provide high performance.</a:t>
            </a:r>
          </a:p>
          <a:p>
            <a:endParaRPr lang="en-US" dirty="0"/>
          </a:p>
          <a:p>
            <a:r>
              <a:rPr lang="en-US" dirty="0"/>
              <a:t>A</a:t>
            </a:r>
            <a:r>
              <a:rPr lang="en-US" baseline="0" dirty="0"/>
              <a:t> Container is a set of processes, running on top of a common kernel.</a:t>
            </a:r>
          </a:p>
          <a:p>
            <a:r>
              <a:rPr lang="en-US" baseline="0" dirty="0"/>
              <a:t>These processes are isolated from the rest of the machine.</a:t>
            </a:r>
          </a:p>
          <a:p>
            <a:r>
              <a:rPr lang="en-US" baseline="0" dirty="0"/>
              <a:t>They cannot see/affect/harm the host or other containers.</a:t>
            </a:r>
          </a:p>
          <a:p>
            <a:r>
              <a:rPr lang="en-US" baseline="0" dirty="0"/>
              <a:t>They use Linux namespaces to have a private view of the system (network interfaces, PID tree, </a:t>
            </a:r>
            <a:r>
              <a:rPr lang="en-US" baseline="0" dirty="0" err="1"/>
              <a:t>mountpoints</a:t>
            </a:r>
            <a:r>
              <a:rPr lang="en-US" baseline="0" dirty="0"/>
              <a:t>).</a:t>
            </a:r>
          </a:p>
          <a:p>
            <a:r>
              <a:rPr lang="en-US" baseline="0" dirty="0"/>
              <a:t>They use </a:t>
            </a:r>
            <a:r>
              <a:rPr lang="en-US" baseline="0" dirty="0" err="1"/>
              <a:t>cgroups</a:t>
            </a:r>
            <a:r>
              <a:rPr lang="en-US" baseline="0" dirty="0"/>
              <a:t> to support metered/limited/reserved resources.</a:t>
            </a:r>
            <a:endParaRPr lang="en-US" dirty="0"/>
          </a:p>
        </p:txBody>
      </p:sp>
      <p:sp>
        <p:nvSpPr>
          <p:cNvPr id="4" name="Date Placeholder 3"/>
          <p:cNvSpPr>
            <a:spLocks noGrp="1"/>
          </p:cNvSpPr>
          <p:nvPr>
            <p:ph type="dt" idx="10"/>
          </p:nvPr>
        </p:nvSpPr>
        <p:spPr/>
        <p:txBody>
          <a:bodyPr/>
          <a:lstStyle/>
          <a:p>
            <a:fld id="{47D796FE-F95E-41FC-8B51-6EC57F4C9E4C}" type="datetime1">
              <a:rPr lang="en-US" smtClean="0"/>
              <a:t>9/23/21</a:t>
            </a:fld>
            <a:endParaRPr lang="en-US" dirty="0"/>
          </a:p>
        </p:txBody>
      </p:sp>
      <p:sp>
        <p:nvSpPr>
          <p:cNvPr id="5" name="Slide Number Placeholder 4"/>
          <p:cNvSpPr>
            <a:spLocks noGrp="1"/>
          </p:cNvSpPr>
          <p:nvPr>
            <p:ph type="sldNum" sz="quarter" idx="11"/>
          </p:nvPr>
        </p:nvSpPr>
        <p:spPr/>
        <p:txBody>
          <a:bodyPr/>
          <a:lstStyle/>
          <a:p>
            <a:fld id="{AF74D21E-FC2D-4C2D-A54C-47F1D12D0BDC}" type="slidenum">
              <a:rPr lang="en-US" smtClean="0"/>
              <a:pPr/>
              <a:t>41</a:t>
            </a:fld>
            <a:endParaRPr lang="en-US" dirty="0"/>
          </a:p>
        </p:txBody>
      </p:sp>
    </p:spTree>
    <p:extLst>
      <p:ext uri="{BB962C8B-B14F-4D97-AF65-F5344CB8AC3E}">
        <p14:creationId xmlns:p14="http://schemas.microsoft.com/office/powerpoint/2010/main" val="1894979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15790"/>
            <a:ext cx="5919893" cy="4183380"/>
          </a:xfrm>
        </p:spPr>
        <p:txBody>
          <a:bodyPr/>
          <a:lstStyle/>
          <a:p>
            <a:r>
              <a:rPr lang="en-US" dirty="0"/>
              <a:t>Docker is not a replacement for LXC.</a:t>
            </a:r>
          </a:p>
          <a:p>
            <a:r>
              <a:rPr lang="en-US" dirty="0"/>
              <a:t>Docker offers a high-level tool with several powerful functionalities:</a:t>
            </a:r>
          </a:p>
          <a:p>
            <a:endParaRPr lang="en-US" dirty="0"/>
          </a:p>
          <a:p>
            <a:r>
              <a:rPr lang="en-US" dirty="0"/>
              <a:t>	Portable deployment across machines.</a:t>
            </a:r>
          </a:p>
          <a:p>
            <a:endParaRPr lang="en-US" dirty="0"/>
          </a:p>
          <a:p>
            <a:r>
              <a:rPr lang="en-US" dirty="0"/>
              <a:t>	Application-centric. Docker is optimized for the deployment of</a:t>
            </a:r>
          </a:p>
          <a:p>
            <a:r>
              <a:rPr lang="en-US" dirty="0"/>
              <a:t>	applications, as opposed to machines.</a:t>
            </a:r>
          </a:p>
          <a:p>
            <a:endParaRPr lang="en-US" dirty="0"/>
          </a:p>
          <a:p>
            <a:r>
              <a:rPr lang="en-US" dirty="0"/>
              <a:t>	Automatic build. Docker includes a tool for developers to </a:t>
            </a:r>
          </a:p>
          <a:p>
            <a:r>
              <a:rPr lang="en-US" dirty="0"/>
              <a:t>	automatically assemble a container from their source code, with full </a:t>
            </a:r>
          </a:p>
          <a:p>
            <a:r>
              <a:rPr lang="en-US" dirty="0"/>
              <a:t>	control over application dependencies, build tools, packaging etc.</a:t>
            </a:r>
          </a:p>
          <a:p>
            <a:endParaRPr lang="en-US" dirty="0"/>
          </a:p>
          <a:p>
            <a:r>
              <a:rPr lang="en-US" dirty="0"/>
              <a:t>	Versioning. Docker includes git-like capabilities for tracking successive </a:t>
            </a:r>
          </a:p>
          <a:p>
            <a:r>
              <a:rPr lang="en-US" dirty="0"/>
              <a:t>	versions of a container, inspecting the diff between versions, </a:t>
            </a:r>
          </a:p>
          <a:p>
            <a:r>
              <a:rPr lang="en-US" dirty="0"/>
              <a:t>	committing new versions, rolling back, etc.</a:t>
            </a:r>
          </a:p>
          <a:p>
            <a:endParaRPr lang="en-US" dirty="0"/>
          </a:p>
          <a:p>
            <a:r>
              <a:rPr lang="en-US" dirty="0"/>
              <a:t>	Component re-use. Any container can be used as an "base image" to create more specialized components.</a:t>
            </a:r>
          </a:p>
          <a:p>
            <a:endParaRPr lang="en-US" dirty="0"/>
          </a:p>
          <a:p>
            <a:r>
              <a:rPr lang="en-US" dirty="0"/>
              <a:t>	Sharing. Docker has access to a public registry (http://index.docker.io) where thousands of people have uploaded useful containers: anything </a:t>
            </a:r>
          </a:p>
          <a:p>
            <a:r>
              <a:rPr lang="en-US" dirty="0"/>
              <a:t>	from redis, couchdb, postgres to irc bouncers to rails app servers to hadoop to base images for various distros.</a:t>
            </a:r>
          </a:p>
          <a:p>
            <a:endParaRPr lang="en-US" dirty="0"/>
          </a:p>
          <a:p>
            <a:r>
              <a:rPr lang="en-US" dirty="0"/>
              <a:t>	Tool ecosystem. Docker defines an API for automating and customizing the creation and deployment of containers. There are a huge number </a:t>
            </a:r>
          </a:p>
          <a:p>
            <a:r>
              <a:rPr lang="en-US" dirty="0"/>
              <a:t>	of tools integrating with Docker to extend its capabilities.</a:t>
            </a:r>
          </a:p>
        </p:txBody>
      </p:sp>
      <p:sp>
        <p:nvSpPr>
          <p:cNvPr id="4" name="Date Placeholder 3"/>
          <p:cNvSpPr>
            <a:spLocks noGrp="1"/>
          </p:cNvSpPr>
          <p:nvPr>
            <p:ph type="dt" idx="10"/>
          </p:nvPr>
        </p:nvSpPr>
        <p:spPr/>
        <p:txBody>
          <a:bodyPr/>
          <a:lstStyle/>
          <a:p>
            <a:fld id="{E740035C-F47A-4D25-B933-0EF3F91920EF}" type="datetime1">
              <a:rPr lang="en-US" smtClean="0"/>
              <a:t>9/23/21</a:t>
            </a:fld>
            <a:endParaRPr lang="en-US" dirty="0"/>
          </a:p>
        </p:txBody>
      </p:sp>
      <p:sp>
        <p:nvSpPr>
          <p:cNvPr id="5" name="Slide Number Placeholder 4"/>
          <p:cNvSpPr>
            <a:spLocks noGrp="1"/>
          </p:cNvSpPr>
          <p:nvPr>
            <p:ph type="sldNum" sz="quarter" idx="11"/>
          </p:nvPr>
        </p:nvSpPr>
        <p:spPr/>
        <p:txBody>
          <a:bodyPr/>
          <a:lstStyle/>
          <a:p>
            <a:fld id="{AF74D21E-FC2D-4C2D-A54C-47F1D12D0BDC}" type="slidenum">
              <a:rPr lang="en-US" smtClean="0"/>
              <a:pPr/>
              <a:t>42</a:t>
            </a:fld>
            <a:endParaRPr lang="en-US" dirty="0"/>
          </a:p>
        </p:txBody>
      </p:sp>
    </p:spTree>
    <p:extLst>
      <p:ext uri="{BB962C8B-B14F-4D97-AF65-F5344CB8AC3E}">
        <p14:creationId xmlns:p14="http://schemas.microsoft.com/office/powerpoint/2010/main" val="224857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Docker makes use of several Linux kernel features to deliver the functionality.</a:t>
            </a:r>
          </a:p>
          <a:p>
            <a:pPr defTabSz="931774">
              <a:defRPr/>
            </a:pPr>
            <a:endParaRPr lang="en-US" dirty="0"/>
          </a:p>
          <a:p>
            <a:r>
              <a:rPr lang="en-US" dirty="0"/>
              <a:t>Libcontainer enables Docker containers to work with Linux namespaces, control groups, capabilities, AppArmor security profiles, </a:t>
            </a:r>
          </a:p>
          <a:p>
            <a:r>
              <a:rPr lang="en-US" dirty="0"/>
              <a:t>network interfaces and firewalling rules in a consistent and predictable way.</a:t>
            </a:r>
          </a:p>
          <a:p>
            <a:endParaRPr lang="en-US" dirty="0"/>
          </a:p>
          <a:p>
            <a:r>
              <a:rPr lang="en-US" dirty="0"/>
              <a:t>Libcontainer is part of the Docker project, and is the default implementation for Docker contatiners.</a:t>
            </a:r>
          </a:p>
          <a:p>
            <a:endParaRPr lang="en-US" dirty="0"/>
          </a:p>
          <a:p>
            <a:pPr defTabSz="931774">
              <a:defRPr/>
            </a:pPr>
            <a:r>
              <a:rPr lang="en-US" dirty="0"/>
              <a:t>Docker provides an API that allows any container engine to be used</a:t>
            </a:r>
            <a:r>
              <a:rPr lang="en-US" baseline="0" dirty="0"/>
              <a:t> (</a:t>
            </a:r>
            <a:r>
              <a:rPr lang="en-US" dirty="0"/>
              <a:t>libvirt, lxc, systemd-nspawn).</a:t>
            </a:r>
          </a:p>
        </p:txBody>
      </p:sp>
      <p:sp>
        <p:nvSpPr>
          <p:cNvPr id="4" name="Date Placeholder 3"/>
          <p:cNvSpPr>
            <a:spLocks noGrp="1"/>
          </p:cNvSpPr>
          <p:nvPr>
            <p:ph type="dt" idx="10"/>
          </p:nvPr>
        </p:nvSpPr>
        <p:spPr/>
        <p:txBody>
          <a:bodyPr/>
          <a:lstStyle/>
          <a:p>
            <a:fld id="{D5BD1777-23CC-4453-9140-C91D18BBA78F}" type="datetime1">
              <a:rPr lang="en-US" smtClean="0"/>
              <a:t>9/23/21</a:t>
            </a:fld>
            <a:endParaRPr lang="en-US" dirty="0"/>
          </a:p>
        </p:txBody>
      </p:sp>
      <p:sp>
        <p:nvSpPr>
          <p:cNvPr id="5" name="Slide Number Placeholder 4"/>
          <p:cNvSpPr>
            <a:spLocks noGrp="1"/>
          </p:cNvSpPr>
          <p:nvPr>
            <p:ph type="sldNum" sz="quarter" idx="11"/>
          </p:nvPr>
        </p:nvSpPr>
        <p:spPr/>
        <p:txBody>
          <a:bodyPr/>
          <a:lstStyle/>
          <a:p>
            <a:fld id="{AF74D21E-FC2D-4C2D-A54C-47F1D12D0BDC}" type="slidenum">
              <a:rPr lang="en-US" smtClean="0"/>
              <a:pPr/>
              <a:t>43</a:t>
            </a:fld>
            <a:endParaRPr lang="en-US" dirty="0"/>
          </a:p>
        </p:txBody>
      </p:sp>
    </p:spTree>
    <p:extLst>
      <p:ext uri="{BB962C8B-B14F-4D97-AF65-F5344CB8AC3E}">
        <p14:creationId xmlns:p14="http://schemas.microsoft.com/office/powerpoint/2010/main" val="326664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Each virtualized application includes not only the application - which may be only 10s of MB - and the necessary binaries and libraries, but also an entire guest operating system - which may weigh 10s of GB.</a:t>
            </a:r>
          </a:p>
          <a:p>
            <a:endParaRPr lang="de-CH" dirty="0"/>
          </a:p>
          <a:p>
            <a:r>
              <a:rPr lang="en-US" sz="1200" b="0" i="0" kern="1200" dirty="0" err="1">
                <a:solidFill>
                  <a:schemeClr val="tx1"/>
                </a:solidFill>
                <a:effectLst/>
                <a:latin typeface="+mn-lt"/>
                <a:ea typeface="+mn-ea"/>
                <a:cs typeface="+mn-cs"/>
              </a:rPr>
              <a:t>Docker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Engine container comprises just the application and its dependencies. It runs as an isolated process in </a:t>
            </a:r>
            <a:r>
              <a:rPr lang="en-US" sz="1200" b="0" i="0" kern="1200" dirty="0" err="1">
                <a:solidFill>
                  <a:schemeClr val="tx1"/>
                </a:solidFill>
                <a:effectLst/>
                <a:latin typeface="+mn-lt"/>
                <a:ea typeface="+mn-ea"/>
                <a:cs typeface="+mn-cs"/>
              </a:rPr>
              <a:t>userspace</a:t>
            </a:r>
            <a:r>
              <a:rPr lang="en-US" sz="1200" b="0" i="0" kern="1200" dirty="0">
                <a:solidFill>
                  <a:schemeClr val="tx1"/>
                </a:solidFill>
                <a:effectLst/>
                <a:latin typeface="+mn-lt"/>
                <a:ea typeface="+mn-ea"/>
                <a:cs typeface="+mn-cs"/>
              </a:rPr>
              <a:t> on the host operating system, sharing the kernel with other containers. Thus, it enjoys the resource isolation and allocation benefits of VMs but is much more portable and efficient.</a:t>
            </a:r>
          </a:p>
          <a:p>
            <a:endParaRPr lang="de-CH" dirty="0"/>
          </a:p>
          <a:p>
            <a:r>
              <a:rPr lang="de-CH" dirty="0"/>
              <a:t>Docker provides base</a:t>
            </a:r>
            <a:r>
              <a:rPr lang="de-CH" baseline="0" dirty="0"/>
              <a:t> images that contain OS installations we can start from: The OS is not more than an application running on the Kernel...</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44</a:t>
            </a:fld>
            <a:endParaRPr lang="en-US"/>
          </a:p>
        </p:txBody>
      </p:sp>
    </p:spTree>
    <p:extLst>
      <p:ext uri="{BB962C8B-B14F-4D97-AF65-F5344CB8AC3E}">
        <p14:creationId xmlns:p14="http://schemas.microsoft.com/office/powerpoint/2010/main" val="2576581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CH" dirty="0"/>
              <a:t>Immediately</a:t>
            </a:r>
            <a:r>
              <a:rPr lang="de-CH" baseline="0" dirty="0"/>
              <a:t> exits</a:t>
            </a:r>
          </a:p>
          <a:p>
            <a:pPr marL="628650" lvl="1" indent="-171450">
              <a:buFont typeface="Arial" panose="020B0604020202020204" pitchFamily="34" charset="0"/>
              <a:buChar char="•"/>
            </a:pPr>
            <a:r>
              <a:rPr lang="de-CH" baseline="0" dirty="0"/>
              <a:t>docker ps</a:t>
            </a:r>
          </a:p>
          <a:p>
            <a:pPr marL="628650" lvl="1" indent="-171450">
              <a:buFont typeface="Arial" panose="020B0604020202020204" pitchFamily="34" charset="0"/>
              <a:buChar char="•"/>
            </a:pPr>
            <a:r>
              <a:rPr lang="de-CH" baseline="0" dirty="0"/>
              <a:t>docker ps –a</a:t>
            </a:r>
          </a:p>
          <a:p>
            <a:pPr marL="1085850" lvl="2" indent="-171450">
              <a:buFont typeface="Arial" panose="020B0604020202020204" pitchFamily="34" charset="0"/>
              <a:buChar char="•"/>
            </a:pPr>
            <a:r>
              <a:rPr lang="de-CH" baseline="0" dirty="0"/>
              <a:t>Re-attach: docker start –i stoic_wozniak</a:t>
            </a:r>
          </a:p>
          <a:p>
            <a:pPr marL="628650" lvl="1" indent="-171450">
              <a:buFont typeface="Arial" panose="020B0604020202020204" pitchFamily="34" charset="0"/>
              <a:buChar char="•"/>
            </a:pPr>
            <a:r>
              <a:rPr lang="de-CH" baseline="0" dirty="0"/>
              <a:t>docker commit –m «message» containerId imageName(e.g. mytest/test1:1.0)</a:t>
            </a:r>
          </a:p>
          <a:p>
            <a:pPr marL="1085850" lvl="2" indent="-171450">
              <a:buFont typeface="Arial" panose="020B0604020202020204" pitchFamily="34" charset="0"/>
              <a:buChar char="•"/>
            </a:pPr>
            <a:r>
              <a:rPr lang="de-CH" baseline="0" dirty="0"/>
              <a:t>New Image</a:t>
            </a:r>
          </a:p>
          <a:p>
            <a:pPr marL="628650" lvl="1" indent="-171450">
              <a:buFont typeface="Arial" panose="020B0604020202020204" pitchFamily="34" charset="0"/>
              <a:buChar char="•"/>
            </a:pPr>
            <a:r>
              <a:rPr lang="de-CH" baseline="0" dirty="0"/>
              <a:t>docker images</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49</a:t>
            </a:fld>
            <a:endParaRPr lang="en-US"/>
          </a:p>
        </p:txBody>
      </p:sp>
    </p:spTree>
    <p:extLst>
      <p:ext uri="{BB962C8B-B14F-4D97-AF65-F5344CB8AC3E}">
        <p14:creationId xmlns:p14="http://schemas.microsoft.com/office/powerpoint/2010/main" val="132991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docker run</a:t>
            </a:r>
            <a:r>
              <a:rPr lang="de-CH" baseline="0" dirty="0"/>
              <a:t> --rm to remove container after termination</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51</a:t>
            </a:fld>
            <a:endParaRPr lang="en-US"/>
          </a:p>
        </p:txBody>
      </p:sp>
    </p:spTree>
    <p:extLst>
      <p:ext uri="{BB962C8B-B14F-4D97-AF65-F5344CB8AC3E}">
        <p14:creationId xmlns:p14="http://schemas.microsoft.com/office/powerpoint/2010/main" val="1040482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54</a:t>
            </a:fld>
            <a:endParaRPr lang="en-US"/>
          </a:p>
        </p:txBody>
      </p:sp>
    </p:spTree>
    <p:extLst>
      <p:ext uri="{BB962C8B-B14F-4D97-AF65-F5344CB8AC3E}">
        <p14:creationId xmlns:p14="http://schemas.microsoft.com/office/powerpoint/2010/main" val="323495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91900" y="-12899"/>
            <a:ext cx="8111872"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12900" y="-12899"/>
            <a:ext cx="800301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
          <p:cNvSpPr txBox="1">
            <a:spLocks noGrp="1"/>
          </p:cNvSpPr>
          <p:nvPr>
            <p:ph type="ctrTitle"/>
          </p:nvPr>
        </p:nvSpPr>
        <p:spPr>
          <a:xfrm>
            <a:off x="291900" y="4234600"/>
            <a:ext cx="6740271" cy="1576000"/>
          </a:xfrm>
          <a:prstGeom prst="rect">
            <a:avLst/>
          </a:prstGeom>
        </p:spPr>
        <p:txBody>
          <a:bodyPr spcFirstLastPara="1" wrap="square" lIns="91425" tIns="91425" rIns="91425" bIns="91425" anchor="b" anchorCtr="0"/>
          <a:lstStyle>
            <a:lvl1pPr lvl="0">
              <a:spcBef>
                <a:spcPts val="0"/>
              </a:spcBef>
              <a:spcAft>
                <a:spcPts val="0"/>
              </a:spcAft>
              <a:buSzPts val="3600"/>
              <a:buNone/>
              <a:defRPr sz="4800">
                <a:solidFill>
                  <a:schemeClr val="tx1">
                    <a:lumMod val="75000"/>
                    <a:lumOff val="25000"/>
                  </a:schemeClr>
                </a:solidFill>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dirty="0"/>
          </a:p>
        </p:txBody>
      </p:sp>
      <p:pic>
        <p:nvPicPr>
          <p:cNvPr id="5" name="Picture 4">
            <a:extLst>
              <a:ext uri="{FF2B5EF4-FFF2-40B4-BE49-F238E27FC236}">
                <a16:creationId xmlns:a16="http://schemas.microsoft.com/office/drawing/2014/main" id="{087021DF-3AF8-1E45-AC7F-54402D5488AA}"/>
              </a:ext>
            </a:extLst>
          </p:cNvPr>
          <p:cNvPicPr>
            <a:picLocks noChangeAspect="1"/>
          </p:cNvPicPr>
          <p:nvPr userDrawn="1"/>
        </p:nvPicPr>
        <p:blipFill>
          <a:blip r:embed="rId2"/>
          <a:stretch>
            <a:fillRect/>
          </a:stretch>
        </p:blipFill>
        <p:spPr>
          <a:xfrm>
            <a:off x="8222073" y="722992"/>
            <a:ext cx="3435489" cy="5261781"/>
          </a:xfrm>
          <a:prstGeom prst="rect">
            <a:avLst/>
          </a:prstGeom>
        </p:spPr>
      </p:pic>
    </p:spTree>
    <p:extLst>
      <p:ext uri="{BB962C8B-B14F-4D97-AF65-F5344CB8AC3E}">
        <p14:creationId xmlns:p14="http://schemas.microsoft.com/office/powerpoint/2010/main" val="722757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8"/>
        <p:cNvGrpSpPr/>
        <p:nvPr/>
      </p:nvGrpSpPr>
      <p:grpSpPr>
        <a:xfrm>
          <a:off x="0" y="0"/>
          <a:ext cx="0" cy="0"/>
          <a:chOff x="0" y="0"/>
          <a:chExt cx="0" cy="0"/>
        </a:xfrm>
      </p:grpSpPr>
      <p:sp>
        <p:nvSpPr>
          <p:cNvPr id="49" name="Google Shape;49;p9"/>
          <p:cNvSpPr/>
          <p:nvPr/>
        </p:nvSpPr>
        <p:spPr>
          <a:xfrm>
            <a:off x="304801" y="-13915"/>
            <a:ext cx="11300177"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txBody>
          <a:bodyPr/>
          <a:lstStyle/>
          <a:p>
            <a:endParaRPr lang="en-US" sz="2400" dirty="0"/>
          </a:p>
        </p:txBody>
      </p:sp>
      <p:sp>
        <p:nvSpPr>
          <p:cNvPr id="50" name="Google Shape;50;p9"/>
          <p:cNvSpPr/>
          <p:nvPr/>
        </p:nvSpPr>
        <p:spPr>
          <a:xfrm>
            <a:off x="0" y="-13915"/>
            <a:ext cx="11139808"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1" name="Google Shape;51;p9"/>
          <p:cNvSpPr txBox="1">
            <a:spLocks noGrp="1"/>
          </p:cNvSpPr>
          <p:nvPr>
            <p:ph type="title"/>
          </p:nvPr>
        </p:nvSpPr>
        <p:spPr>
          <a:xfrm>
            <a:off x="389846" y="457556"/>
            <a:ext cx="8665949" cy="546000"/>
          </a:xfrm>
          <a:prstGeom prst="rect">
            <a:avLst/>
          </a:prstGeom>
        </p:spPr>
        <p:txBody>
          <a:bodyPr spcFirstLastPara="1" wrap="square" lIns="91425" tIns="91425" rIns="91425" bIns="91425" anchor="b" anchorCtr="0"/>
          <a:lstStyle>
            <a:lvl1pPr lvl="0" rtl="0">
              <a:spcBef>
                <a:spcPts val="0"/>
              </a:spcBef>
              <a:spcAft>
                <a:spcPts val="0"/>
              </a:spcAft>
              <a:buSzPts val="2400"/>
              <a:buNone/>
              <a:defRPr>
                <a:solidFill>
                  <a:schemeClr val="tx1">
                    <a:lumMod val="75000"/>
                    <a:lumOff val="25000"/>
                  </a:schemeClr>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dirty="0"/>
          </a:p>
        </p:txBody>
      </p:sp>
      <p:sp>
        <p:nvSpPr>
          <p:cNvPr id="52" name="Google Shape;52;p9"/>
          <p:cNvSpPr txBox="1">
            <a:spLocks noGrp="1"/>
          </p:cNvSpPr>
          <p:nvPr>
            <p:ph type="body" idx="1"/>
          </p:nvPr>
        </p:nvSpPr>
        <p:spPr>
          <a:xfrm>
            <a:off x="389845" y="1475027"/>
            <a:ext cx="2793200" cy="5027372"/>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solidFill>
                  <a:schemeClr val="tx1">
                    <a:lumMod val="75000"/>
                    <a:lumOff val="25000"/>
                  </a:schemeClr>
                </a:solidFill>
              </a:defRPr>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dirty="0"/>
          </a:p>
        </p:txBody>
      </p:sp>
      <p:sp>
        <p:nvSpPr>
          <p:cNvPr id="53" name="Google Shape;53;p9"/>
          <p:cNvSpPr txBox="1">
            <a:spLocks noGrp="1"/>
          </p:cNvSpPr>
          <p:nvPr>
            <p:ph type="body" idx="2"/>
          </p:nvPr>
        </p:nvSpPr>
        <p:spPr>
          <a:xfrm>
            <a:off x="3326220" y="1475027"/>
            <a:ext cx="2793200" cy="5027372"/>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solidFill>
                  <a:schemeClr val="tx1">
                    <a:lumMod val="75000"/>
                    <a:lumOff val="25000"/>
                  </a:schemeClr>
                </a:solidFill>
              </a:defRPr>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54" name="Google Shape;54;p9"/>
          <p:cNvSpPr txBox="1">
            <a:spLocks noGrp="1"/>
          </p:cNvSpPr>
          <p:nvPr>
            <p:ph type="body" idx="3"/>
          </p:nvPr>
        </p:nvSpPr>
        <p:spPr>
          <a:xfrm>
            <a:off x="6262595" y="1475027"/>
            <a:ext cx="2793200" cy="5027372"/>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solidFill>
                  <a:schemeClr val="tx1">
                    <a:lumMod val="75000"/>
                    <a:lumOff val="25000"/>
                  </a:schemeClr>
                </a:solidFill>
              </a:defRPr>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55" name="Google Shape;55;p9"/>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9" name="Picture 8">
            <a:extLst>
              <a:ext uri="{FF2B5EF4-FFF2-40B4-BE49-F238E27FC236}">
                <a16:creationId xmlns:a16="http://schemas.microsoft.com/office/drawing/2014/main" id="{9BE010D8-B5CC-9248-ACE0-A72E87837022}"/>
              </a:ext>
            </a:extLst>
          </p:cNvPr>
          <p:cNvPicPr>
            <a:picLocks noChangeAspect="1"/>
          </p:cNvPicPr>
          <p:nvPr userDrawn="1"/>
        </p:nvPicPr>
        <p:blipFill>
          <a:blip r:embed="rId2"/>
          <a:stretch>
            <a:fillRect/>
          </a:stretch>
        </p:blipFill>
        <p:spPr>
          <a:xfrm>
            <a:off x="10972421" y="253483"/>
            <a:ext cx="883719" cy="1353500"/>
          </a:xfrm>
          <a:prstGeom prst="rect">
            <a:avLst/>
          </a:prstGeom>
        </p:spPr>
      </p:pic>
    </p:spTree>
    <p:extLst>
      <p:ext uri="{BB962C8B-B14F-4D97-AF65-F5344CB8AC3E}">
        <p14:creationId xmlns:p14="http://schemas.microsoft.com/office/powerpoint/2010/main" val="152181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sp>
        <p:nvSpPr>
          <p:cNvPr id="57" name="Google Shape;57;p10"/>
          <p:cNvSpPr/>
          <p:nvPr/>
        </p:nvSpPr>
        <p:spPr>
          <a:xfrm>
            <a:off x="304801" y="-13915"/>
            <a:ext cx="10972420"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1" y="-13915"/>
            <a:ext cx="10972420"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9" name="Google Shape;59;p10"/>
          <p:cNvSpPr txBox="1">
            <a:spLocks noGrp="1"/>
          </p:cNvSpPr>
          <p:nvPr>
            <p:ph type="title"/>
          </p:nvPr>
        </p:nvSpPr>
        <p:spPr>
          <a:xfrm>
            <a:off x="304800" y="521768"/>
            <a:ext cx="8884355" cy="546000"/>
          </a:xfrm>
          <a:prstGeom prst="rect">
            <a:avLst/>
          </a:prstGeom>
        </p:spPr>
        <p:txBody>
          <a:bodyPr spcFirstLastPara="1" wrap="square" lIns="91425" tIns="91425" rIns="91425" bIns="91425" anchor="b" anchorCtr="0"/>
          <a:lstStyle>
            <a:lvl1pPr lvl="0">
              <a:spcBef>
                <a:spcPts val="0"/>
              </a:spcBef>
              <a:spcAft>
                <a:spcPts val="0"/>
              </a:spcAft>
              <a:buSzPts val="2400"/>
              <a:buNone/>
              <a:defRPr>
                <a:solidFill>
                  <a:schemeClr val="tx1">
                    <a:lumMod val="75000"/>
                    <a:lumOff val="25000"/>
                  </a:schemeClr>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60" name="Google Shape;60;p10"/>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6" name="Picture 5">
            <a:extLst>
              <a:ext uri="{FF2B5EF4-FFF2-40B4-BE49-F238E27FC236}">
                <a16:creationId xmlns:a16="http://schemas.microsoft.com/office/drawing/2014/main" id="{A4B89A24-B4A6-F040-AF55-7E9332400BDE}"/>
              </a:ext>
            </a:extLst>
          </p:cNvPr>
          <p:cNvPicPr>
            <a:picLocks noChangeAspect="1"/>
          </p:cNvPicPr>
          <p:nvPr userDrawn="1"/>
        </p:nvPicPr>
        <p:blipFill>
          <a:blip r:embed="rId2"/>
          <a:stretch>
            <a:fillRect/>
          </a:stretch>
        </p:blipFill>
        <p:spPr>
          <a:xfrm>
            <a:off x="10972421" y="253483"/>
            <a:ext cx="883719" cy="1353500"/>
          </a:xfrm>
          <a:prstGeom prst="rect">
            <a:avLst/>
          </a:prstGeom>
        </p:spPr>
      </p:pic>
    </p:spTree>
    <p:extLst>
      <p:ext uri="{BB962C8B-B14F-4D97-AF65-F5344CB8AC3E}">
        <p14:creationId xmlns:p14="http://schemas.microsoft.com/office/powerpoint/2010/main" val="55772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1"/>
          <p:cNvSpPr/>
          <p:nvPr/>
        </p:nvSpPr>
        <p:spPr>
          <a:xfrm>
            <a:off x="304801" y="-13915"/>
            <a:ext cx="10972420"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p11"/>
          <p:cNvSpPr/>
          <p:nvPr/>
        </p:nvSpPr>
        <p:spPr>
          <a:xfrm>
            <a:off x="1" y="-13915"/>
            <a:ext cx="10972420"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4" name="Google Shape;64;p11"/>
          <p:cNvSpPr txBox="1">
            <a:spLocks noGrp="1"/>
          </p:cNvSpPr>
          <p:nvPr>
            <p:ph type="body" idx="1"/>
          </p:nvPr>
        </p:nvSpPr>
        <p:spPr>
          <a:xfrm>
            <a:off x="304801" y="5367067"/>
            <a:ext cx="10103556" cy="692800"/>
          </a:xfrm>
          <a:prstGeom prst="rect">
            <a:avLst/>
          </a:prstGeom>
        </p:spPr>
        <p:txBody>
          <a:bodyPr spcFirstLastPara="1" wrap="square" lIns="91425" tIns="91425" rIns="91425" bIns="91425" anchor="b" anchorCtr="0"/>
          <a:lstStyle>
            <a:lvl1pPr marL="609585" lvl="0" indent="-304792">
              <a:spcBef>
                <a:spcPts val="480"/>
              </a:spcBef>
              <a:spcAft>
                <a:spcPts val="0"/>
              </a:spcAft>
              <a:buSzPts val="2000"/>
              <a:buNone/>
              <a:defRPr>
                <a:solidFill>
                  <a:schemeClr val="tx1">
                    <a:lumMod val="75000"/>
                    <a:lumOff val="25000"/>
                  </a:schemeClr>
                </a:solidFill>
              </a:defRPr>
            </a:lvl1pPr>
          </a:lstStyle>
          <a:p>
            <a:endParaRPr dirty="0"/>
          </a:p>
        </p:txBody>
      </p:sp>
      <p:sp>
        <p:nvSpPr>
          <p:cNvPr id="65" name="Google Shape;65;p11"/>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6" name="Picture 5">
            <a:extLst>
              <a:ext uri="{FF2B5EF4-FFF2-40B4-BE49-F238E27FC236}">
                <a16:creationId xmlns:a16="http://schemas.microsoft.com/office/drawing/2014/main" id="{5B56FC57-BC15-EC44-B28F-FE5CDA197E77}"/>
              </a:ext>
            </a:extLst>
          </p:cNvPr>
          <p:cNvPicPr>
            <a:picLocks noChangeAspect="1"/>
          </p:cNvPicPr>
          <p:nvPr userDrawn="1"/>
        </p:nvPicPr>
        <p:blipFill>
          <a:blip r:embed="rId2"/>
          <a:stretch>
            <a:fillRect/>
          </a:stretch>
        </p:blipFill>
        <p:spPr>
          <a:xfrm>
            <a:off x="10972421" y="253483"/>
            <a:ext cx="883719" cy="1353500"/>
          </a:xfrm>
          <a:prstGeom prst="rect">
            <a:avLst/>
          </a:prstGeom>
        </p:spPr>
      </p:pic>
    </p:spTree>
    <p:extLst>
      <p:ext uri="{BB962C8B-B14F-4D97-AF65-F5344CB8AC3E}">
        <p14:creationId xmlns:p14="http://schemas.microsoft.com/office/powerpoint/2010/main" val="3046681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p:nvPr/>
        </p:nvSpPr>
        <p:spPr>
          <a:xfrm>
            <a:off x="304801" y="-13915"/>
            <a:ext cx="10972420"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1" y="-13915"/>
            <a:ext cx="10972420"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9" name="Google Shape;69;p12"/>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5" name="Picture 4">
            <a:extLst>
              <a:ext uri="{FF2B5EF4-FFF2-40B4-BE49-F238E27FC236}">
                <a16:creationId xmlns:a16="http://schemas.microsoft.com/office/drawing/2014/main" id="{F4054632-5F50-C549-B68D-B632460E2185}"/>
              </a:ext>
            </a:extLst>
          </p:cNvPr>
          <p:cNvPicPr>
            <a:picLocks noChangeAspect="1"/>
          </p:cNvPicPr>
          <p:nvPr userDrawn="1"/>
        </p:nvPicPr>
        <p:blipFill>
          <a:blip r:embed="rId2"/>
          <a:stretch>
            <a:fillRect/>
          </a:stretch>
        </p:blipFill>
        <p:spPr>
          <a:xfrm>
            <a:off x="10972421" y="253483"/>
            <a:ext cx="883719" cy="1353500"/>
          </a:xfrm>
          <a:prstGeom prst="rect">
            <a:avLst/>
          </a:prstGeom>
        </p:spPr>
      </p:pic>
    </p:spTree>
    <p:extLst>
      <p:ext uri="{BB962C8B-B14F-4D97-AF65-F5344CB8AC3E}">
        <p14:creationId xmlns:p14="http://schemas.microsoft.com/office/powerpoint/2010/main" val="38496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6365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4"/>
          <p:cNvSpPr/>
          <p:nvPr userDrawn="1"/>
        </p:nvSpPr>
        <p:spPr>
          <a:xfrm>
            <a:off x="-1" y="6122327"/>
            <a:ext cx="12204639" cy="745151"/>
          </a:xfrm>
          <a:prstGeom prst="rect">
            <a:avLst/>
          </a:prstGeom>
          <a:gradFill flip="none" rotWithShape="1">
            <a:gsLst>
              <a:gs pos="0">
                <a:schemeClr val="accent2"/>
              </a:gs>
              <a:gs pos="68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1187637" y="6316322"/>
            <a:ext cx="715228" cy="365125"/>
          </a:xfrm>
        </p:spPr>
        <p:txBody>
          <a:bodyPr/>
          <a:lstStyle>
            <a:lvl1pPr algn="r">
              <a:defRPr>
                <a:solidFill>
                  <a:schemeClr val="bg1"/>
                </a:solidFill>
              </a:defRPr>
            </a:lvl1pPr>
          </a:lstStyle>
          <a:p>
            <a:fld id="{1BA865F8-D0B2-3245-A9F6-5F06F5A3A0C6}" type="slidenum">
              <a:rPr lang="en-US" smtClean="0"/>
              <a:pPr/>
              <a:t>‹#›</a:t>
            </a:fld>
            <a:endParaRPr lang="en-US" dirty="0"/>
          </a:p>
        </p:txBody>
      </p:sp>
      <p:sp>
        <p:nvSpPr>
          <p:cNvPr id="8" name="Text Placeholder 14"/>
          <p:cNvSpPr>
            <a:spLocks noGrp="1"/>
          </p:cNvSpPr>
          <p:nvPr>
            <p:ph type="body" sz="quarter" idx="13" hasCustomPrompt="1"/>
          </p:nvPr>
        </p:nvSpPr>
        <p:spPr>
          <a:xfrm>
            <a:off x="1348735" y="959110"/>
            <a:ext cx="8382119" cy="607027"/>
          </a:xfrm>
        </p:spPr>
        <p:txBody>
          <a:bodyPr>
            <a:noAutofit/>
          </a:bodyPr>
          <a:lstStyle>
            <a:lvl1pPr marL="0" indent="0">
              <a:buNone/>
              <a:defRPr sz="4800" b="1" baseline="0">
                <a:solidFill>
                  <a:srgbClr val="3C3C3C"/>
                </a:solidFill>
              </a:defRPr>
            </a:lvl1pPr>
          </a:lstStyle>
          <a:p>
            <a:pPr lvl="0"/>
            <a:r>
              <a:rPr lang="en-US" dirty="0"/>
              <a:t>Header</a:t>
            </a:r>
          </a:p>
        </p:txBody>
      </p:sp>
      <p:sp>
        <p:nvSpPr>
          <p:cNvPr id="13" name="Text Placeholder 12"/>
          <p:cNvSpPr>
            <a:spLocks noGrp="1"/>
          </p:cNvSpPr>
          <p:nvPr>
            <p:ph type="body" sz="quarter" idx="14"/>
          </p:nvPr>
        </p:nvSpPr>
        <p:spPr>
          <a:xfrm>
            <a:off x="1348735" y="1923934"/>
            <a:ext cx="8151501" cy="914400"/>
          </a:xfrm>
        </p:spPr>
        <p:txBody>
          <a:bodyPr>
            <a:noAutofit/>
          </a:bodyPr>
          <a:lstStyle>
            <a:lvl1pPr>
              <a:defRPr sz="2800">
                <a:solidFill>
                  <a:srgbClr val="3C3C3C"/>
                </a:solidFill>
              </a:defRPr>
            </a:lvl1pPr>
            <a:lvl2pPr>
              <a:defRPr sz="2400">
                <a:solidFill>
                  <a:srgbClr val="3C3C3C"/>
                </a:solidFill>
              </a:defRPr>
            </a:lvl2pPr>
            <a:lvl3pPr>
              <a:defRPr sz="2000">
                <a:solidFill>
                  <a:srgbClr val="3C3C3C"/>
                </a:solidFill>
              </a:defRPr>
            </a:lvl3pPr>
            <a:lvl4pPr>
              <a:defRPr sz="1800">
                <a:solidFill>
                  <a:srgbClr val="3C3C3C"/>
                </a:solidFill>
              </a:defRPr>
            </a:lvl4pPr>
            <a:lvl5pPr>
              <a:defRPr sz="1800">
                <a:solidFill>
                  <a:srgbClr val="3C3C3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2"/>
          <p:cNvSpPr>
            <a:spLocks noGrp="1"/>
          </p:cNvSpPr>
          <p:nvPr>
            <p:ph type="ftr" sz="quarter" idx="11"/>
          </p:nvPr>
        </p:nvSpPr>
        <p:spPr>
          <a:xfrm>
            <a:off x="1304469" y="6316322"/>
            <a:ext cx="4296740" cy="365125"/>
          </a:xfrm>
        </p:spPr>
        <p:txBody>
          <a:bodyPr/>
          <a:lstStyle>
            <a:lvl1pPr algn="l">
              <a:defRPr sz="1400">
                <a:solidFill>
                  <a:srgbClr val="FFFFFF"/>
                </a:solidFill>
              </a:defRPr>
            </a:lvl1pPr>
          </a:lstStyle>
          <a:p>
            <a:endParaRPr lang="en-US" dirty="0"/>
          </a:p>
        </p:txBody>
      </p:sp>
      <p:pic>
        <p:nvPicPr>
          <p:cNvPr id="2" name="Picture 1"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900" y="6286537"/>
            <a:ext cx="607957" cy="444709"/>
          </a:xfrm>
          <a:prstGeom prst="rect">
            <a:avLst/>
          </a:prstGeom>
        </p:spPr>
      </p:pic>
    </p:spTree>
    <p:extLst>
      <p:ext uri="{BB962C8B-B14F-4D97-AF65-F5344CB8AC3E}">
        <p14:creationId xmlns:p14="http://schemas.microsoft.com/office/powerpoint/2010/main" val="1200214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9629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291900" y="-12899"/>
            <a:ext cx="9235923"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12901" y="-12899"/>
            <a:ext cx="8979500"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6" name="Google Shape;16;p3"/>
          <p:cNvSpPr txBox="1">
            <a:spLocks noGrp="1"/>
          </p:cNvSpPr>
          <p:nvPr>
            <p:ph type="ctrTitle"/>
          </p:nvPr>
        </p:nvSpPr>
        <p:spPr>
          <a:xfrm>
            <a:off x="450742" y="1743467"/>
            <a:ext cx="5971828" cy="3986400"/>
          </a:xfrm>
          <a:prstGeom prst="rect">
            <a:avLst/>
          </a:prstGeom>
        </p:spPr>
        <p:txBody>
          <a:bodyPr spcFirstLastPara="1" wrap="square" lIns="91425" tIns="91425" rIns="91425" bIns="91425" anchor="b" anchorCtr="0"/>
          <a:lstStyle>
            <a:lvl1pPr lvl="0" rtl="0">
              <a:spcBef>
                <a:spcPts val="0"/>
              </a:spcBef>
              <a:spcAft>
                <a:spcPts val="0"/>
              </a:spcAft>
              <a:buSzPts val="3000"/>
              <a:buNone/>
              <a:defRPr sz="4000">
                <a:solidFill>
                  <a:schemeClr val="tx1">
                    <a:lumMod val="75000"/>
                    <a:lumOff val="25000"/>
                  </a:schemeClr>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dirty="0"/>
          </a:p>
        </p:txBody>
      </p:sp>
      <p:sp>
        <p:nvSpPr>
          <p:cNvPr id="17" name="Google Shape;17;p3"/>
          <p:cNvSpPr txBox="1">
            <a:spLocks noGrp="1"/>
          </p:cNvSpPr>
          <p:nvPr>
            <p:ph type="subTitle" idx="1"/>
          </p:nvPr>
        </p:nvSpPr>
        <p:spPr>
          <a:xfrm>
            <a:off x="8966600" y="4354267"/>
            <a:ext cx="2541600" cy="1375600"/>
          </a:xfrm>
          <a:prstGeom prst="rect">
            <a:avLst/>
          </a:prstGeom>
        </p:spPr>
        <p:txBody>
          <a:bodyPr spcFirstLastPara="1" wrap="square" lIns="91425" tIns="91425" rIns="91425" bIns="91425" anchor="b" anchorCtr="0"/>
          <a:lstStyle>
            <a:lvl1pPr lvl="0" algn="r" rtl="0">
              <a:spcBef>
                <a:spcPts val="0"/>
              </a:spcBef>
              <a:spcAft>
                <a:spcPts val="0"/>
              </a:spcAft>
              <a:buClr>
                <a:srgbClr val="FFFFFF"/>
              </a:buClr>
              <a:buSzPts val="1800"/>
              <a:buNone/>
              <a:defRPr sz="2400">
                <a:solidFill>
                  <a:srgbClr val="FFFFFF"/>
                </a:solidFill>
              </a:defRPr>
            </a:lvl1pPr>
            <a:lvl2pPr lvl="1" algn="r" rtl="0">
              <a:spcBef>
                <a:spcPts val="0"/>
              </a:spcBef>
              <a:spcAft>
                <a:spcPts val="0"/>
              </a:spcAft>
              <a:buClr>
                <a:srgbClr val="FFFFFF"/>
              </a:buClr>
              <a:buSzPts val="1800"/>
              <a:buNone/>
              <a:defRPr sz="2400">
                <a:solidFill>
                  <a:srgbClr val="FFFFFF"/>
                </a:solidFill>
              </a:defRPr>
            </a:lvl2pPr>
            <a:lvl3pPr lvl="2" algn="r" rtl="0">
              <a:spcBef>
                <a:spcPts val="0"/>
              </a:spcBef>
              <a:spcAft>
                <a:spcPts val="0"/>
              </a:spcAft>
              <a:buClr>
                <a:srgbClr val="FFFFFF"/>
              </a:buClr>
              <a:buSzPts val="1800"/>
              <a:buNone/>
              <a:defRPr sz="2400">
                <a:solidFill>
                  <a:srgbClr val="FFFFFF"/>
                </a:solidFill>
              </a:defRPr>
            </a:lvl3pPr>
            <a:lvl4pPr lvl="3" algn="r" rtl="0">
              <a:spcBef>
                <a:spcPts val="0"/>
              </a:spcBef>
              <a:spcAft>
                <a:spcPts val="0"/>
              </a:spcAft>
              <a:buClr>
                <a:srgbClr val="FFFFFF"/>
              </a:buClr>
              <a:buSzPts val="1800"/>
              <a:buNone/>
              <a:defRPr sz="2400">
                <a:solidFill>
                  <a:srgbClr val="FFFFFF"/>
                </a:solidFill>
              </a:defRPr>
            </a:lvl4pPr>
            <a:lvl5pPr lvl="4" algn="r" rtl="0">
              <a:spcBef>
                <a:spcPts val="0"/>
              </a:spcBef>
              <a:spcAft>
                <a:spcPts val="0"/>
              </a:spcAft>
              <a:buClr>
                <a:srgbClr val="FFFFFF"/>
              </a:buClr>
              <a:buSzPts val="1800"/>
              <a:buNone/>
              <a:defRPr sz="2400">
                <a:solidFill>
                  <a:srgbClr val="FFFFFF"/>
                </a:solidFill>
              </a:defRPr>
            </a:lvl5pPr>
            <a:lvl6pPr lvl="5" algn="r" rtl="0">
              <a:spcBef>
                <a:spcPts val="0"/>
              </a:spcBef>
              <a:spcAft>
                <a:spcPts val="0"/>
              </a:spcAft>
              <a:buClr>
                <a:srgbClr val="FFFFFF"/>
              </a:buClr>
              <a:buSzPts val="1800"/>
              <a:buNone/>
              <a:defRPr sz="2400">
                <a:solidFill>
                  <a:srgbClr val="FFFFFF"/>
                </a:solidFill>
              </a:defRPr>
            </a:lvl6pPr>
            <a:lvl7pPr lvl="6" algn="r" rtl="0">
              <a:spcBef>
                <a:spcPts val="0"/>
              </a:spcBef>
              <a:spcAft>
                <a:spcPts val="0"/>
              </a:spcAft>
              <a:buClr>
                <a:srgbClr val="FFFFFF"/>
              </a:buClr>
              <a:buSzPts val="1800"/>
              <a:buNone/>
              <a:defRPr sz="2400">
                <a:solidFill>
                  <a:srgbClr val="FFFFFF"/>
                </a:solidFill>
              </a:defRPr>
            </a:lvl7pPr>
            <a:lvl8pPr lvl="7" algn="r" rtl="0">
              <a:spcBef>
                <a:spcPts val="0"/>
              </a:spcBef>
              <a:spcAft>
                <a:spcPts val="0"/>
              </a:spcAft>
              <a:buClr>
                <a:srgbClr val="FFFFFF"/>
              </a:buClr>
              <a:buSzPts val="1800"/>
              <a:buNone/>
              <a:defRPr sz="2400">
                <a:solidFill>
                  <a:srgbClr val="FFFFFF"/>
                </a:solidFill>
              </a:defRPr>
            </a:lvl8pPr>
            <a:lvl9pPr lvl="8" algn="r" rtl="0">
              <a:spcBef>
                <a:spcPts val="0"/>
              </a:spcBef>
              <a:spcAft>
                <a:spcPts val="0"/>
              </a:spcAft>
              <a:buClr>
                <a:srgbClr val="FFFFFF"/>
              </a:buClr>
              <a:buSzPts val="1800"/>
              <a:buNone/>
              <a:defRPr sz="2400">
                <a:solidFill>
                  <a:srgbClr val="FFFFFF"/>
                </a:solidFill>
              </a:defRPr>
            </a:lvl9pPr>
          </a:lstStyle>
          <a:p>
            <a:endParaRPr/>
          </a:p>
        </p:txBody>
      </p:sp>
      <p:pic>
        <p:nvPicPr>
          <p:cNvPr id="6" name="Picture 5">
            <a:extLst>
              <a:ext uri="{FF2B5EF4-FFF2-40B4-BE49-F238E27FC236}">
                <a16:creationId xmlns:a16="http://schemas.microsoft.com/office/drawing/2014/main" id="{CDFA8134-7578-BE46-8927-3B292F7DD462}"/>
              </a:ext>
            </a:extLst>
          </p:cNvPr>
          <p:cNvPicPr>
            <a:picLocks noChangeAspect="1"/>
          </p:cNvPicPr>
          <p:nvPr userDrawn="1"/>
        </p:nvPicPr>
        <p:blipFill>
          <a:blip r:embed="rId2"/>
          <a:stretch>
            <a:fillRect/>
          </a:stretch>
        </p:blipFill>
        <p:spPr>
          <a:xfrm>
            <a:off x="10972421" y="253483"/>
            <a:ext cx="883719" cy="1353500"/>
          </a:xfrm>
          <a:prstGeom prst="rect">
            <a:avLst/>
          </a:prstGeom>
        </p:spPr>
      </p:pic>
      <p:sp>
        <p:nvSpPr>
          <p:cNvPr id="7" name="Google Shape;23;p4">
            <a:extLst>
              <a:ext uri="{FF2B5EF4-FFF2-40B4-BE49-F238E27FC236}">
                <a16:creationId xmlns:a16="http://schemas.microsoft.com/office/drawing/2014/main" id="{DEC527B0-9C53-5047-8A3F-5F44F15F9AE4}"/>
              </a:ext>
            </a:extLst>
          </p:cNvPr>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7629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18"/>
        <p:cNvGrpSpPr/>
        <p:nvPr/>
      </p:nvGrpSpPr>
      <p:grpSpPr>
        <a:xfrm>
          <a:off x="0" y="0"/>
          <a:ext cx="0" cy="0"/>
          <a:chOff x="0" y="0"/>
          <a:chExt cx="0" cy="0"/>
        </a:xfrm>
      </p:grpSpPr>
      <p:sp>
        <p:nvSpPr>
          <p:cNvPr id="19" name="Google Shape;19;p4"/>
          <p:cNvSpPr/>
          <p:nvPr/>
        </p:nvSpPr>
        <p:spPr>
          <a:xfrm>
            <a:off x="291900" y="-12899"/>
            <a:ext cx="11403389"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p4"/>
          <p:cNvSpPr/>
          <p:nvPr/>
        </p:nvSpPr>
        <p:spPr>
          <a:xfrm>
            <a:off x="-12900" y="-12899"/>
            <a:ext cx="11175287"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1" name="Google Shape;21;p4"/>
          <p:cNvSpPr txBox="1">
            <a:spLocks noGrp="1"/>
          </p:cNvSpPr>
          <p:nvPr>
            <p:ph type="title"/>
          </p:nvPr>
        </p:nvSpPr>
        <p:spPr>
          <a:xfrm>
            <a:off x="508141" y="606432"/>
            <a:ext cx="7394883" cy="647600"/>
          </a:xfrm>
          <a:prstGeom prst="rect">
            <a:avLst/>
          </a:prstGeom>
        </p:spPr>
        <p:txBody>
          <a:bodyPr spcFirstLastPara="1" wrap="square" lIns="91425" tIns="91425" rIns="91425" bIns="91425" anchor="b" anchorCtr="0"/>
          <a:lstStyle>
            <a:lvl1pPr lvl="0" rtl="0">
              <a:spcBef>
                <a:spcPts val="0"/>
              </a:spcBef>
              <a:spcAft>
                <a:spcPts val="0"/>
              </a:spcAft>
              <a:buSzPts val="2400"/>
              <a:buNone/>
              <a:defRPr>
                <a:solidFill>
                  <a:schemeClr val="tx1">
                    <a:lumMod val="75000"/>
                    <a:lumOff val="25000"/>
                  </a:schemeClr>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dirty="0"/>
          </a:p>
        </p:txBody>
      </p:sp>
      <p:sp>
        <p:nvSpPr>
          <p:cNvPr id="22" name="Google Shape;22;p4"/>
          <p:cNvSpPr txBox="1">
            <a:spLocks noGrp="1"/>
          </p:cNvSpPr>
          <p:nvPr>
            <p:ph type="body" idx="1"/>
          </p:nvPr>
        </p:nvSpPr>
        <p:spPr>
          <a:xfrm>
            <a:off x="508141" y="1606983"/>
            <a:ext cx="7394884" cy="4726152"/>
          </a:xfrm>
          <a:prstGeom prst="rect">
            <a:avLst/>
          </a:prstGeom>
        </p:spPr>
        <p:txBody>
          <a:bodyPr spcFirstLastPara="1" wrap="square" lIns="91425" tIns="91425" rIns="91425" bIns="91425" anchor="t" anchorCtr="0"/>
          <a:lstStyle>
            <a:lvl1pPr marL="609585" lvl="0" indent="-474121" rtl="0">
              <a:spcBef>
                <a:spcPts val="800"/>
              </a:spcBef>
              <a:spcAft>
                <a:spcPts val="0"/>
              </a:spcAft>
              <a:buSzPts val="2000"/>
              <a:buChar char="▸"/>
              <a:defRPr>
                <a:solidFill>
                  <a:schemeClr val="tx1">
                    <a:lumMod val="75000"/>
                    <a:lumOff val="25000"/>
                  </a:schemeClr>
                </a:solidFill>
              </a:defRPr>
            </a:lvl1pPr>
            <a:lvl2pPr marL="1219170" lvl="1" indent="-474121" rtl="0">
              <a:spcBef>
                <a:spcPts val="0"/>
              </a:spcBef>
              <a:spcAft>
                <a:spcPts val="0"/>
              </a:spcAft>
              <a:buSzPts val="2000"/>
              <a:buChar char="▹"/>
              <a:defRPr/>
            </a:lvl2pPr>
            <a:lvl3pPr marL="1828754" lvl="2" indent="-474121" rtl="0">
              <a:spcBef>
                <a:spcPts val="0"/>
              </a:spcBef>
              <a:spcAft>
                <a:spcPts val="0"/>
              </a:spcAft>
              <a:buSzPts val="2000"/>
              <a:buChar char="▹"/>
              <a:defRPr/>
            </a:lvl3pPr>
            <a:lvl4pPr marL="2438339" lvl="3" indent="-474121" rtl="0">
              <a:spcBef>
                <a:spcPts val="0"/>
              </a:spcBef>
              <a:spcAft>
                <a:spcPts val="0"/>
              </a:spcAft>
              <a:buSzPts val="2000"/>
              <a:buChar char="●"/>
              <a:defRPr/>
            </a:lvl4pPr>
            <a:lvl5pPr marL="3047924" lvl="4" indent="-474121" rtl="0">
              <a:spcBef>
                <a:spcPts val="0"/>
              </a:spcBef>
              <a:spcAft>
                <a:spcPts val="0"/>
              </a:spcAft>
              <a:buSzPts val="2000"/>
              <a:buChar char="○"/>
              <a:defRPr/>
            </a:lvl5pPr>
            <a:lvl6pPr marL="3657509" lvl="5" indent="-474121" rtl="0">
              <a:spcBef>
                <a:spcPts val="0"/>
              </a:spcBef>
              <a:spcAft>
                <a:spcPts val="0"/>
              </a:spcAft>
              <a:buSzPts val="2000"/>
              <a:buChar char="■"/>
              <a:defRPr/>
            </a:lvl6pPr>
            <a:lvl7pPr marL="4267093" lvl="6" indent="-474121" rtl="0">
              <a:spcBef>
                <a:spcPts val="0"/>
              </a:spcBef>
              <a:spcAft>
                <a:spcPts val="0"/>
              </a:spcAft>
              <a:buSzPts val="2000"/>
              <a:buChar char="●"/>
              <a:defRPr/>
            </a:lvl7pPr>
            <a:lvl8pPr marL="4876678" lvl="7" indent="-474121" rtl="0">
              <a:spcBef>
                <a:spcPts val="0"/>
              </a:spcBef>
              <a:spcAft>
                <a:spcPts val="0"/>
              </a:spcAft>
              <a:buSzPts val="2000"/>
              <a:buChar char="○"/>
              <a:defRPr/>
            </a:lvl8pPr>
            <a:lvl9pPr marL="5486263" lvl="8" indent="-474121" rtl="0">
              <a:spcBef>
                <a:spcPts val="0"/>
              </a:spcBef>
              <a:spcAft>
                <a:spcPts val="0"/>
              </a:spcAft>
              <a:buSzPts val="2000"/>
              <a:buChar char="■"/>
              <a:defRPr/>
            </a:lvl9pPr>
          </a:lstStyle>
          <a:p>
            <a:endParaRPr dirty="0"/>
          </a:p>
        </p:txBody>
      </p:sp>
      <p:sp>
        <p:nvSpPr>
          <p:cNvPr id="23" name="Google Shape;23;p4"/>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7" name="Picture 6">
            <a:extLst>
              <a:ext uri="{FF2B5EF4-FFF2-40B4-BE49-F238E27FC236}">
                <a16:creationId xmlns:a16="http://schemas.microsoft.com/office/drawing/2014/main" id="{594FCAA4-1FF4-5D40-9B9D-E7078FB5062E}"/>
              </a:ext>
            </a:extLst>
          </p:cNvPr>
          <p:cNvPicPr>
            <a:picLocks noChangeAspect="1"/>
          </p:cNvPicPr>
          <p:nvPr userDrawn="1"/>
        </p:nvPicPr>
        <p:blipFill>
          <a:blip r:embed="rId2"/>
          <a:stretch>
            <a:fillRect/>
          </a:stretch>
        </p:blipFill>
        <p:spPr>
          <a:xfrm>
            <a:off x="10972421" y="253483"/>
            <a:ext cx="883719" cy="1353500"/>
          </a:xfrm>
          <a:prstGeom prst="rect">
            <a:avLst/>
          </a:prstGeom>
        </p:spPr>
      </p:pic>
    </p:spTree>
    <p:extLst>
      <p:ext uri="{BB962C8B-B14F-4D97-AF65-F5344CB8AC3E}">
        <p14:creationId xmlns:p14="http://schemas.microsoft.com/office/powerpoint/2010/main" val="1804237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ig image">
  <p:cSld name="Title + big image">
    <p:spTree>
      <p:nvGrpSpPr>
        <p:cNvPr id="1" name="Shape 24"/>
        <p:cNvGrpSpPr/>
        <p:nvPr/>
      </p:nvGrpSpPr>
      <p:grpSpPr>
        <a:xfrm>
          <a:off x="0" y="0"/>
          <a:ext cx="0" cy="0"/>
          <a:chOff x="0" y="0"/>
          <a:chExt cx="0" cy="0"/>
        </a:xfrm>
      </p:grpSpPr>
      <p:sp>
        <p:nvSpPr>
          <p:cNvPr id="25" name="Google Shape;25;p5"/>
          <p:cNvSpPr/>
          <p:nvPr/>
        </p:nvSpPr>
        <p:spPr>
          <a:xfrm>
            <a:off x="279000" y="-12899"/>
            <a:ext cx="4326867" cy="6889433"/>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p5"/>
          <p:cNvSpPr/>
          <p:nvPr/>
        </p:nvSpPr>
        <p:spPr>
          <a:xfrm>
            <a:off x="-25800" y="-12899"/>
            <a:ext cx="4102333" cy="6889433"/>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7" name="Google Shape;27;p5"/>
          <p:cNvSpPr txBox="1">
            <a:spLocks noGrp="1"/>
          </p:cNvSpPr>
          <p:nvPr>
            <p:ph type="title"/>
          </p:nvPr>
        </p:nvSpPr>
        <p:spPr>
          <a:xfrm>
            <a:off x="279001" y="5685535"/>
            <a:ext cx="3269743" cy="647600"/>
          </a:xfrm>
          <a:prstGeom prst="rect">
            <a:avLst/>
          </a:prstGeom>
        </p:spPr>
        <p:txBody>
          <a:bodyPr spcFirstLastPara="1" wrap="square" lIns="91425" tIns="91425" rIns="91425" bIns="91425" anchor="b" anchorCtr="0"/>
          <a:lstStyle>
            <a:lvl1pPr lvl="0" rtl="0">
              <a:spcBef>
                <a:spcPts val="0"/>
              </a:spcBef>
              <a:spcAft>
                <a:spcPts val="0"/>
              </a:spcAft>
              <a:buSzPts val="2400"/>
              <a:buNone/>
              <a:defRPr>
                <a:solidFill>
                  <a:schemeClr val="tx1">
                    <a:lumMod val="75000"/>
                    <a:lumOff val="25000"/>
                  </a:schemeClr>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dirty="0"/>
          </a:p>
        </p:txBody>
      </p:sp>
      <p:sp>
        <p:nvSpPr>
          <p:cNvPr id="28" name="Google Shape;28;p5"/>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7" name="Picture 6">
            <a:extLst>
              <a:ext uri="{FF2B5EF4-FFF2-40B4-BE49-F238E27FC236}">
                <a16:creationId xmlns:a16="http://schemas.microsoft.com/office/drawing/2014/main" id="{6DF90E01-305B-4A44-B5B0-947A74FDB0B3}"/>
              </a:ext>
            </a:extLst>
          </p:cNvPr>
          <p:cNvPicPr>
            <a:picLocks noChangeAspect="1"/>
          </p:cNvPicPr>
          <p:nvPr userDrawn="1"/>
        </p:nvPicPr>
        <p:blipFill>
          <a:blip r:embed="rId2"/>
          <a:stretch>
            <a:fillRect/>
          </a:stretch>
        </p:blipFill>
        <p:spPr>
          <a:xfrm>
            <a:off x="10972421" y="253483"/>
            <a:ext cx="883719" cy="1353500"/>
          </a:xfrm>
          <a:prstGeom prst="rect">
            <a:avLst/>
          </a:prstGeom>
        </p:spPr>
      </p:pic>
    </p:spTree>
    <p:extLst>
      <p:ext uri="{BB962C8B-B14F-4D97-AF65-F5344CB8AC3E}">
        <p14:creationId xmlns:p14="http://schemas.microsoft.com/office/powerpoint/2010/main" val="133386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reserve="1" userDrawn="1">
  <p:cSld name="1_Quote">
    <p:spTree>
      <p:nvGrpSpPr>
        <p:cNvPr id="1" name="Shape 29"/>
        <p:cNvGrpSpPr/>
        <p:nvPr/>
      </p:nvGrpSpPr>
      <p:grpSpPr>
        <a:xfrm>
          <a:off x="0" y="0"/>
          <a:ext cx="0" cy="0"/>
          <a:chOff x="0" y="0"/>
          <a:chExt cx="0" cy="0"/>
        </a:xfrm>
      </p:grpSpPr>
      <p:sp>
        <p:nvSpPr>
          <p:cNvPr id="31" name="Google Shape;31;p6"/>
          <p:cNvSpPr/>
          <p:nvPr userDrawn="1"/>
        </p:nvSpPr>
        <p:spPr>
          <a:xfrm rot="10800000" flipH="1">
            <a:off x="0" y="-13919"/>
            <a:ext cx="12192000" cy="6885849"/>
          </a:xfrm>
          <a:custGeom>
            <a:avLst/>
            <a:gdLst>
              <a:gd name="connsiteX0" fmla="*/ 0 w 328450"/>
              <a:gd name="connsiteY0" fmla="*/ 0 h 206122"/>
              <a:gd name="connsiteX1" fmla="*/ 0 w 328450"/>
              <a:gd name="connsiteY1" fmla="*/ 206122 h 206122"/>
              <a:gd name="connsiteX2" fmla="*/ 328450 w 328450"/>
              <a:gd name="connsiteY2" fmla="*/ 206122 h 206122"/>
              <a:gd name="connsiteX3" fmla="*/ 273309 w 328450"/>
              <a:gd name="connsiteY3" fmla="*/ 331 h 206122"/>
              <a:gd name="connsiteX4" fmla="*/ 0 w 328450"/>
              <a:gd name="connsiteY4" fmla="*/ 0 h 20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50" h="206122" extrusionOk="0">
                <a:moveTo>
                  <a:pt x="0" y="0"/>
                </a:moveTo>
                <a:lnTo>
                  <a:pt x="0" y="206122"/>
                </a:lnTo>
                <a:lnTo>
                  <a:pt x="328450" y="206122"/>
                </a:lnTo>
                <a:cubicBezTo>
                  <a:pt x="310070" y="137525"/>
                  <a:pt x="337817" y="2109"/>
                  <a:pt x="273309" y="331"/>
                </a:cubicBezTo>
                <a:lnTo>
                  <a:pt x="0" y="0"/>
                </a:lnTo>
                <a:close/>
              </a:path>
            </a:pathLst>
          </a:custGeom>
          <a:solidFill>
            <a:srgbClr val="FFFFFF"/>
          </a:solidFill>
          <a:ln>
            <a:noFill/>
          </a:ln>
        </p:spPr>
      </p:sp>
      <p:sp>
        <p:nvSpPr>
          <p:cNvPr id="34" name="Google Shape;34;p6"/>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fld id="{00000000-1234-1234-1234-123412341234}" type="slidenum">
              <a:rPr lang="en" smtClean="0"/>
              <a:pPr/>
              <a:t>‹#›</a:t>
            </a:fld>
            <a:endParaRPr lang="en" dirty="0"/>
          </a:p>
        </p:txBody>
      </p:sp>
      <p:pic>
        <p:nvPicPr>
          <p:cNvPr id="7" name="Picture 6">
            <a:extLst>
              <a:ext uri="{FF2B5EF4-FFF2-40B4-BE49-F238E27FC236}">
                <a16:creationId xmlns:a16="http://schemas.microsoft.com/office/drawing/2014/main" id="{581800DC-7EC9-7042-B7C7-93B62B2D5D92}"/>
              </a:ext>
            </a:extLst>
          </p:cNvPr>
          <p:cNvPicPr>
            <a:picLocks noChangeAspect="1"/>
          </p:cNvPicPr>
          <p:nvPr userDrawn="1"/>
        </p:nvPicPr>
        <p:blipFill>
          <a:blip r:embed="rId2">
            <a:alphaModFix amt="85000"/>
          </a:blip>
          <a:stretch>
            <a:fillRect/>
          </a:stretch>
        </p:blipFill>
        <p:spPr>
          <a:xfrm>
            <a:off x="11636225" y="5476625"/>
            <a:ext cx="486344" cy="744881"/>
          </a:xfrm>
          <a:prstGeom prst="rect">
            <a:avLst/>
          </a:prstGeom>
        </p:spPr>
      </p:pic>
      <p:sp>
        <p:nvSpPr>
          <p:cNvPr id="8" name="Google Shape;38;p7">
            <a:extLst>
              <a:ext uri="{FF2B5EF4-FFF2-40B4-BE49-F238E27FC236}">
                <a16:creationId xmlns:a16="http://schemas.microsoft.com/office/drawing/2014/main" id="{11A4FF6C-3BF2-B54E-8414-552BB9D87648}"/>
              </a:ext>
            </a:extLst>
          </p:cNvPr>
          <p:cNvSpPr txBox="1">
            <a:spLocks noGrp="1"/>
          </p:cNvSpPr>
          <p:nvPr>
            <p:ph type="title"/>
          </p:nvPr>
        </p:nvSpPr>
        <p:spPr>
          <a:xfrm>
            <a:off x="337877" y="587359"/>
            <a:ext cx="10894899" cy="647600"/>
          </a:xfrm>
          <a:prstGeom prst="rect">
            <a:avLst/>
          </a:prstGeom>
        </p:spPr>
        <p:txBody>
          <a:bodyPr spcFirstLastPara="1" wrap="square" lIns="91425" tIns="91425" rIns="91425" bIns="91425" anchor="b" anchorCtr="0"/>
          <a:lstStyle>
            <a:lvl1pPr lvl="0">
              <a:spcBef>
                <a:spcPts val="0"/>
              </a:spcBef>
              <a:spcAft>
                <a:spcPts val="0"/>
              </a:spcAft>
              <a:buSzPts val="2400"/>
              <a:buNone/>
              <a:defRPr>
                <a:solidFill>
                  <a:schemeClr val="tx1">
                    <a:lumMod val="75000"/>
                    <a:lumOff val="25000"/>
                  </a:schemeClr>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9" name="Google Shape;39;p7">
            <a:extLst>
              <a:ext uri="{FF2B5EF4-FFF2-40B4-BE49-F238E27FC236}">
                <a16:creationId xmlns:a16="http://schemas.microsoft.com/office/drawing/2014/main" id="{2352EBA3-9EA3-CB4A-969F-79363B8C8143}"/>
              </a:ext>
            </a:extLst>
          </p:cNvPr>
          <p:cNvSpPr txBox="1">
            <a:spLocks noGrp="1"/>
          </p:cNvSpPr>
          <p:nvPr>
            <p:ph type="body" idx="1"/>
          </p:nvPr>
        </p:nvSpPr>
        <p:spPr>
          <a:xfrm>
            <a:off x="337877" y="1606983"/>
            <a:ext cx="10894899" cy="4726152"/>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solidFill>
                  <a:schemeClr val="tx1">
                    <a:lumMod val="75000"/>
                    <a:lumOff val="25000"/>
                  </a:schemeClr>
                </a:solidFill>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dirty="0"/>
          </a:p>
        </p:txBody>
      </p:sp>
    </p:spTree>
    <p:extLst>
      <p:ext uri="{BB962C8B-B14F-4D97-AF65-F5344CB8AC3E}">
        <p14:creationId xmlns:p14="http://schemas.microsoft.com/office/powerpoint/2010/main" val="2810424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reserve="1" userDrawn="1">
  <p:cSld name="1_Quote">
    <p:spTree>
      <p:nvGrpSpPr>
        <p:cNvPr id="1" name="Shape 29"/>
        <p:cNvGrpSpPr/>
        <p:nvPr/>
      </p:nvGrpSpPr>
      <p:grpSpPr>
        <a:xfrm>
          <a:off x="0" y="0"/>
          <a:ext cx="0" cy="0"/>
          <a:chOff x="0" y="0"/>
          <a:chExt cx="0" cy="0"/>
        </a:xfrm>
      </p:grpSpPr>
      <p:sp>
        <p:nvSpPr>
          <p:cNvPr id="31" name="Google Shape;31;p6"/>
          <p:cNvSpPr/>
          <p:nvPr userDrawn="1"/>
        </p:nvSpPr>
        <p:spPr>
          <a:xfrm rot="10800000" flipH="1">
            <a:off x="0" y="-13919"/>
            <a:ext cx="12192000" cy="6885849"/>
          </a:xfrm>
          <a:custGeom>
            <a:avLst/>
            <a:gdLst>
              <a:gd name="connsiteX0" fmla="*/ 0 w 328450"/>
              <a:gd name="connsiteY0" fmla="*/ 0 h 206122"/>
              <a:gd name="connsiteX1" fmla="*/ 0 w 328450"/>
              <a:gd name="connsiteY1" fmla="*/ 206122 h 206122"/>
              <a:gd name="connsiteX2" fmla="*/ 328450 w 328450"/>
              <a:gd name="connsiteY2" fmla="*/ 206122 h 206122"/>
              <a:gd name="connsiteX3" fmla="*/ 273309 w 328450"/>
              <a:gd name="connsiteY3" fmla="*/ 331 h 206122"/>
              <a:gd name="connsiteX4" fmla="*/ 0 w 328450"/>
              <a:gd name="connsiteY4" fmla="*/ 0 h 20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50" h="206122" extrusionOk="0">
                <a:moveTo>
                  <a:pt x="0" y="0"/>
                </a:moveTo>
                <a:lnTo>
                  <a:pt x="0" y="206122"/>
                </a:lnTo>
                <a:lnTo>
                  <a:pt x="328450" y="206122"/>
                </a:lnTo>
                <a:cubicBezTo>
                  <a:pt x="310070" y="137525"/>
                  <a:pt x="337817" y="2109"/>
                  <a:pt x="273309" y="331"/>
                </a:cubicBezTo>
                <a:lnTo>
                  <a:pt x="0" y="0"/>
                </a:lnTo>
                <a:close/>
              </a:path>
            </a:pathLst>
          </a:custGeom>
          <a:solidFill>
            <a:srgbClr val="FFFFFF"/>
          </a:solidFill>
          <a:ln>
            <a:noFill/>
          </a:ln>
        </p:spPr>
      </p:sp>
      <p:sp>
        <p:nvSpPr>
          <p:cNvPr id="34" name="Google Shape;34;p6"/>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fld id="{00000000-1234-1234-1234-123412341234}" type="slidenum">
              <a:rPr lang="en" smtClean="0"/>
              <a:pPr/>
              <a:t>‹#›</a:t>
            </a:fld>
            <a:endParaRPr lang="en" dirty="0"/>
          </a:p>
        </p:txBody>
      </p:sp>
      <p:pic>
        <p:nvPicPr>
          <p:cNvPr id="7" name="Picture 6">
            <a:extLst>
              <a:ext uri="{FF2B5EF4-FFF2-40B4-BE49-F238E27FC236}">
                <a16:creationId xmlns:a16="http://schemas.microsoft.com/office/drawing/2014/main" id="{581800DC-7EC9-7042-B7C7-93B62B2D5D92}"/>
              </a:ext>
            </a:extLst>
          </p:cNvPr>
          <p:cNvPicPr>
            <a:picLocks noChangeAspect="1"/>
          </p:cNvPicPr>
          <p:nvPr userDrawn="1"/>
        </p:nvPicPr>
        <p:blipFill>
          <a:blip r:embed="rId2">
            <a:alphaModFix amt="85000"/>
          </a:blip>
          <a:stretch>
            <a:fillRect/>
          </a:stretch>
        </p:blipFill>
        <p:spPr>
          <a:xfrm>
            <a:off x="11636225" y="5476625"/>
            <a:ext cx="486344" cy="744881"/>
          </a:xfrm>
          <a:prstGeom prst="rect">
            <a:avLst/>
          </a:prstGeom>
        </p:spPr>
      </p:pic>
      <p:sp>
        <p:nvSpPr>
          <p:cNvPr id="10" name="Google Shape;44;p8">
            <a:extLst>
              <a:ext uri="{FF2B5EF4-FFF2-40B4-BE49-F238E27FC236}">
                <a16:creationId xmlns:a16="http://schemas.microsoft.com/office/drawing/2014/main" id="{F71CF990-D5BD-354D-BF09-CAC46FD1DDD8}"/>
              </a:ext>
            </a:extLst>
          </p:cNvPr>
          <p:cNvSpPr txBox="1">
            <a:spLocks noGrp="1"/>
          </p:cNvSpPr>
          <p:nvPr>
            <p:ph type="title"/>
          </p:nvPr>
        </p:nvSpPr>
        <p:spPr>
          <a:xfrm>
            <a:off x="269779" y="580533"/>
            <a:ext cx="11366447" cy="546000"/>
          </a:xfrm>
          <a:prstGeom prst="rect">
            <a:avLst/>
          </a:prstGeom>
        </p:spPr>
        <p:txBody>
          <a:bodyPr spcFirstLastPara="1" wrap="square" lIns="91425" tIns="91425" rIns="91425" bIns="91425" anchor="b" anchorCtr="0"/>
          <a:lstStyle>
            <a:lvl1pPr lvl="0">
              <a:spcBef>
                <a:spcPts val="0"/>
              </a:spcBef>
              <a:spcAft>
                <a:spcPts val="0"/>
              </a:spcAft>
              <a:buSzPts val="2400"/>
              <a:buNone/>
              <a:defRPr>
                <a:solidFill>
                  <a:schemeClr val="tx1">
                    <a:lumMod val="75000"/>
                    <a:lumOff val="25000"/>
                  </a:schemeClr>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11" name="Google Shape;45;p8">
            <a:extLst>
              <a:ext uri="{FF2B5EF4-FFF2-40B4-BE49-F238E27FC236}">
                <a16:creationId xmlns:a16="http://schemas.microsoft.com/office/drawing/2014/main" id="{C86F36D2-9CEE-C140-8724-78B9111E5AC0}"/>
              </a:ext>
            </a:extLst>
          </p:cNvPr>
          <p:cNvSpPr txBox="1">
            <a:spLocks noGrp="1"/>
          </p:cNvSpPr>
          <p:nvPr>
            <p:ph type="body" idx="1"/>
          </p:nvPr>
        </p:nvSpPr>
        <p:spPr>
          <a:xfrm>
            <a:off x="269779" y="1606983"/>
            <a:ext cx="5469179" cy="4726152"/>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solidFill>
                  <a:schemeClr val="tx1">
                    <a:lumMod val="75000"/>
                    <a:lumOff val="25000"/>
                  </a:schemeClr>
                </a:solidFill>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dirty="0"/>
          </a:p>
        </p:txBody>
      </p:sp>
      <p:sp>
        <p:nvSpPr>
          <p:cNvPr id="12" name="Google Shape;46;p8">
            <a:extLst>
              <a:ext uri="{FF2B5EF4-FFF2-40B4-BE49-F238E27FC236}">
                <a16:creationId xmlns:a16="http://schemas.microsoft.com/office/drawing/2014/main" id="{FEF1C2AB-7475-5343-83E1-B2FB49F1A912}"/>
              </a:ext>
            </a:extLst>
          </p:cNvPr>
          <p:cNvSpPr txBox="1">
            <a:spLocks noGrp="1"/>
          </p:cNvSpPr>
          <p:nvPr>
            <p:ph type="body" idx="2"/>
          </p:nvPr>
        </p:nvSpPr>
        <p:spPr>
          <a:xfrm>
            <a:off x="5984214" y="1626705"/>
            <a:ext cx="5138111" cy="4726152"/>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solidFill>
                  <a:schemeClr val="tx1">
                    <a:lumMod val="75000"/>
                    <a:lumOff val="25000"/>
                  </a:schemeClr>
                </a:solidFill>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dirty="0"/>
          </a:p>
        </p:txBody>
      </p:sp>
    </p:spTree>
    <p:extLst>
      <p:ext uri="{BB962C8B-B14F-4D97-AF65-F5344CB8AC3E}">
        <p14:creationId xmlns:p14="http://schemas.microsoft.com/office/powerpoint/2010/main" val="80764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reserve="1" userDrawn="1">
  <p:cSld name="1_Quote">
    <p:spTree>
      <p:nvGrpSpPr>
        <p:cNvPr id="1" name="Shape 29"/>
        <p:cNvGrpSpPr/>
        <p:nvPr/>
      </p:nvGrpSpPr>
      <p:grpSpPr>
        <a:xfrm>
          <a:off x="0" y="0"/>
          <a:ext cx="0" cy="0"/>
          <a:chOff x="0" y="0"/>
          <a:chExt cx="0" cy="0"/>
        </a:xfrm>
      </p:grpSpPr>
      <p:sp>
        <p:nvSpPr>
          <p:cNvPr id="31" name="Google Shape;31;p6"/>
          <p:cNvSpPr/>
          <p:nvPr userDrawn="1"/>
        </p:nvSpPr>
        <p:spPr>
          <a:xfrm rot="10800000" flipH="1">
            <a:off x="0" y="-13919"/>
            <a:ext cx="12192000" cy="6885849"/>
          </a:xfrm>
          <a:custGeom>
            <a:avLst/>
            <a:gdLst>
              <a:gd name="connsiteX0" fmla="*/ 0 w 328450"/>
              <a:gd name="connsiteY0" fmla="*/ 0 h 206122"/>
              <a:gd name="connsiteX1" fmla="*/ 0 w 328450"/>
              <a:gd name="connsiteY1" fmla="*/ 206122 h 206122"/>
              <a:gd name="connsiteX2" fmla="*/ 328450 w 328450"/>
              <a:gd name="connsiteY2" fmla="*/ 206122 h 206122"/>
              <a:gd name="connsiteX3" fmla="*/ 273309 w 328450"/>
              <a:gd name="connsiteY3" fmla="*/ 331 h 206122"/>
              <a:gd name="connsiteX4" fmla="*/ 0 w 328450"/>
              <a:gd name="connsiteY4" fmla="*/ 0 h 20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50" h="206122" extrusionOk="0">
                <a:moveTo>
                  <a:pt x="0" y="0"/>
                </a:moveTo>
                <a:lnTo>
                  <a:pt x="0" y="206122"/>
                </a:lnTo>
                <a:lnTo>
                  <a:pt x="328450" y="206122"/>
                </a:lnTo>
                <a:cubicBezTo>
                  <a:pt x="310070" y="137525"/>
                  <a:pt x="337817" y="2109"/>
                  <a:pt x="273309" y="331"/>
                </a:cubicBezTo>
                <a:lnTo>
                  <a:pt x="0" y="0"/>
                </a:lnTo>
                <a:close/>
              </a:path>
            </a:pathLst>
          </a:custGeom>
          <a:solidFill>
            <a:srgbClr val="FFFFFF"/>
          </a:solidFill>
          <a:ln>
            <a:noFill/>
          </a:ln>
        </p:spPr>
      </p:sp>
      <p:sp>
        <p:nvSpPr>
          <p:cNvPr id="34" name="Google Shape;34;p6"/>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fld id="{00000000-1234-1234-1234-123412341234}" type="slidenum">
              <a:rPr lang="en" smtClean="0"/>
              <a:pPr/>
              <a:t>‹#›</a:t>
            </a:fld>
            <a:endParaRPr lang="en" dirty="0"/>
          </a:p>
        </p:txBody>
      </p:sp>
      <p:pic>
        <p:nvPicPr>
          <p:cNvPr id="7" name="Picture 6">
            <a:extLst>
              <a:ext uri="{FF2B5EF4-FFF2-40B4-BE49-F238E27FC236}">
                <a16:creationId xmlns:a16="http://schemas.microsoft.com/office/drawing/2014/main" id="{581800DC-7EC9-7042-B7C7-93B62B2D5D92}"/>
              </a:ext>
            </a:extLst>
          </p:cNvPr>
          <p:cNvPicPr>
            <a:picLocks noChangeAspect="1"/>
          </p:cNvPicPr>
          <p:nvPr userDrawn="1"/>
        </p:nvPicPr>
        <p:blipFill>
          <a:blip r:embed="rId2">
            <a:alphaModFix amt="85000"/>
          </a:blip>
          <a:stretch>
            <a:fillRect/>
          </a:stretch>
        </p:blipFill>
        <p:spPr>
          <a:xfrm>
            <a:off x="11636225" y="5476625"/>
            <a:ext cx="486344" cy="744881"/>
          </a:xfrm>
          <a:prstGeom prst="rect">
            <a:avLst/>
          </a:prstGeom>
        </p:spPr>
      </p:pic>
      <p:sp>
        <p:nvSpPr>
          <p:cNvPr id="10" name="Google Shape;44;p8">
            <a:extLst>
              <a:ext uri="{FF2B5EF4-FFF2-40B4-BE49-F238E27FC236}">
                <a16:creationId xmlns:a16="http://schemas.microsoft.com/office/drawing/2014/main" id="{F71CF990-D5BD-354D-BF09-CAC46FD1DDD8}"/>
              </a:ext>
            </a:extLst>
          </p:cNvPr>
          <p:cNvSpPr txBox="1">
            <a:spLocks noGrp="1"/>
          </p:cNvSpPr>
          <p:nvPr>
            <p:ph type="title"/>
          </p:nvPr>
        </p:nvSpPr>
        <p:spPr>
          <a:xfrm>
            <a:off x="269779" y="580533"/>
            <a:ext cx="11366447" cy="546000"/>
          </a:xfrm>
          <a:prstGeom prst="rect">
            <a:avLst/>
          </a:prstGeom>
        </p:spPr>
        <p:txBody>
          <a:bodyPr spcFirstLastPara="1" wrap="square" lIns="91425" tIns="91425" rIns="91425" bIns="91425" anchor="b" anchorCtr="0"/>
          <a:lstStyle>
            <a:lvl1pPr lvl="0">
              <a:spcBef>
                <a:spcPts val="0"/>
              </a:spcBef>
              <a:spcAft>
                <a:spcPts val="0"/>
              </a:spcAft>
              <a:buSzPts val="2400"/>
              <a:buNone/>
              <a:defRPr>
                <a:solidFill>
                  <a:schemeClr val="tx1">
                    <a:lumMod val="75000"/>
                    <a:lumOff val="25000"/>
                  </a:schemeClr>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11" name="Google Shape;45;p8">
            <a:extLst>
              <a:ext uri="{FF2B5EF4-FFF2-40B4-BE49-F238E27FC236}">
                <a16:creationId xmlns:a16="http://schemas.microsoft.com/office/drawing/2014/main" id="{C86F36D2-9CEE-C140-8724-78B9111E5AC0}"/>
              </a:ext>
            </a:extLst>
          </p:cNvPr>
          <p:cNvSpPr txBox="1">
            <a:spLocks noGrp="1"/>
          </p:cNvSpPr>
          <p:nvPr>
            <p:ph type="body" idx="1"/>
          </p:nvPr>
        </p:nvSpPr>
        <p:spPr>
          <a:xfrm>
            <a:off x="269779" y="1606983"/>
            <a:ext cx="3422700" cy="4726152"/>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solidFill>
                  <a:schemeClr val="tx1">
                    <a:lumMod val="75000"/>
                    <a:lumOff val="25000"/>
                  </a:schemeClr>
                </a:solidFill>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dirty="0"/>
          </a:p>
        </p:txBody>
      </p:sp>
      <p:sp>
        <p:nvSpPr>
          <p:cNvPr id="9" name="Google Shape;45;p8">
            <a:extLst>
              <a:ext uri="{FF2B5EF4-FFF2-40B4-BE49-F238E27FC236}">
                <a16:creationId xmlns:a16="http://schemas.microsoft.com/office/drawing/2014/main" id="{FE0523C8-DED5-1F4D-A74F-9B32149AF153}"/>
              </a:ext>
            </a:extLst>
          </p:cNvPr>
          <p:cNvSpPr txBox="1">
            <a:spLocks noGrp="1"/>
          </p:cNvSpPr>
          <p:nvPr>
            <p:ph type="body" idx="13"/>
          </p:nvPr>
        </p:nvSpPr>
        <p:spPr>
          <a:xfrm>
            <a:off x="4038566" y="1599307"/>
            <a:ext cx="3422700" cy="4726152"/>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solidFill>
                  <a:schemeClr val="tx1">
                    <a:lumMod val="75000"/>
                    <a:lumOff val="25000"/>
                  </a:schemeClr>
                </a:solidFill>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dirty="0"/>
          </a:p>
        </p:txBody>
      </p:sp>
      <p:sp>
        <p:nvSpPr>
          <p:cNvPr id="13" name="Google Shape;45;p8">
            <a:extLst>
              <a:ext uri="{FF2B5EF4-FFF2-40B4-BE49-F238E27FC236}">
                <a16:creationId xmlns:a16="http://schemas.microsoft.com/office/drawing/2014/main" id="{63E09C53-8894-0745-BEF7-1C4275683F76}"/>
              </a:ext>
            </a:extLst>
          </p:cNvPr>
          <p:cNvSpPr txBox="1">
            <a:spLocks noGrp="1"/>
          </p:cNvSpPr>
          <p:nvPr>
            <p:ph type="body" idx="14"/>
          </p:nvPr>
        </p:nvSpPr>
        <p:spPr>
          <a:xfrm>
            <a:off x="7807353" y="1599307"/>
            <a:ext cx="3422700" cy="4726152"/>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solidFill>
                  <a:schemeClr val="tx1">
                    <a:lumMod val="75000"/>
                    <a:lumOff val="25000"/>
                  </a:schemeClr>
                </a:solidFill>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dirty="0"/>
          </a:p>
        </p:txBody>
      </p:sp>
    </p:spTree>
    <p:extLst>
      <p:ext uri="{BB962C8B-B14F-4D97-AF65-F5344CB8AC3E}">
        <p14:creationId xmlns:p14="http://schemas.microsoft.com/office/powerpoint/2010/main" val="178688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5"/>
        <p:cNvGrpSpPr/>
        <p:nvPr/>
      </p:nvGrpSpPr>
      <p:grpSpPr>
        <a:xfrm>
          <a:off x="0" y="0"/>
          <a:ext cx="0" cy="0"/>
          <a:chOff x="0" y="0"/>
          <a:chExt cx="0" cy="0"/>
        </a:xfrm>
      </p:grpSpPr>
      <p:sp>
        <p:nvSpPr>
          <p:cNvPr id="36" name="Google Shape;36;p7"/>
          <p:cNvSpPr/>
          <p:nvPr/>
        </p:nvSpPr>
        <p:spPr>
          <a:xfrm>
            <a:off x="-239485" y="-13915"/>
            <a:ext cx="11887200"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p7"/>
          <p:cNvSpPr/>
          <p:nvPr/>
        </p:nvSpPr>
        <p:spPr>
          <a:xfrm>
            <a:off x="-239485" y="-13915"/>
            <a:ext cx="11422031"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8" name="Google Shape;38;p7"/>
          <p:cNvSpPr txBox="1">
            <a:spLocks noGrp="1"/>
          </p:cNvSpPr>
          <p:nvPr>
            <p:ph type="title"/>
          </p:nvPr>
        </p:nvSpPr>
        <p:spPr>
          <a:xfrm>
            <a:off x="337877" y="587359"/>
            <a:ext cx="8658379" cy="647600"/>
          </a:xfrm>
          <a:prstGeom prst="rect">
            <a:avLst/>
          </a:prstGeom>
        </p:spPr>
        <p:txBody>
          <a:bodyPr spcFirstLastPara="1" wrap="square" lIns="91425" tIns="91425" rIns="91425" bIns="91425" anchor="b" anchorCtr="0"/>
          <a:lstStyle>
            <a:lvl1pPr lvl="0">
              <a:spcBef>
                <a:spcPts val="0"/>
              </a:spcBef>
              <a:spcAft>
                <a:spcPts val="0"/>
              </a:spcAft>
              <a:buSzPts val="2400"/>
              <a:buNone/>
              <a:defRPr>
                <a:solidFill>
                  <a:schemeClr val="tx1">
                    <a:lumMod val="75000"/>
                    <a:lumOff val="25000"/>
                  </a:schemeClr>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9" name="Google Shape;39;p7"/>
          <p:cNvSpPr txBox="1">
            <a:spLocks noGrp="1"/>
          </p:cNvSpPr>
          <p:nvPr>
            <p:ph type="body" idx="1"/>
          </p:nvPr>
        </p:nvSpPr>
        <p:spPr>
          <a:xfrm>
            <a:off x="337877" y="1606983"/>
            <a:ext cx="8658379" cy="4726152"/>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solidFill>
                  <a:schemeClr val="tx1">
                    <a:lumMod val="75000"/>
                    <a:lumOff val="25000"/>
                  </a:schemeClr>
                </a:solidFill>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dirty="0"/>
          </a:p>
        </p:txBody>
      </p:sp>
      <p:sp>
        <p:nvSpPr>
          <p:cNvPr id="40" name="Google Shape;40;p7"/>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7" name="Picture 6">
            <a:extLst>
              <a:ext uri="{FF2B5EF4-FFF2-40B4-BE49-F238E27FC236}">
                <a16:creationId xmlns:a16="http://schemas.microsoft.com/office/drawing/2014/main" id="{7DDEA36E-23B3-2646-9B99-E88F2A294088}"/>
              </a:ext>
            </a:extLst>
          </p:cNvPr>
          <p:cNvPicPr>
            <a:picLocks noChangeAspect="1"/>
          </p:cNvPicPr>
          <p:nvPr userDrawn="1"/>
        </p:nvPicPr>
        <p:blipFill>
          <a:blip r:embed="rId2"/>
          <a:stretch>
            <a:fillRect/>
          </a:stretch>
        </p:blipFill>
        <p:spPr>
          <a:xfrm>
            <a:off x="10972421" y="253483"/>
            <a:ext cx="883719" cy="1353500"/>
          </a:xfrm>
          <a:prstGeom prst="rect">
            <a:avLst/>
          </a:prstGeom>
        </p:spPr>
      </p:pic>
    </p:spTree>
    <p:extLst>
      <p:ext uri="{BB962C8B-B14F-4D97-AF65-F5344CB8AC3E}">
        <p14:creationId xmlns:p14="http://schemas.microsoft.com/office/powerpoint/2010/main" val="1647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2" name="Google Shape;42;p8"/>
          <p:cNvSpPr/>
          <p:nvPr/>
        </p:nvSpPr>
        <p:spPr>
          <a:xfrm>
            <a:off x="304801" y="-13915"/>
            <a:ext cx="11322756"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0" y="1"/>
            <a:ext cx="11162387"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4" name="Google Shape;44;p8"/>
          <p:cNvSpPr txBox="1">
            <a:spLocks noGrp="1"/>
          </p:cNvSpPr>
          <p:nvPr>
            <p:ph type="title"/>
          </p:nvPr>
        </p:nvSpPr>
        <p:spPr>
          <a:xfrm>
            <a:off x="269779" y="580533"/>
            <a:ext cx="8827911" cy="546000"/>
          </a:xfrm>
          <a:prstGeom prst="rect">
            <a:avLst/>
          </a:prstGeom>
        </p:spPr>
        <p:txBody>
          <a:bodyPr spcFirstLastPara="1" wrap="square" lIns="91425" tIns="91425" rIns="91425" bIns="91425" anchor="b" anchorCtr="0"/>
          <a:lstStyle>
            <a:lvl1pPr lvl="0">
              <a:spcBef>
                <a:spcPts val="0"/>
              </a:spcBef>
              <a:spcAft>
                <a:spcPts val="0"/>
              </a:spcAft>
              <a:buSzPts val="2400"/>
              <a:buNone/>
              <a:defRPr>
                <a:solidFill>
                  <a:schemeClr val="tx1">
                    <a:lumMod val="75000"/>
                    <a:lumOff val="25000"/>
                  </a:schemeClr>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45" name="Google Shape;45;p8"/>
          <p:cNvSpPr txBox="1">
            <a:spLocks noGrp="1"/>
          </p:cNvSpPr>
          <p:nvPr>
            <p:ph type="body" idx="1"/>
          </p:nvPr>
        </p:nvSpPr>
        <p:spPr>
          <a:xfrm>
            <a:off x="269779" y="1606983"/>
            <a:ext cx="4413956" cy="4726152"/>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solidFill>
                  <a:schemeClr val="tx1">
                    <a:lumMod val="75000"/>
                    <a:lumOff val="25000"/>
                  </a:schemeClr>
                </a:solidFill>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dirty="0"/>
          </a:p>
        </p:txBody>
      </p:sp>
      <p:sp>
        <p:nvSpPr>
          <p:cNvPr id="46" name="Google Shape;46;p8"/>
          <p:cNvSpPr txBox="1">
            <a:spLocks noGrp="1"/>
          </p:cNvSpPr>
          <p:nvPr>
            <p:ph type="body" idx="2"/>
          </p:nvPr>
        </p:nvSpPr>
        <p:spPr>
          <a:xfrm>
            <a:off x="4898456" y="1606983"/>
            <a:ext cx="4199233" cy="4726152"/>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solidFill>
                  <a:schemeClr val="tx1">
                    <a:lumMod val="75000"/>
                    <a:lumOff val="25000"/>
                  </a:schemeClr>
                </a:solidFill>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dirty="0"/>
          </a:p>
        </p:txBody>
      </p:sp>
      <p:sp>
        <p:nvSpPr>
          <p:cNvPr id="47" name="Google Shape;47;p8"/>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8" name="Picture 7">
            <a:extLst>
              <a:ext uri="{FF2B5EF4-FFF2-40B4-BE49-F238E27FC236}">
                <a16:creationId xmlns:a16="http://schemas.microsoft.com/office/drawing/2014/main" id="{671AFC23-CED6-BD41-ABA2-A5DF0D3519E4}"/>
              </a:ext>
            </a:extLst>
          </p:cNvPr>
          <p:cNvPicPr>
            <a:picLocks noChangeAspect="1"/>
          </p:cNvPicPr>
          <p:nvPr userDrawn="1"/>
        </p:nvPicPr>
        <p:blipFill>
          <a:blip r:embed="rId2"/>
          <a:stretch>
            <a:fillRect/>
          </a:stretch>
        </p:blipFill>
        <p:spPr>
          <a:xfrm>
            <a:off x="10972421" y="253483"/>
            <a:ext cx="883719" cy="1353500"/>
          </a:xfrm>
          <a:prstGeom prst="rect">
            <a:avLst/>
          </a:prstGeom>
        </p:spPr>
      </p:pic>
    </p:spTree>
    <p:extLst>
      <p:ext uri="{BB962C8B-B14F-4D97-AF65-F5344CB8AC3E}">
        <p14:creationId xmlns:p14="http://schemas.microsoft.com/office/powerpoint/2010/main" val="1324276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8B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988133"/>
            <a:ext cx="6913600" cy="6328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1pPr>
            <a:lvl2pPr lvl="1">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09600" y="1803400"/>
            <a:ext cx="6913600" cy="30076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666666"/>
              </a:buClr>
              <a:buSzPts val="2000"/>
              <a:buFont typeface="Karla"/>
              <a:buChar char="▸"/>
              <a:defRPr sz="2000">
                <a:solidFill>
                  <a:srgbClr val="666666"/>
                </a:solidFill>
                <a:latin typeface="Karla"/>
                <a:ea typeface="Karla"/>
                <a:cs typeface="Karla"/>
                <a:sym typeface="Karla"/>
              </a:defRPr>
            </a:lvl1pPr>
            <a:lvl2pPr marL="914400" lvl="1" indent="-355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2pPr>
            <a:lvl3pPr marL="1371600" lvl="2" indent="-355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3pPr>
            <a:lvl4pPr marL="1828800" lvl="3" indent="-355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4pPr>
            <a:lvl5pPr marL="2286000" lvl="4" indent="-355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5pPr>
            <a:lvl6pPr marL="2743200" lvl="5" indent="-355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6pPr>
            <a:lvl7pPr marL="3200400" lvl="6" indent="-355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7pPr>
            <a:lvl8pPr marL="3657600" lvl="7" indent="-355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8pPr>
            <a:lvl9pPr marL="4114800" lvl="8" indent="-355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9pPr>
          </a:lstStyle>
          <a:p>
            <a:endParaRPr/>
          </a:p>
        </p:txBody>
      </p:sp>
      <p:sp>
        <p:nvSpPr>
          <p:cNvPr id="8" name="Google Shape;8;p1"/>
          <p:cNvSpPr txBox="1">
            <a:spLocks noGrp="1"/>
          </p:cNvSpPr>
          <p:nvPr>
            <p:ph type="sldNum" idx="12"/>
          </p:nvPr>
        </p:nvSpPr>
        <p:spPr>
          <a:xfrm>
            <a:off x="11390969"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rgbClr val="FFFFFF"/>
                </a:solidFill>
                <a:latin typeface="Montserrat"/>
                <a:ea typeface="Montserrat"/>
                <a:cs typeface="Montserrat"/>
                <a:sym typeface="Montserrat"/>
              </a:defRPr>
            </a:lvl1pPr>
            <a:lvl2pPr lvl="1" algn="r">
              <a:buNone/>
              <a:defRPr sz="1733" b="1">
                <a:solidFill>
                  <a:srgbClr val="FFFFFF"/>
                </a:solidFill>
                <a:latin typeface="Montserrat"/>
                <a:ea typeface="Montserrat"/>
                <a:cs typeface="Montserrat"/>
                <a:sym typeface="Montserrat"/>
              </a:defRPr>
            </a:lvl2pPr>
            <a:lvl3pPr lvl="2" algn="r">
              <a:buNone/>
              <a:defRPr sz="1733" b="1">
                <a:solidFill>
                  <a:srgbClr val="FFFFFF"/>
                </a:solidFill>
                <a:latin typeface="Montserrat"/>
                <a:ea typeface="Montserrat"/>
                <a:cs typeface="Montserrat"/>
                <a:sym typeface="Montserrat"/>
              </a:defRPr>
            </a:lvl3pPr>
            <a:lvl4pPr lvl="3" algn="r">
              <a:buNone/>
              <a:defRPr sz="1733" b="1">
                <a:solidFill>
                  <a:srgbClr val="FFFFFF"/>
                </a:solidFill>
                <a:latin typeface="Montserrat"/>
                <a:ea typeface="Montserrat"/>
                <a:cs typeface="Montserrat"/>
                <a:sym typeface="Montserrat"/>
              </a:defRPr>
            </a:lvl4pPr>
            <a:lvl5pPr lvl="4" algn="r">
              <a:buNone/>
              <a:defRPr sz="1733" b="1">
                <a:solidFill>
                  <a:srgbClr val="FFFFFF"/>
                </a:solidFill>
                <a:latin typeface="Montserrat"/>
                <a:ea typeface="Montserrat"/>
                <a:cs typeface="Montserrat"/>
                <a:sym typeface="Montserrat"/>
              </a:defRPr>
            </a:lvl5pPr>
            <a:lvl6pPr lvl="5" algn="r">
              <a:buNone/>
              <a:defRPr sz="1733" b="1">
                <a:solidFill>
                  <a:srgbClr val="FFFFFF"/>
                </a:solidFill>
                <a:latin typeface="Montserrat"/>
                <a:ea typeface="Montserrat"/>
                <a:cs typeface="Montserrat"/>
                <a:sym typeface="Montserrat"/>
              </a:defRPr>
            </a:lvl6pPr>
            <a:lvl7pPr lvl="6" algn="r">
              <a:buNone/>
              <a:defRPr sz="1733" b="1">
                <a:solidFill>
                  <a:srgbClr val="FFFFFF"/>
                </a:solidFill>
                <a:latin typeface="Montserrat"/>
                <a:ea typeface="Montserrat"/>
                <a:cs typeface="Montserrat"/>
                <a:sym typeface="Montserrat"/>
              </a:defRPr>
            </a:lvl7pPr>
            <a:lvl8pPr lvl="7" algn="r">
              <a:buNone/>
              <a:defRPr sz="1733" b="1">
                <a:solidFill>
                  <a:srgbClr val="FFFFFF"/>
                </a:solidFill>
                <a:latin typeface="Montserrat"/>
                <a:ea typeface="Montserrat"/>
                <a:cs typeface="Montserrat"/>
                <a:sym typeface="Montserrat"/>
              </a:defRPr>
            </a:lvl8pPr>
            <a:lvl9pPr lvl="8" algn="r">
              <a:buNone/>
              <a:defRPr sz="1733" b="1">
                <a:solidFill>
                  <a:srgbClr val="FFFFFF"/>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8250567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7" r:id="rId15"/>
    <p:sldLayoutId id="2147483678" r:id="rId1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www.intel.com/about/companyinfo/museum/exhibits/moore.htm"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image" Target="../media/image23.png"/><Relationship Id="rId2" Type="http://schemas.openxmlformats.org/officeDocument/2006/relationships/image" Target="../media/image13.jp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4.jpg"/><Relationship Id="rId5" Type="http://schemas.openxmlformats.org/officeDocument/2006/relationships/image" Target="../media/image29.png"/><Relationship Id="rId10" Type="http://schemas.openxmlformats.org/officeDocument/2006/relationships/image" Target="../media/image33.jpg"/><Relationship Id="rId4" Type="http://schemas.openxmlformats.org/officeDocument/2006/relationships/image" Target="../media/image28.png"/><Relationship Id="rId9" Type="http://schemas.openxmlformats.org/officeDocument/2006/relationships/image" Target="../media/image32.jpg"/></Relationships>
</file>

<file path=ppt/slides/_rels/slide29.xml.rels><?xml version="1.0" encoding="UTF-8" standalone="yes"?>
<Relationships xmlns="http://schemas.openxmlformats.org/package/2006/relationships"><Relationship Id="rId8" Type="http://schemas.openxmlformats.org/officeDocument/2006/relationships/image" Target="../media/image43.jpg"/><Relationship Id="rId13" Type="http://schemas.openxmlformats.org/officeDocument/2006/relationships/image" Target="../media/image48.jpg"/><Relationship Id="rId3" Type="http://schemas.openxmlformats.org/officeDocument/2006/relationships/image" Target="../media/image38.jpg"/><Relationship Id="rId7" Type="http://schemas.openxmlformats.org/officeDocument/2006/relationships/image" Target="../media/image42.jpg"/><Relationship Id="rId12" Type="http://schemas.openxmlformats.org/officeDocument/2006/relationships/image" Target="../media/image47.jp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jpg"/><Relationship Id="rId15" Type="http://schemas.openxmlformats.org/officeDocument/2006/relationships/image" Target="../media/image50.jpg"/><Relationship Id="rId10" Type="http://schemas.openxmlformats.org/officeDocument/2006/relationships/image" Target="../media/image45.jpg"/><Relationship Id="rId4" Type="http://schemas.openxmlformats.org/officeDocument/2006/relationships/image" Target="../media/image39.jpg"/><Relationship Id="rId9" Type="http://schemas.openxmlformats.org/officeDocument/2006/relationships/image" Target="../media/image44.png"/><Relationship Id="rId14"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g"/><Relationship Id="rId3" Type="http://schemas.openxmlformats.org/officeDocument/2006/relationships/image" Target="../media/image52.jpg"/><Relationship Id="rId7" Type="http://schemas.openxmlformats.org/officeDocument/2006/relationships/image" Target="../media/image56.jpg"/><Relationship Id="rId12" Type="http://schemas.openxmlformats.org/officeDocument/2006/relationships/image" Target="../media/image61.jp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jpg"/><Relationship Id="rId5" Type="http://schemas.openxmlformats.org/officeDocument/2006/relationships/image" Target="../media/image54.jpg"/><Relationship Id="rId10" Type="http://schemas.openxmlformats.org/officeDocument/2006/relationships/image" Target="../media/image59.png"/><Relationship Id="rId4" Type="http://schemas.openxmlformats.org/officeDocument/2006/relationships/image" Target="../media/image53.jpg"/><Relationship Id="rId9" Type="http://schemas.openxmlformats.org/officeDocument/2006/relationships/image" Target="../media/image58.jpg"/><Relationship Id="rId14" Type="http://schemas.openxmlformats.org/officeDocument/2006/relationships/image" Target="../media/image63.jpg"/></Relationships>
</file>

<file path=ppt/slides/_rels/slide31.xml.rels><?xml version="1.0" encoding="UTF-8" standalone="yes"?>
<Relationships xmlns="http://schemas.openxmlformats.org/package/2006/relationships"><Relationship Id="rId8" Type="http://schemas.openxmlformats.org/officeDocument/2006/relationships/image" Target="../media/image70.jpg"/><Relationship Id="rId13" Type="http://schemas.openxmlformats.org/officeDocument/2006/relationships/image" Target="../media/image61.jpg"/><Relationship Id="rId3" Type="http://schemas.openxmlformats.org/officeDocument/2006/relationships/image" Target="../media/image65.jpg"/><Relationship Id="rId7" Type="http://schemas.openxmlformats.org/officeDocument/2006/relationships/image" Target="../media/image69.jpg"/><Relationship Id="rId12" Type="http://schemas.openxmlformats.org/officeDocument/2006/relationships/image" Target="../media/image74.jpg"/><Relationship Id="rId2" Type="http://schemas.openxmlformats.org/officeDocument/2006/relationships/image" Target="../media/image64.png"/><Relationship Id="rId16"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jpg"/><Relationship Id="rId15" Type="http://schemas.openxmlformats.org/officeDocument/2006/relationships/image" Target="../media/image76.jpg"/><Relationship Id="rId10" Type="http://schemas.openxmlformats.org/officeDocument/2006/relationships/image" Target="../media/image72.jpg"/><Relationship Id="rId4" Type="http://schemas.openxmlformats.org/officeDocument/2006/relationships/image" Target="../media/image66.jpg"/><Relationship Id="rId9" Type="http://schemas.openxmlformats.org/officeDocument/2006/relationships/image" Target="../media/image71.png"/><Relationship Id="rId14" Type="http://schemas.openxmlformats.org/officeDocument/2006/relationships/image" Target="../media/image75.jp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g"/><Relationship Id="rId3" Type="http://schemas.openxmlformats.org/officeDocument/2006/relationships/image" Target="../media/image52.jpg"/><Relationship Id="rId7" Type="http://schemas.openxmlformats.org/officeDocument/2006/relationships/image" Target="../media/image56.jpg"/><Relationship Id="rId12" Type="http://schemas.openxmlformats.org/officeDocument/2006/relationships/image" Target="../media/image61.jp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jpg"/><Relationship Id="rId5" Type="http://schemas.openxmlformats.org/officeDocument/2006/relationships/image" Target="../media/image54.jpg"/><Relationship Id="rId15" Type="http://schemas.openxmlformats.org/officeDocument/2006/relationships/image" Target="../media/image79.png"/><Relationship Id="rId10" Type="http://schemas.openxmlformats.org/officeDocument/2006/relationships/image" Target="../media/image59.png"/><Relationship Id="rId4" Type="http://schemas.openxmlformats.org/officeDocument/2006/relationships/image" Target="../media/image53.jpg"/><Relationship Id="rId9" Type="http://schemas.openxmlformats.org/officeDocument/2006/relationships/image" Target="../media/image58.jpg"/><Relationship Id="rId14" Type="http://schemas.openxmlformats.org/officeDocument/2006/relationships/image" Target="../media/image78.jpg"/></Relationships>
</file>

<file path=ppt/slides/_rels/slide3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77.png"/><Relationship Id="rId3"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image" Target="../media/image86.png"/><Relationship Id="rId2" Type="http://schemas.openxmlformats.org/officeDocument/2006/relationships/image" Target="../media/image13.jp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85.png"/><Relationship Id="rId5" Type="http://schemas.openxmlformats.org/officeDocument/2006/relationships/image" Target="../media/image16.jpg"/><Relationship Id="rId10" Type="http://schemas.openxmlformats.org/officeDocument/2006/relationships/image" Target="../media/image84.png"/><Relationship Id="rId4" Type="http://schemas.openxmlformats.org/officeDocument/2006/relationships/image" Target="../media/image15.png"/><Relationship Id="rId9" Type="http://schemas.openxmlformats.org/officeDocument/2006/relationships/image" Target="../media/image83.png"/><Relationship Id="rId14" Type="http://schemas.openxmlformats.org/officeDocument/2006/relationships/image" Target="../media/image87.jp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77.png"/><Relationship Id="rId3"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image" Target="../media/image86.png"/><Relationship Id="rId2" Type="http://schemas.openxmlformats.org/officeDocument/2006/relationships/image" Target="../media/image13.jp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85.png"/><Relationship Id="rId5" Type="http://schemas.openxmlformats.org/officeDocument/2006/relationships/image" Target="../media/image16.jpg"/><Relationship Id="rId10" Type="http://schemas.openxmlformats.org/officeDocument/2006/relationships/image" Target="../media/image84.png"/><Relationship Id="rId4" Type="http://schemas.openxmlformats.org/officeDocument/2006/relationships/image" Target="../media/image15.png"/><Relationship Id="rId9" Type="http://schemas.openxmlformats.org/officeDocument/2006/relationships/image" Target="../media/image83.png"/><Relationship Id="rId14" Type="http://schemas.openxmlformats.org/officeDocument/2006/relationships/image" Target="../media/image87.jpg"/></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4.jp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6.png"/><Relationship Id="rId5" Type="http://schemas.openxmlformats.org/officeDocument/2006/relationships/image" Target="../media/image29.png"/><Relationship Id="rId15" Type="http://schemas.openxmlformats.org/officeDocument/2006/relationships/image" Target="../media/image89.png"/><Relationship Id="rId10" Type="http://schemas.openxmlformats.org/officeDocument/2006/relationships/image" Target="../media/image33.jpg"/><Relationship Id="rId4" Type="http://schemas.openxmlformats.org/officeDocument/2006/relationships/image" Target="../media/image28.png"/><Relationship Id="rId9" Type="http://schemas.openxmlformats.org/officeDocument/2006/relationships/image" Target="../media/image32.jpg"/><Relationship Id="rId14"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www.docker.com/whatisdocker/" TargetMode="External"/><Relationship Id="rId2" Type="http://schemas.openxmlformats.org/officeDocument/2006/relationships/hyperlink" Target="https://www.docker.com/" TargetMode="External"/><Relationship Id="rId1" Type="http://schemas.openxmlformats.org/officeDocument/2006/relationships/slideLayout" Target="../slideLayouts/slideLayout5.xml"/><Relationship Id="rId5" Type="http://schemas.openxmlformats.org/officeDocument/2006/relationships/hyperlink" Target="https://docs.docker.com/" TargetMode="External"/><Relationship Id="rId4" Type="http://schemas.openxmlformats.org/officeDocument/2006/relationships/hyperlink" Target="https://www.docker.com/tryi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864400" y="4234600"/>
            <a:ext cx="5638800" cy="1576000"/>
          </a:xfrm>
          <a:prstGeom prst="rect">
            <a:avLst/>
          </a:prstGeom>
        </p:spPr>
        <p:txBody>
          <a:bodyPr spcFirstLastPara="1" wrap="square" lIns="121900" tIns="121900" rIns="121900" bIns="121900" anchor="b" anchorCtr="0">
            <a:noAutofit/>
          </a:bodyPr>
          <a:lstStyle/>
          <a:p>
            <a:r>
              <a:rPr lang="en" dirty="0"/>
              <a:t>Virtualization Introduction</a:t>
            </a:r>
            <a:endParaRPr dirty="0"/>
          </a:p>
        </p:txBody>
      </p:sp>
      <p:grpSp>
        <p:nvGrpSpPr>
          <p:cNvPr id="77" name="Google Shape;77;p14"/>
          <p:cNvGrpSpPr/>
          <p:nvPr/>
        </p:nvGrpSpPr>
        <p:grpSpPr>
          <a:xfrm>
            <a:off x="990327" y="2762905"/>
            <a:ext cx="670167" cy="595448"/>
            <a:chOff x="5292575" y="3681900"/>
            <a:chExt cx="420150" cy="373275"/>
          </a:xfrm>
        </p:grpSpPr>
        <p:sp>
          <p:nvSpPr>
            <p:cNvPr id="78" name="Google Shape;78;p1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79;p1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 name="Google Shape;80;p1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 name="Google Shape;81;p1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 name="Google Shape;82;p1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 name="Google Shape;83;p1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 name="Google Shape;84;p1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80314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Virtualization is the Key</a:t>
            </a:r>
          </a:p>
        </p:txBody>
      </p:sp>
      <p:sp>
        <p:nvSpPr>
          <p:cNvPr id="44035" name="Rectangle 3"/>
          <p:cNvSpPr>
            <a:spLocks noGrp="1" noChangeArrowheads="1"/>
          </p:cNvSpPr>
          <p:nvPr>
            <p:ph type="body" idx="1"/>
          </p:nvPr>
        </p:nvSpPr>
        <p:spPr/>
        <p:txBody>
          <a:bodyPr/>
          <a:lstStyle/>
          <a:p>
            <a:pPr>
              <a:lnSpc>
                <a:spcPct val="80000"/>
              </a:lnSpc>
              <a:buFontTx/>
              <a:buNone/>
            </a:pPr>
            <a:r>
              <a:rPr lang="en-US" altLang="en-US" dirty="0"/>
              <a:t>Apply Mainframe Virtualization Concepts to Intel / AMD Servers: </a:t>
            </a:r>
          </a:p>
          <a:p>
            <a:pPr>
              <a:lnSpc>
                <a:spcPct val="80000"/>
              </a:lnSpc>
              <a:buFontTx/>
              <a:buNone/>
            </a:pPr>
            <a:endParaRPr lang="en-US" altLang="en-US" dirty="0"/>
          </a:p>
          <a:p>
            <a:pPr lvl="1">
              <a:lnSpc>
                <a:spcPct val="80000"/>
              </a:lnSpc>
            </a:pPr>
            <a:r>
              <a:rPr lang="en-US" altLang="en-US" sz="1600" dirty="0"/>
              <a:t>Use virtualization software to partition an Intel / AMD server to work with several operating system and application “instances”</a:t>
            </a:r>
            <a:endParaRPr lang="en-US" altLang="en-US" sz="1600" b="1" dirty="0"/>
          </a:p>
        </p:txBody>
      </p:sp>
      <p:grpSp>
        <p:nvGrpSpPr>
          <p:cNvPr id="2" name="Group 1"/>
          <p:cNvGrpSpPr/>
          <p:nvPr/>
        </p:nvGrpSpPr>
        <p:grpSpPr>
          <a:xfrm>
            <a:off x="2484437" y="3025776"/>
            <a:ext cx="6765925" cy="3657600"/>
            <a:chOff x="2514601" y="2590800"/>
            <a:chExt cx="6765925" cy="3657600"/>
          </a:xfrm>
        </p:grpSpPr>
        <p:pic>
          <p:nvPicPr>
            <p:cNvPr id="44036" name="Picture 4"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5945188" y="4953000"/>
              <a:ext cx="7604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3048000" y="2895600"/>
              <a:ext cx="446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 Box 7"/>
            <p:cNvSpPr txBox="1">
              <a:spLocks noChangeArrowheads="1"/>
            </p:cNvSpPr>
            <p:nvPr/>
          </p:nvSpPr>
          <p:spPr bwMode="auto">
            <a:xfrm>
              <a:off x="2951164" y="2590800"/>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Oracle</a:t>
              </a:r>
            </a:p>
          </p:txBody>
        </p:sp>
        <p:pic>
          <p:nvPicPr>
            <p:cNvPr id="44039" name="Picture 8"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372586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 Box 9"/>
            <p:cNvSpPr txBox="1">
              <a:spLocks noChangeArrowheads="1"/>
            </p:cNvSpPr>
            <p:nvPr/>
          </p:nvSpPr>
          <p:spPr bwMode="auto">
            <a:xfrm>
              <a:off x="3706813" y="2590800"/>
              <a:ext cx="48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SQL</a:t>
              </a:r>
            </a:p>
          </p:txBody>
        </p:sp>
        <p:pic>
          <p:nvPicPr>
            <p:cNvPr id="44041" name="Picture 10"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4440239"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Text Box 11"/>
            <p:cNvSpPr txBox="1">
              <a:spLocks noChangeArrowheads="1"/>
            </p:cNvSpPr>
            <p:nvPr/>
          </p:nvSpPr>
          <p:spPr bwMode="auto">
            <a:xfrm>
              <a:off x="4311650" y="2590800"/>
              <a:ext cx="155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Application Servers</a:t>
              </a:r>
            </a:p>
          </p:txBody>
        </p:sp>
        <p:pic>
          <p:nvPicPr>
            <p:cNvPr id="44043" name="Picture 12"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48879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4" name="Picture 13"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5334000" y="2895600"/>
              <a:ext cx="446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4"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16426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6" name="Text Box 15"/>
            <p:cNvSpPr txBox="1">
              <a:spLocks noChangeArrowheads="1"/>
            </p:cNvSpPr>
            <p:nvPr/>
          </p:nvSpPr>
          <p:spPr bwMode="auto">
            <a:xfrm>
              <a:off x="6099176" y="2590800"/>
              <a:ext cx="574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Email</a:t>
              </a:r>
            </a:p>
          </p:txBody>
        </p:sp>
        <p:pic>
          <p:nvPicPr>
            <p:cNvPr id="44047" name="Picture 16"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7929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8" name="Text Box 17"/>
            <p:cNvSpPr txBox="1">
              <a:spLocks noChangeArrowheads="1"/>
            </p:cNvSpPr>
            <p:nvPr/>
          </p:nvSpPr>
          <p:spPr bwMode="auto">
            <a:xfrm>
              <a:off x="6797676" y="2590800"/>
              <a:ext cx="436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File</a:t>
              </a:r>
            </a:p>
          </p:txBody>
        </p:sp>
        <p:pic>
          <p:nvPicPr>
            <p:cNvPr id="44049" name="Picture 18"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4025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0" name="Text Box 19"/>
            <p:cNvSpPr txBox="1">
              <a:spLocks noChangeArrowheads="1"/>
            </p:cNvSpPr>
            <p:nvPr/>
          </p:nvSpPr>
          <p:spPr bwMode="auto">
            <a:xfrm>
              <a:off x="7367589" y="2590800"/>
              <a:ext cx="517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Print</a:t>
              </a:r>
            </a:p>
          </p:txBody>
        </p:sp>
        <p:pic>
          <p:nvPicPr>
            <p:cNvPr id="44051" name="Picture 20"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80121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2" name="Text Box 21"/>
            <p:cNvSpPr txBox="1">
              <a:spLocks noChangeArrowheads="1"/>
            </p:cNvSpPr>
            <p:nvPr/>
          </p:nvSpPr>
          <p:spPr bwMode="auto">
            <a:xfrm>
              <a:off x="7989889" y="2590800"/>
              <a:ext cx="490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DNS</a:t>
              </a:r>
            </a:p>
          </p:txBody>
        </p:sp>
        <p:pic>
          <p:nvPicPr>
            <p:cNvPr id="44053" name="Picture 22"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86979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4" name="Text Box 23"/>
            <p:cNvSpPr txBox="1">
              <a:spLocks noChangeArrowheads="1"/>
            </p:cNvSpPr>
            <p:nvPr/>
          </p:nvSpPr>
          <p:spPr bwMode="auto">
            <a:xfrm>
              <a:off x="8561389" y="2590800"/>
              <a:ext cx="719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Domain</a:t>
              </a:r>
            </a:p>
          </p:txBody>
        </p:sp>
        <p:pic>
          <p:nvPicPr>
            <p:cNvPr id="44055" name="Picture 25" descr="vmware_virtualization"/>
            <p:cNvPicPr>
              <a:picLocks noChangeAspect="1" noChangeArrowheads="1"/>
            </p:cNvPicPr>
            <p:nvPr/>
          </p:nvPicPr>
          <p:blipFill>
            <a:blip r:embed="rId4">
              <a:extLst>
                <a:ext uri="{28A0092B-C50C-407E-A947-70E740481C1C}">
                  <a14:useLocalDpi xmlns:a14="http://schemas.microsoft.com/office/drawing/2010/main" val="0"/>
                </a:ext>
              </a:extLst>
            </a:blip>
            <a:srcRect l="3671" t="29044" r="5003" b="39273"/>
            <a:stretch>
              <a:fillRect/>
            </a:stretch>
          </p:blipFill>
          <p:spPr bwMode="auto">
            <a:xfrm>
              <a:off x="4267200" y="3733801"/>
              <a:ext cx="40386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6" name="Text Box 27"/>
            <p:cNvSpPr txBox="1">
              <a:spLocks noChangeArrowheads="1"/>
            </p:cNvSpPr>
            <p:nvPr/>
          </p:nvSpPr>
          <p:spPr bwMode="auto">
            <a:xfrm>
              <a:off x="2514601" y="5105400"/>
              <a:ext cx="34956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latin typeface="Arial" panose="020B0604020202020204" pitchFamily="34" charset="0"/>
                </a:rPr>
                <a:t>Deploy several “virtual machines”</a:t>
              </a:r>
            </a:p>
            <a:p>
              <a:pPr algn="ctr" eaLnBrk="1" hangingPunct="1"/>
              <a:r>
                <a:rPr lang="en-US" altLang="en-US" sz="1400" b="1" dirty="0">
                  <a:solidFill>
                    <a:schemeClr val="tx1"/>
                  </a:solidFill>
                  <a:latin typeface="Arial" panose="020B0604020202020204" pitchFamily="34" charset="0"/>
                </a:rPr>
                <a:t>on one server using groundbreaking virtualization software</a:t>
              </a:r>
            </a:p>
          </p:txBody>
        </p:sp>
      </p:grpSp>
    </p:spTree>
    <p:extLst>
      <p:ext uri="{BB962C8B-B14F-4D97-AF65-F5344CB8AC3E}">
        <p14:creationId xmlns:p14="http://schemas.microsoft.com/office/powerpoint/2010/main" val="75524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Traditional Physical Server</a:t>
            </a:r>
          </a:p>
        </p:txBody>
      </p:sp>
      <p:sp>
        <p:nvSpPr>
          <p:cNvPr id="100355" name="Rectangle 3"/>
          <p:cNvSpPr>
            <a:spLocks noGrp="1" noChangeArrowheads="1"/>
          </p:cNvSpPr>
          <p:nvPr>
            <p:ph type="body" idx="1"/>
          </p:nvPr>
        </p:nvSpPr>
        <p:spPr/>
        <p:txBody>
          <a:bodyPr rtlCol="0">
            <a:normAutofit/>
          </a:bodyPr>
          <a:lstStyle/>
          <a:p>
            <a:pPr>
              <a:buNone/>
              <a:defRPr/>
            </a:pPr>
            <a:r>
              <a:rPr lang="en-US" dirty="0">
                <a:solidFill>
                  <a:srgbClr val="0033CC"/>
                </a:solidFill>
              </a:rPr>
              <a:t>Traditional x86 Server Architecture</a:t>
            </a:r>
            <a:r>
              <a:rPr lang="en-US" dirty="0"/>
              <a:t> </a:t>
            </a:r>
          </a:p>
          <a:p>
            <a:pPr lvl="1">
              <a:defRPr/>
            </a:pPr>
            <a:r>
              <a:rPr lang="en-US" dirty="0"/>
              <a:t>Single operating system per machine</a:t>
            </a:r>
          </a:p>
          <a:p>
            <a:pPr lvl="1">
              <a:defRPr/>
            </a:pPr>
            <a:r>
              <a:rPr lang="en-US" dirty="0"/>
              <a:t>Single application per machine</a:t>
            </a:r>
          </a:p>
          <a:p>
            <a:pPr lvl="1">
              <a:defRPr/>
            </a:pPr>
            <a:r>
              <a:rPr lang="en-US" dirty="0"/>
              <a:t>Hardware components connected directly to </a:t>
            </a:r>
            <a:br>
              <a:rPr lang="en-US" dirty="0"/>
            </a:br>
            <a:r>
              <a:rPr lang="en-US" dirty="0"/>
              <a:t>operating system</a:t>
            </a:r>
          </a:p>
          <a:p>
            <a:pPr lvl="2">
              <a:defRPr/>
            </a:pPr>
            <a:r>
              <a:rPr lang="en-US" b="1" dirty="0"/>
              <a:t>CPU</a:t>
            </a:r>
          </a:p>
          <a:p>
            <a:pPr lvl="2">
              <a:defRPr/>
            </a:pPr>
            <a:r>
              <a:rPr lang="en-US" b="1" dirty="0"/>
              <a:t>Memory</a:t>
            </a:r>
          </a:p>
          <a:p>
            <a:pPr lvl="2">
              <a:defRPr/>
            </a:pPr>
            <a:r>
              <a:rPr lang="en-US" b="1" dirty="0"/>
              <a:t>Disk</a:t>
            </a:r>
          </a:p>
          <a:p>
            <a:pPr lvl="2">
              <a:defRPr/>
            </a:pPr>
            <a:r>
              <a:rPr lang="en-US" b="1" dirty="0"/>
              <a:t>Network Card</a:t>
            </a:r>
          </a:p>
        </p:txBody>
      </p:sp>
      <p:grpSp>
        <p:nvGrpSpPr>
          <p:cNvPr id="2" name="Group 1"/>
          <p:cNvGrpSpPr/>
          <p:nvPr/>
        </p:nvGrpSpPr>
        <p:grpSpPr>
          <a:xfrm>
            <a:off x="7286897" y="1606983"/>
            <a:ext cx="3657600" cy="3719514"/>
            <a:chOff x="1905000" y="2286000"/>
            <a:chExt cx="3657600" cy="3719514"/>
          </a:xfrm>
        </p:grpSpPr>
        <p:sp>
          <p:nvSpPr>
            <p:cNvPr id="45060" name="AutoShape 25"/>
            <p:cNvSpPr>
              <a:spLocks noChangeArrowheads="1"/>
            </p:cNvSpPr>
            <p:nvPr/>
          </p:nvSpPr>
          <p:spPr bwMode="auto">
            <a:xfrm>
              <a:off x="1981200" y="2286000"/>
              <a:ext cx="3429000" cy="2819400"/>
            </a:xfrm>
            <a:prstGeom prst="flowChartAlternateProcess">
              <a:avLst/>
            </a:prstGeom>
            <a:solidFill>
              <a:schemeClr val="bg2"/>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5061" name="AutoShape 26"/>
            <p:cNvSpPr>
              <a:spLocks noChangeArrowheads="1"/>
            </p:cNvSpPr>
            <p:nvPr/>
          </p:nvSpPr>
          <p:spPr bwMode="auto">
            <a:xfrm>
              <a:off x="2057400" y="2362200"/>
              <a:ext cx="3276600" cy="2209800"/>
            </a:xfrm>
            <a:prstGeom prst="flowChartAlternateProcess">
              <a:avLst/>
            </a:prstGeom>
            <a:solidFill>
              <a:srgbClr val="CCFFCC"/>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5062" name="Text Box 27"/>
            <p:cNvSpPr txBox="1">
              <a:spLocks noChangeArrowheads="1"/>
            </p:cNvSpPr>
            <p:nvPr/>
          </p:nvSpPr>
          <p:spPr bwMode="auto">
            <a:xfrm>
              <a:off x="2998788" y="4643438"/>
              <a:ext cx="1573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400" b="1">
                  <a:solidFill>
                    <a:schemeClr val="tx1"/>
                  </a:solidFill>
                  <a:latin typeface="Arial" panose="020B0604020202020204" pitchFamily="34" charset="0"/>
                </a:rPr>
                <a:t>x86 Architecture</a:t>
              </a:r>
            </a:p>
          </p:txBody>
        </p:sp>
        <p:sp>
          <p:nvSpPr>
            <p:cNvPr id="45063" name="Text Box 28"/>
            <p:cNvSpPr txBox="1">
              <a:spLocks noChangeArrowheads="1"/>
            </p:cNvSpPr>
            <p:nvPr/>
          </p:nvSpPr>
          <p:spPr bwMode="auto">
            <a:xfrm>
              <a:off x="2895600" y="4141788"/>
              <a:ext cx="170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400" b="1">
                  <a:solidFill>
                    <a:srgbClr val="006600"/>
                  </a:solidFill>
                  <a:latin typeface="Arial" panose="020B0604020202020204" pitchFamily="34" charset="0"/>
                </a:rPr>
                <a:t>Operating System</a:t>
              </a:r>
            </a:p>
          </p:txBody>
        </p:sp>
        <p:sp>
          <p:nvSpPr>
            <p:cNvPr id="45064" name="AutoShape 29"/>
            <p:cNvSpPr>
              <a:spLocks noChangeArrowheads="1"/>
            </p:cNvSpPr>
            <p:nvPr/>
          </p:nvSpPr>
          <p:spPr bwMode="auto">
            <a:xfrm>
              <a:off x="2133600" y="2438400"/>
              <a:ext cx="3124200" cy="1600200"/>
            </a:xfrm>
            <a:prstGeom prst="flowChartAlternateProcess">
              <a:avLst/>
            </a:prstGeom>
            <a:solidFill>
              <a:srgbClr val="F9D107"/>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5065" name="Text Box 30"/>
            <p:cNvSpPr txBox="1">
              <a:spLocks noChangeArrowheads="1"/>
            </p:cNvSpPr>
            <p:nvPr/>
          </p:nvSpPr>
          <p:spPr bwMode="auto">
            <a:xfrm>
              <a:off x="2895601" y="2946401"/>
              <a:ext cx="1566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2000" b="1">
                  <a:solidFill>
                    <a:schemeClr val="bg1"/>
                  </a:solidFill>
                  <a:latin typeface="Arial" panose="020B0604020202020204" pitchFamily="34" charset="0"/>
                </a:rPr>
                <a:t>Application</a:t>
              </a:r>
            </a:p>
          </p:txBody>
        </p:sp>
        <p:sp>
          <p:nvSpPr>
            <p:cNvPr id="45066" name="Rectangle 31"/>
            <p:cNvSpPr>
              <a:spLocks noChangeArrowheads="1"/>
            </p:cNvSpPr>
            <p:nvPr/>
          </p:nvSpPr>
          <p:spPr bwMode="auto">
            <a:xfrm>
              <a:off x="1905000" y="49530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CPU</a:t>
              </a:r>
            </a:p>
          </p:txBody>
        </p:sp>
        <p:sp>
          <p:nvSpPr>
            <p:cNvPr id="45067" name="Rectangle 32"/>
            <p:cNvSpPr>
              <a:spLocks noChangeArrowheads="1"/>
            </p:cNvSpPr>
            <p:nvPr/>
          </p:nvSpPr>
          <p:spPr bwMode="auto">
            <a:xfrm>
              <a:off x="2819400" y="49530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Memory</a:t>
              </a:r>
            </a:p>
          </p:txBody>
        </p:sp>
        <p:sp>
          <p:nvSpPr>
            <p:cNvPr id="45068" name="Rectangle 33"/>
            <p:cNvSpPr>
              <a:spLocks noChangeArrowheads="1"/>
            </p:cNvSpPr>
            <p:nvPr/>
          </p:nvSpPr>
          <p:spPr bwMode="auto">
            <a:xfrm>
              <a:off x="3733800" y="49530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Disk</a:t>
              </a:r>
            </a:p>
          </p:txBody>
        </p:sp>
        <p:sp>
          <p:nvSpPr>
            <p:cNvPr id="45069" name="Rectangle 34"/>
            <p:cNvSpPr>
              <a:spLocks noChangeArrowheads="1"/>
            </p:cNvSpPr>
            <p:nvPr/>
          </p:nvSpPr>
          <p:spPr bwMode="auto">
            <a:xfrm>
              <a:off x="4648200" y="49530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Network</a:t>
              </a:r>
            </a:p>
          </p:txBody>
        </p:sp>
        <p:sp>
          <p:nvSpPr>
            <p:cNvPr id="45070" name="Text Box 35"/>
            <p:cNvSpPr txBox="1">
              <a:spLocks noChangeArrowheads="1"/>
            </p:cNvSpPr>
            <p:nvPr/>
          </p:nvSpPr>
          <p:spPr bwMode="auto">
            <a:xfrm>
              <a:off x="1924050" y="5638801"/>
              <a:ext cx="363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800" b="1">
                  <a:solidFill>
                    <a:schemeClr val="tx1"/>
                  </a:solidFill>
                  <a:latin typeface="Arial" panose="020B0604020202020204" pitchFamily="34" charset="0"/>
                </a:rPr>
                <a:t>1 Physical Server, 1 Application</a:t>
              </a:r>
            </a:p>
          </p:txBody>
        </p:sp>
      </p:grpSp>
    </p:spTree>
    <p:extLst>
      <p:ext uri="{BB962C8B-B14F-4D97-AF65-F5344CB8AC3E}">
        <p14:creationId xmlns:p14="http://schemas.microsoft.com/office/powerpoint/2010/main" val="512931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p:txBody>
          <a:bodyPr/>
          <a:lstStyle/>
          <a:p>
            <a:r>
              <a:rPr lang="en-US" altLang="en-US" dirty="0"/>
              <a:t>New Architecture: Virtual Server</a:t>
            </a:r>
          </a:p>
        </p:txBody>
      </p:sp>
      <p:sp>
        <p:nvSpPr>
          <p:cNvPr id="46086" name="Rectangle 3"/>
          <p:cNvSpPr>
            <a:spLocks noGrp="1" noChangeArrowheads="1"/>
          </p:cNvSpPr>
          <p:nvPr>
            <p:ph type="body" idx="1"/>
          </p:nvPr>
        </p:nvSpPr>
        <p:spPr/>
        <p:txBody>
          <a:bodyPr/>
          <a:lstStyle/>
          <a:p>
            <a:pPr>
              <a:buFontTx/>
              <a:buNone/>
            </a:pPr>
            <a:r>
              <a:rPr lang="en-US" altLang="en-US" sz="1600" dirty="0">
                <a:solidFill>
                  <a:srgbClr val="0033CC"/>
                </a:solidFill>
              </a:rPr>
              <a:t>	</a:t>
            </a:r>
            <a:r>
              <a:rPr lang="en-US" altLang="en-US" dirty="0">
                <a:solidFill>
                  <a:srgbClr val="0033CC"/>
                </a:solidFill>
              </a:rPr>
              <a:t>Virtualization Layer</a:t>
            </a:r>
            <a:r>
              <a:rPr lang="en-US" altLang="en-US" dirty="0"/>
              <a:t> </a:t>
            </a:r>
          </a:p>
          <a:p>
            <a:pPr lvl="1"/>
            <a:r>
              <a:rPr lang="en-US" altLang="en-US" sz="1600" dirty="0"/>
              <a:t>Addition of a virtualization layer called a “hypervisor”</a:t>
            </a:r>
          </a:p>
          <a:p>
            <a:pPr lvl="1"/>
            <a:r>
              <a:rPr lang="en-US" altLang="en-US" sz="1600" dirty="0"/>
              <a:t>Several servers can be deployed as Virtual Machines </a:t>
            </a:r>
            <a:br>
              <a:rPr lang="en-US" altLang="en-US" sz="1600" dirty="0"/>
            </a:br>
            <a:r>
              <a:rPr lang="en-US" altLang="en-US" sz="1600" dirty="0"/>
              <a:t>(VM) on each physical box</a:t>
            </a:r>
          </a:p>
          <a:p>
            <a:pPr lvl="1"/>
            <a:r>
              <a:rPr lang="en-US" altLang="en-US" sz="1600" dirty="0"/>
              <a:t>Each VM has its own operating system and application</a:t>
            </a:r>
          </a:p>
          <a:p>
            <a:pPr lvl="1"/>
            <a:r>
              <a:rPr lang="en-US" altLang="en-US" sz="1600" dirty="0"/>
              <a:t>Can run multiple, different operating systems on </a:t>
            </a:r>
            <a:br>
              <a:rPr lang="en-US" altLang="en-US" sz="1600" dirty="0"/>
            </a:br>
            <a:r>
              <a:rPr lang="en-US" altLang="en-US" sz="1600" dirty="0"/>
              <a:t>the same machine</a:t>
            </a:r>
          </a:p>
          <a:p>
            <a:pPr lvl="1"/>
            <a:r>
              <a:rPr lang="en-US" altLang="en-US" sz="1600" dirty="0"/>
              <a:t>If one VM fails, other VMs are unaffected</a:t>
            </a:r>
          </a:p>
        </p:txBody>
      </p:sp>
      <p:grpSp>
        <p:nvGrpSpPr>
          <p:cNvPr id="2" name="Group 1"/>
          <p:cNvGrpSpPr/>
          <p:nvPr/>
        </p:nvGrpSpPr>
        <p:grpSpPr>
          <a:xfrm>
            <a:off x="6842340" y="1769580"/>
            <a:ext cx="4617357" cy="4001589"/>
            <a:chOff x="1752600" y="1752600"/>
            <a:chExt cx="5257800" cy="4481514"/>
          </a:xfrm>
        </p:grpSpPr>
        <p:sp>
          <p:nvSpPr>
            <p:cNvPr id="46082" name="AutoShape 22"/>
            <p:cNvSpPr>
              <a:spLocks noChangeArrowheads="1"/>
            </p:cNvSpPr>
            <p:nvPr/>
          </p:nvSpPr>
          <p:spPr bwMode="auto">
            <a:xfrm>
              <a:off x="1752600" y="1752600"/>
              <a:ext cx="5257800" cy="3733800"/>
            </a:xfrm>
            <a:prstGeom prst="flowChartAlternateProcess">
              <a:avLst/>
            </a:prstGeom>
            <a:solidFill>
              <a:schemeClr val="bg2"/>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083" name="AutoShape 4"/>
            <p:cNvSpPr>
              <a:spLocks noChangeArrowheads="1"/>
            </p:cNvSpPr>
            <p:nvPr/>
          </p:nvSpPr>
          <p:spPr bwMode="auto">
            <a:xfrm>
              <a:off x="1828800" y="1828800"/>
              <a:ext cx="5105400" cy="3048000"/>
            </a:xfrm>
            <a:prstGeom prst="flowChartAlternateProcess">
              <a:avLst/>
            </a:prstGeom>
            <a:solidFill>
              <a:srgbClr val="00800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084" name="AutoShape 14"/>
            <p:cNvSpPr>
              <a:spLocks noChangeArrowheads="1"/>
            </p:cNvSpPr>
            <p:nvPr/>
          </p:nvSpPr>
          <p:spPr bwMode="auto">
            <a:xfrm>
              <a:off x="1905000" y="1905000"/>
              <a:ext cx="1600200" cy="2362200"/>
            </a:xfrm>
            <a:prstGeom prst="flowChartAlternateProcess">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087" name="Text Box 6"/>
            <p:cNvSpPr txBox="1">
              <a:spLocks noChangeArrowheads="1"/>
            </p:cNvSpPr>
            <p:nvPr/>
          </p:nvSpPr>
          <p:spPr bwMode="auto">
            <a:xfrm>
              <a:off x="3505201" y="5029200"/>
              <a:ext cx="177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chemeClr val="tx1"/>
                  </a:solidFill>
                  <a:latin typeface="Arial" panose="020B0604020202020204" pitchFamily="34" charset="0"/>
                </a:rPr>
                <a:t>x86 Architecture</a:t>
              </a:r>
            </a:p>
          </p:txBody>
        </p:sp>
        <p:sp>
          <p:nvSpPr>
            <p:cNvPr id="46088" name="AutoShape 5"/>
            <p:cNvSpPr>
              <a:spLocks noChangeArrowheads="1"/>
            </p:cNvSpPr>
            <p:nvPr/>
          </p:nvSpPr>
          <p:spPr bwMode="auto">
            <a:xfrm>
              <a:off x="1981200" y="1981200"/>
              <a:ext cx="1447800" cy="1447800"/>
            </a:xfrm>
            <a:prstGeom prst="flowChartAlternateProcess">
              <a:avLst/>
            </a:prstGeom>
            <a:solidFill>
              <a:srgbClr val="CCFFCC"/>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089" name="AutoShape 8"/>
            <p:cNvSpPr>
              <a:spLocks noChangeArrowheads="1"/>
            </p:cNvSpPr>
            <p:nvPr/>
          </p:nvSpPr>
          <p:spPr bwMode="auto">
            <a:xfrm>
              <a:off x="2057400" y="2057400"/>
              <a:ext cx="1295400" cy="838200"/>
            </a:xfrm>
            <a:prstGeom prst="flowChartAlternateProcess">
              <a:avLst/>
            </a:prstGeom>
            <a:solidFill>
              <a:srgbClr val="F9D107"/>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090" name="Text Box 9"/>
            <p:cNvSpPr txBox="1">
              <a:spLocks noChangeArrowheads="1"/>
            </p:cNvSpPr>
            <p:nvPr/>
          </p:nvSpPr>
          <p:spPr bwMode="auto">
            <a:xfrm>
              <a:off x="2057400" y="2330450"/>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chemeClr val="bg1"/>
                  </a:solidFill>
                  <a:latin typeface="Arial" panose="020B0604020202020204" pitchFamily="34" charset="0"/>
                </a:rPr>
                <a:t>Application</a:t>
              </a:r>
            </a:p>
          </p:txBody>
        </p:sp>
        <p:sp>
          <p:nvSpPr>
            <p:cNvPr id="46091" name="Text Box 7"/>
            <p:cNvSpPr txBox="1">
              <a:spLocks noChangeArrowheads="1"/>
            </p:cNvSpPr>
            <p:nvPr/>
          </p:nvSpPr>
          <p:spPr bwMode="auto">
            <a:xfrm>
              <a:off x="2241550" y="28956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rgbClr val="006600"/>
                  </a:solidFill>
                  <a:latin typeface="Arial" panose="020B0604020202020204" pitchFamily="34" charset="0"/>
                </a:rPr>
                <a:t>Microsoft</a:t>
              </a:r>
            </a:p>
            <a:p>
              <a:pPr algn="ctr" eaLnBrk="1" hangingPunct="1"/>
              <a:r>
                <a:rPr lang="en-US" altLang="en-US" sz="1200" b="1">
                  <a:solidFill>
                    <a:srgbClr val="006600"/>
                  </a:solidFill>
                  <a:latin typeface="Arial" panose="020B0604020202020204" pitchFamily="34" charset="0"/>
                </a:rPr>
                <a:t>OS</a:t>
              </a:r>
            </a:p>
          </p:txBody>
        </p:sp>
        <p:sp>
          <p:nvSpPr>
            <p:cNvPr id="46092" name="Rectangle 15"/>
            <p:cNvSpPr>
              <a:spLocks noChangeArrowheads="1"/>
            </p:cNvSpPr>
            <p:nvPr/>
          </p:nvSpPr>
          <p:spPr bwMode="auto">
            <a:xfrm>
              <a:off x="19812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CPU (s)</a:t>
              </a:r>
            </a:p>
          </p:txBody>
        </p:sp>
        <p:sp>
          <p:nvSpPr>
            <p:cNvPr id="46093" name="Rectangle 19"/>
            <p:cNvSpPr>
              <a:spLocks noChangeArrowheads="1"/>
            </p:cNvSpPr>
            <p:nvPr/>
          </p:nvSpPr>
          <p:spPr bwMode="auto">
            <a:xfrm>
              <a:off x="19812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Memory</a:t>
              </a:r>
            </a:p>
          </p:txBody>
        </p:sp>
        <p:sp>
          <p:nvSpPr>
            <p:cNvPr id="46094" name="Rectangle 20"/>
            <p:cNvSpPr>
              <a:spLocks noChangeArrowheads="1"/>
            </p:cNvSpPr>
            <p:nvPr/>
          </p:nvSpPr>
          <p:spPr bwMode="auto">
            <a:xfrm>
              <a:off x="27432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vDisk</a:t>
              </a:r>
            </a:p>
          </p:txBody>
        </p:sp>
        <p:sp>
          <p:nvSpPr>
            <p:cNvPr id="46095" name="Rectangle 21"/>
            <p:cNvSpPr>
              <a:spLocks noChangeArrowheads="1"/>
            </p:cNvSpPr>
            <p:nvPr/>
          </p:nvSpPr>
          <p:spPr bwMode="auto">
            <a:xfrm>
              <a:off x="27432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vLAN</a:t>
              </a:r>
            </a:p>
          </p:txBody>
        </p:sp>
        <p:sp>
          <p:nvSpPr>
            <p:cNvPr id="46096" name="AutoShape 23"/>
            <p:cNvSpPr>
              <a:spLocks noChangeArrowheads="1"/>
            </p:cNvSpPr>
            <p:nvPr/>
          </p:nvSpPr>
          <p:spPr bwMode="auto">
            <a:xfrm>
              <a:off x="5257800" y="1905000"/>
              <a:ext cx="1600200" cy="2362200"/>
            </a:xfrm>
            <a:prstGeom prst="flowChartAlternateProcess">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097" name="AutoShape 24"/>
            <p:cNvSpPr>
              <a:spLocks noChangeArrowheads="1"/>
            </p:cNvSpPr>
            <p:nvPr/>
          </p:nvSpPr>
          <p:spPr bwMode="auto">
            <a:xfrm>
              <a:off x="5334000" y="1981200"/>
              <a:ext cx="1447800" cy="1447800"/>
            </a:xfrm>
            <a:prstGeom prst="flowChartAlternateProcess">
              <a:avLst/>
            </a:prstGeom>
            <a:solidFill>
              <a:srgbClr val="CCFFCC"/>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098" name="AutoShape 25"/>
            <p:cNvSpPr>
              <a:spLocks noChangeArrowheads="1"/>
            </p:cNvSpPr>
            <p:nvPr/>
          </p:nvSpPr>
          <p:spPr bwMode="auto">
            <a:xfrm>
              <a:off x="5410200" y="2057400"/>
              <a:ext cx="1295400" cy="838200"/>
            </a:xfrm>
            <a:prstGeom prst="flowChartAlternateProcess">
              <a:avLst/>
            </a:prstGeom>
            <a:solidFill>
              <a:srgbClr val="F9D107"/>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099" name="Text Box 26"/>
            <p:cNvSpPr txBox="1">
              <a:spLocks noChangeArrowheads="1"/>
            </p:cNvSpPr>
            <p:nvPr/>
          </p:nvSpPr>
          <p:spPr bwMode="auto">
            <a:xfrm>
              <a:off x="5410200" y="2330450"/>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chemeClr val="bg1"/>
                  </a:solidFill>
                  <a:latin typeface="Arial" panose="020B0604020202020204" pitchFamily="34" charset="0"/>
                </a:rPr>
                <a:t>Application</a:t>
              </a:r>
            </a:p>
          </p:txBody>
        </p:sp>
        <p:sp>
          <p:nvSpPr>
            <p:cNvPr id="46100" name="Text Box 27"/>
            <p:cNvSpPr txBox="1">
              <a:spLocks noChangeArrowheads="1"/>
            </p:cNvSpPr>
            <p:nvPr/>
          </p:nvSpPr>
          <p:spPr bwMode="auto">
            <a:xfrm>
              <a:off x="5589588" y="28956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rgbClr val="006600"/>
                  </a:solidFill>
                  <a:latin typeface="Arial" panose="020B0604020202020204" pitchFamily="34" charset="0"/>
                </a:rPr>
                <a:t>Microsoft</a:t>
              </a:r>
            </a:p>
            <a:p>
              <a:pPr algn="ctr" eaLnBrk="1" hangingPunct="1"/>
              <a:r>
                <a:rPr lang="en-US" altLang="en-US" sz="1200" b="1">
                  <a:solidFill>
                    <a:srgbClr val="006600"/>
                  </a:solidFill>
                  <a:latin typeface="Arial" panose="020B0604020202020204" pitchFamily="34" charset="0"/>
                </a:rPr>
                <a:t>OS</a:t>
              </a:r>
            </a:p>
          </p:txBody>
        </p:sp>
        <p:sp>
          <p:nvSpPr>
            <p:cNvPr id="46101" name="Rectangle 28"/>
            <p:cNvSpPr>
              <a:spLocks noChangeArrowheads="1"/>
            </p:cNvSpPr>
            <p:nvPr/>
          </p:nvSpPr>
          <p:spPr bwMode="auto">
            <a:xfrm>
              <a:off x="53340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CPU (s)</a:t>
              </a:r>
            </a:p>
          </p:txBody>
        </p:sp>
        <p:sp>
          <p:nvSpPr>
            <p:cNvPr id="46102" name="Rectangle 29"/>
            <p:cNvSpPr>
              <a:spLocks noChangeArrowheads="1"/>
            </p:cNvSpPr>
            <p:nvPr/>
          </p:nvSpPr>
          <p:spPr bwMode="auto">
            <a:xfrm>
              <a:off x="53340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Memory</a:t>
              </a:r>
            </a:p>
          </p:txBody>
        </p:sp>
        <p:sp>
          <p:nvSpPr>
            <p:cNvPr id="46103" name="Rectangle 30"/>
            <p:cNvSpPr>
              <a:spLocks noChangeArrowheads="1"/>
            </p:cNvSpPr>
            <p:nvPr/>
          </p:nvSpPr>
          <p:spPr bwMode="auto">
            <a:xfrm>
              <a:off x="60960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vDisk</a:t>
              </a:r>
            </a:p>
          </p:txBody>
        </p:sp>
        <p:sp>
          <p:nvSpPr>
            <p:cNvPr id="46104" name="Rectangle 31"/>
            <p:cNvSpPr>
              <a:spLocks noChangeArrowheads="1"/>
            </p:cNvSpPr>
            <p:nvPr/>
          </p:nvSpPr>
          <p:spPr bwMode="auto">
            <a:xfrm>
              <a:off x="60960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vLAN</a:t>
              </a:r>
            </a:p>
          </p:txBody>
        </p:sp>
        <p:sp>
          <p:nvSpPr>
            <p:cNvPr id="46105" name="AutoShape 32"/>
            <p:cNvSpPr>
              <a:spLocks noChangeArrowheads="1"/>
            </p:cNvSpPr>
            <p:nvPr/>
          </p:nvSpPr>
          <p:spPr bwMode="auto">
            <a:xfrm>
              <a:off x="3581400" y="1905000"/>
              <a:ext cx="1600200" cy="2362200"/>
            </a:xfrm>
            <a:prstGeom prst="flowChartAlternateProcess">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106" name="AutoShape 33"/>
            <p:cNvSpPr>
              <a:spLocks noChangeArrowheads="1"/>
            </p:cNvSpPr>
            <p:nvPr/>
          </p:nvSpPr>
          <p:spPr bwMode="auto">
            <a:xfrm>
              <a:off x="3657600" y="1981200"/>
              <a:ext cx="1447800" cy="1447800"/>
            </a:xfrm>
            <a:prstGeom prst="flowChartAlternateProcess">
              <a:avLst/>
            </a:prstGeom>
            <a:solidFill>
              <a:srgbClr val="CCFFCC"/>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107" name="AutoShape 34"/>
            <p:cNvSpPr>
              <a:spLocks noChangeArrowheads="1"/>
            </p:cNvSpPr>
            <p:nvPr/>
          </p:nvSpPr>
          <p:spPr bwMode="auto">
            <a:xfrm>
              <a:off x="3733800" y="2057400"/>
              <a:ext cx="1295400" cy="838200"/>
            </a:xfrm>
            <a:prstGeom prst="flowChartAlternateProcess">
              <a:avLst/>
            </a:prstGeom>
            <a:solidFill>
              <a:srgbClr val="F9D107"/>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6108" name="Text Box 35"/>
            <p:cNvSpPr txBox="1">
              <a:spLocks noChangeArrowheads="1"/>
            </p:cNvSpPr>
            <p:nvPr/>
          </p:nvSpPr>
          <p:spPr bwMode="auto">
            <a:xfrm>
              <a:off x="3733800" y="2330450"/>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chemeClr val="bg1"/>
                  </a:solidFill>
                  <a:latin typeface="Arial" panose="020B0604020202020204" pitchFamily="34" charset="0"/>
                </a:rPr>
                <a:t>Application</a:t>
              </a:r>
            </a:p>
          </p:txBody>
        </p:sp>
        <p:sp>
          <p:nvSpPr>
            <p:cNvPr id="46109" name="Text Box 36"/>
            <p:cNvSpPr txBox="1">
              <a:spLocks noChangeArrowheads="1"/>
            </p:cNvSpPr>
            <p:nvPr/>
          </p:nvSpPr>
          <p:spPr bwMode="auto">
            <a:xfrm>
              <a:off x="4051300" y="28956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rgbClr val="006600"/>
                  </a:solidFill>
                  <a:latin typeface="Arial" panose="020B0604020202020204" pitchFamily="34" charset="0"/>
                </a:rPr>
                <a:t>Linux</a:t>
              </a:r>
            </a:p>
            <a:p>
              <a:pPr algn="ctr" eaLnBrk="1" hangingPunct="1"/>
              <a:r>
                <a:rPr lang="en-US" altLang="en-US" sz="1200" b="1">
                  <a:solidFill>
                    <a:srgbClr val="006600"/>
                  </a:solidFill>
                  <a:latin typeface="Arial" panose="020B0604020202020204" pitchFamily="34" charset="0"/>
                </a:rPr>
                <a:t>OS</a:t>
              </a:r>
            </a:p>
          </p:txBody>
        </p:sp>
        <p:sp>
          <p:nvSpPr>
            <p:cNvPr id="46110" name="Rectangle 37"/>
            <p:cNvSpPr>
              <a:spLocks noChangeArrowheads="1"/>
            </p:cNvSpPr>
            <p:nvPr/>
          </p:nvSpPr>
          <p:spPr bwMode="auto">
            <a:xfrm>
              <a:off x="36576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CPU (s)</a:t>
              </a:r>
            </a:p>
          </p:txBody>
        </p:sp>
        <p:sp>
          <p:nvSpPr>
            <p:cNvPr id="46111" name="Rectangle 38"/>
            <p:cNvSpPr>
              <a:spLocks noChangeArrowheads="1"/>
            </p:cNvSpPr>
            <p:nvPr/>
          </p:nvSpPr>
          <p:spPr bwMode="auto">
            <a:xfrm>
              <a:off x="36576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Memory</a:t>
              </a:r>
            </a:p>
          </p:txBody>
        </p:sp>
        <p:sp>
          <p:nvSpPr>
            <p:cNvPr id="46112" name="Rectangle 39"/>
            <p:cNvSpPr>
              <a:spLocks noChangeArrowheads="1"/>
            </p:cNvSpPr>
            <p:nvPr/>
          </p:nvSpPr>
          <p:spPr bwMode="auto">
            <a:xfrm>
              <a:off x="44196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vDisk</a:t>
              </a:r>
            </a:p>
          </p:txBody>
        </p:sp>
        <p:sp>
          <p:nvSpPr>
            <p:cNvPr id="46113" name="Rectangle 40"/>
            <p:cNvSpPr>
              <a:spLocks noChangeArrowheads="1"/>
            </p:cNvSpPr>
            <p:nvPr/>
          </p:nvSpPr>
          <p:spPr bwMode="auto">
            <a:xfrm>
              <a:off x="44196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chemeClr val="tx1"/>
                  </a:solidFill>
                  <a:latin typeface="Arial" panose="020B0604020202020204" pitchFamily="34" charset="0"/>
                </a:rPr>
                <a:t>vLAN</a:t>
              </a:r>
            </a:p>
          </p:txBody>
        </p:sp>
        <p:sp>
          <p:nvSpPr>
            <p:cNvPr id="46114" name="Text Box 41"/>
            <p:cNvSpPr txBox="1">
              <a:spLocks noChangeArrowheads="1"/>
            </p:cNvSpPr>
            <p:nvPr/>
          </p:nvSpPr>
          <p:spPr bwMode="auto">
            <a:xfrm>
              <a:off x="2628900" y="4419600"/>
              <a:ext cx="3314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chemeClr val="bg1"/>
                  </a:solidFill>
                  <a:latin typeface="Arial" panose="020B0604020202020204" pitchFamily="34" charset="0"/>
                </a:rPr>
                <a:t>Virtualization Layer (Hypervisor)</a:t>
              </a:r>
            </a:p>
          </p:txBody>
        </p:sp>
        <p:sp>
          <p:nvSpPr>
            <p:cNvPr id="46115" name="Rectangle 42"/>
            <p:cNvSpPr>
              <a:spLocks noChangeArrowheads="1"/>
            </p:cNvSpPr>
            <p:nvPr/>
          </p:nvSpPr>
          <p:spPr bwMode="auto">
            <a:xfrm>
              <a:off x="2209800" y="54102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CPU</a:t>
              </a:r>
            </a:p>
          </p:txBody>
        </p:sp>
        <p:sp>
          <p:nvSpPr>
            <p:cNvPr id="46116" name="Rectangle 43"/>
            <p:cNvSpPr>
              <a:spLocks noChangeArrowheads="1"/>
            </p:cNvSpPr>
            <p:nvPr/>
          </p:nvSpPr>
          <p:spPr bwMode="auto">
            <a:xfrm>
              <a:off x="3352800" y="54102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Memory</a:t>
              </a:r>
            </a:p>
          </p:txBody>
        </p:sp>
        <p:sp>
          <p:nvSpPr>
            <p:cNvPr id="46117" name="Rectangle 44"/>
            <p:cNvSpPr>
              <a:spLocks noChangeArrowheads="1"/>
            </p:cNvSpPr>
            <p:nvPr/>
          </p:nvSpPr>
          <p:spPr bwMode="auto">
            <a:xfrm>
              <a:off x="4419600" y="54102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Disk</a:t>
              </a:r>
            </a:p>
          </p:txBody>
        </p:sp>
        <p:sp>
          <p:nvSpPr>
            <p:cNvPr id="46118" name="Rectangle 45"/>
            <p:cNvSpPr>
              <a:spLocks noChangeArrowheads="1"/>
            </p:cNvSpPr>
            <p:nvPr/>
          </p:nvSpPr>
          <p:spPr bwMode="auto">
            <a:xfrm>
              <a:off x="5562600" y="54102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Network</a:t>
              </a:r>
            </a:p>
          </p:txBody>
        </p:sp>
        <p:sp>
          <p:nvSpPr>
            <p:cNvPr id="46119" name="Text Box 46"/>
            <p:cNvSpPr txBox="1">
              <a:spLocks noChangeArrowheads="1"/>
            </p:cNvSpPr>
            <p:nvPr/>
          </p:nvSpPr>
          <p:spPr bwMode="auto">
            <a:xfrm>
              <a:off x="2190750" y="5867401"/>
              <a:ext cx="428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800" b="1">
                  <a:solidFill>
                    <a:schemeClr val="tx1"/>
                  </a:solidFill>
                  <a:latin typeface="Arial" panose="020B0604020202020204" pitchFamily="34" charset="0"/>
                </a:rPr>
                <a:t>3 Virtual Servers on 1 Physical Server</a:t>
              </a:r>
            </a:p>
          </p:txBody>
        </p:sp>
      </p:grpSp>
    </p:spTree>
    <p:extLst>
      <p:ext uri="{BB962C8B-B14F-4D97-AF65-F5344CB8AC3E}">
        <p14:creationId xmlns:p14="http://schemas.microsoft.com/office/powerpoint/2010/main" val="190465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t>Virtualization Layer Explored</a:t>
            </a:r>
          </a:p>
        </p:txBody>
      </p:sp>
      <p:sp>
        <p:nvSpPr>
          <p:cNvPr id="97283" name="Rectangle 3"/>
          <p:cNvSpPr>
            <a:spLocks noGrp="1" noChangeArrowheads="1"/>
          </p:cNvSpPr>
          <p:nvPr>
            <p:ph type="body" idx="1"/>
          </p:nvPr>
        </p:nvSpPr>
        <p:spPr/>
        <p:txBody>
          <a:bodyPr rtlCol="0">
            <a:normAutofit/>
          </a:bodyPr>
          <a:lstStyle/>
          <a:p>
            <a:pPr>
              <a:lnSpc>
                <a:spcPct val="90000"/>
              </a:lnSpc>
              <a:buNone/>
              <a:defRPr/>
            </a:pPr>
            <a:r>
              <a:rPr lang="en-US"/>
              <a:t>Virtualization Layer - Compatibility</a:t>
            </a:r>
          </a:p>
          <a:p>
            <a:pPr lvl="1">
              <a:lnSpc>
                <a:spcPct val="90000"/>
              </a:lnSpc>
              <a:defRPr/>
            </a:pPr>
            <a:r>
              <a:rPr lang="en-US"/>
              <a:t>A virtual machine is compatible with standard x86 operating systems such as Windows and Linux</a:t>
            </a:r>
          </a:p>
          <a:p>
            <a:pPr lvl="1">
              <a:lnSpc>
                <a:spcPct val="90000"/>
              </a:lnSpc>
              <a:defRPr/>
            </a:pPr>
            <a:r>
              <a:rPr lang="en-US"/>
              <a:t>A virtual machine has a motherboard, cpu, memory, disk and network just like a physical server</a:t>
            </a:r>
          </a:p>
          <a:p>
            <a:pPr lvl="1">
              <a:lnSpc>
                <a:spcPct val="90000"/>
              </a:lnSpc>
              <a:defRPr/>
            </a:pPr>
            <a:r>
              <a:rPr lang="en-US"/>
              <a:t>Applications developed for the standard OS’s will work on a virtual machine</a:t>
            </a:r>
          </a:p>
          <a:p>
            <a:pPr lvl="1">
              <a:lnSpc>
                <a:spcPct val="90000"/>
              </a:lnSpc>
              <a:defRPr/>
            </a:pPr>
            <a:r>
              <a:rPr lang="en-US"/>
              <a:t>No adjustments are needed to run applications on virtual servers</a:t>
            </a:r>
          </a:p>
          <a:p>
            <a:pPr lvl="1">
              <a:lnSpc>
                <a:spcPct val="90000"/>
              </a:lnSpc>
              <a:defRPr/>
            </a:pPr>
            <a:endParaRPr lang="en-US"/>
          </a:p>
          <a:p>
            <a:pPr>
              <a:lnSpc>
                <a:spcPct val="90000"/>
              </a:lnSpc>
              <a:buNone/>
              <a:defRPr/>
            </a:pPr>
            <a:r>
              <a:rPr lang="en-US"/>
              <a:t>Virtualization Layer - Isolation</a:t>
            </a:r>
          </a:p>
          <a:p>
            <a:pPr lvl="1">
              <a:lnSpc>
                <a:spcPct val="90000"/>
              </a:lnSpc>
              <a:defRPr/>
            </a:pPr>
            <a:r>
              <a:rPr lang="en-US"/>
              <a:t>Virtual machines on the same physical machine run independently</a:t>
            </a:r>
          </a:p>
          <a:p>
            <a:pPr lvl="1">
              <a:lnSpc>
                <a:spcPct val="90000"/>
              </a:lnSpc>
              <a:defRPr/>
            </a:pPr>
            <a:r>
              <a:rPr lang="en-US"/>
              <a:t>They are protected from each other</a:t>
            </a:r>
          </a:p>
          <a:p>
            <a:pPr>
              <a:lnSpc>
                <a:spcPct val="90000"/>
              </a:lnSpc>
              <a:buNone/>
              <a:defRPr/>
            </a:pPr>
            <a:endParaRPr lang="en-US"/>
          </a:p>
        </p:txBody>
      </p:sp>
    </p:spTree>
    <p:extLst>
      <p:ext uri="{BB962C8B-B14F-4D97-AF65-F5344CB8AC3E}">
        <p14:creationId xmlns:p14="http://schemas.microsoft.com/office/powerpoint/2010/main" val="2947837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14</a:t>
            </a:fld>
            <a:endParaRPr lang="en" dirty="0"/>
          </a:p>
        </p:txBody>
      </p:sp>
      <p:sp>
        <p:nvSpPr>
          <p:cNvPr id="3" name="Title 2"/>
          <p:cNvSpPr>
            <a:spLocks noGrp="1"/>
          </p:cNvSpPr>
          <p:nvPr>
            <p:ph type="title"/>
          </p:nvPr>
        </p:nvSpPr>
        <p:spPr/>
        <p:txBody>
          <a:bodyPr/>
          <a:lstStyle/>
          <a:p>
            <a:r>
              <a:rPr lang="en-IN" dirty="0"/>
              <a:t>What is Hypervisor?</a:t>
            </a:r>
          </a:p>
        </p:txBody>
      </p:sp>
      <p:sp>
        <p:nvSpPr>
          <p:cNvPr id="4" name="Text Placeholder 3"/>
          <p:cNvSpPr>
            <a:spLocks noGrp="1"/>
          </p:cNvSpPr>
          <p:nvPr>
            <p:ph type="body" idx="1"/>
          </p:nvPr>
        </p:nvSpPr>
        <p:spPr/>
        <p:txBody>
          <a:bodyPr/>
          <a:lstStyle/>
          <a:p>
            <a:pPr marL="135464" indent="0">
              <a:buNone/>
            </a:pPr>
            <a:r>
              <a:rPr lang="en-US" dirty="0"/>
              <a:t>“Hypervisor is a software layer sits between Hardware and OSes which will interact with hardware and resources and provide an interface to share the available resources to Virtual containers.”</a:t>
            </a:r>
            <a:endParaRPr lang="en-IN" dirty="0"/>
          </a:p>
        </p:txBody>
      </p:sp>
    </p:spTree>
    <p:extLst>
      <p:ext uri="{BB962C8B-B14F-4D97-AF65-F5344CB8AC3E}">
        <p14:creationId xmlns:p14="http://schemas.microsoft.com/office/powerpoint/2010/main" val="1010849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a:t>Hypervisor-based virtualization</a:t>
            </a:r>
          </a:p>
        </p:txBody>
      </p:sp>
      <p:sp>
        <p:nvSpPr>
          <p:cNvPr id="3" name="Content Placeholder 2"/>
          <p:cNvSpPr>
            <a:spLocks noGrp="1"/>
          </p:cNvSpPr>
          <p:nvPr>
            <p:ph type="body" idx="1"/>
          </p:nvPr>
        </p:nvSpPr>
        <p:spPr/>
        <p:txBody>
          <a:bodyPr rtlCol="0">
            <a:normAutofit/>
          </a:bodyPr>
          <a:lstStyle/>
          <a:p>
            <a:pPr>
              <a:defRPr/>
            </a:pPr>
            <a:r>
              <a:rPr lang="en-US" dirty="0"/>
              <a:t>Technologies that fall into this category can be divided into two basic types: </a:t>
            </a:r>
          </a:p>
          <a:p>
            <a:pPr lvl="1">
              <a:defRPr/>
            </a:pPr>
            <a:r>
              <a:rPr lang="en-US" b="1" i="1" dirty="0"/>
              <a:t>Type 1</a:t>
            </a:r>
            <a:r>
              <a:rPr lang="en-US" b="1" dirty="0"/>
              <a:t> (or </a:t>
            </a:r>
            <a:r>
              <a:rPr lang="en-US" b="1" i="1" dirty="0"/>
              <a:t>native</a:t>
            </a:r>
            <a:r>
              <a:rPr lang="en-US" b="1" dirty="0"/>
              <a:t>, </a:t>
            </a:r>
            <a:r>
              <a:rPr lang="en-US" b="1" i="1" dirty="0"/>
              <a:t>bare-metal</a:t>
            </a:r>
            <a:r>
              <a:rPr lang="en-US" b="1" dirty="0"/>
              <a:t>) </a:t>
            </a:r>
            <a:r>
              <a:rPr lang="en-US" dirty="0"/>
              <a:t>hypervisors </a:t>
            </a:r>
          </a:p>
          <a:p>
            <a:pPr lvl="2">
              <a:defRPr/>
            </a:pPr>
            <a:r>
              <a:rPr lang="en-US" dirty="0"/>
              <a:t>are software systems that run directly on the host's hardware to control the hardware and to monitor guest operating-systems. </a:t>
            </a:r>
          </a:p>
          <a:p>
            <a:pPr lvl="2">
              <a:defRPr/>
            </a:pPr>
            <a:r>
              <a:rPr lang="en-US" dirty="0"/>
              <a:t>A guest operating system thus runs on another level above the hypervisor .</a:t>
            </a:r>
          </a:p>
          <a:p>
            <a:pPr lvl="1">
              <a:defRPr/>
            </a:pPr>
            <a:r>
              <a:rPr lang="en-US" b="1" i="1" dirty="0"/>
              <a:t>Type 2</a:t>
            </a:r>
            <a:r>
              <a:rPr lang="en-US" b="1" dirty="0"/>
              <a:t> (or </a:t>
            </a:r>
            <a:r>
              <a:rPr lang="en-US" b="1" i="1" dirty="0"/>
              <a:t>hosted</a:t>
            </a:r>
            <a:r>
              <a:rPr lang="en-US" b="1" dirty="0"/>
              <a:t>) </a:t>
            </a:r>
            <a:r>
              <a:rPr lang="en-US" dirty="0"/>
              <a:t>hypervisors </a:t>
            </a:r>
          </a:p>
          <a:p>
            <a:pPr lvl="2">
              <a:defRPr/>
            </a:pPr>
            <a:r>
              <a:rPr lang="en-US" dirty="0"/>
              <a:t>are software applications running within a conventional operating-system environment. </a:t>
            </a:r>
          </a:p>
          <a:p>
            <a:pPr lvl="2">
              <a:defRPr/>
            </a:pPr>
            <a:r>
              <a:rPr lang="en-US" dirty="0"/>
              <a:t>Guest operating systems thus run at the third level above the hardware.</a:t>
            </a:r>
          </a:p>
        </p:txBody>
      </p:sp>
      <p:pic>
        <p:nvPicPr>
          <p:cNvPr id="2" name="Picture 1"/>
          <p:cNvPicPr>
            <a:picLocks noChangeAspect="1"/>
          </p:cNvPicPr>
          <p:nvPr/>
        </p:nvPicPr>
        <p:blipFill>
          <a:blip r:embed="rId2"/>
          <a:stretch>
            <a:fillRect/>
          </a:stretch>
        </p:blipFill>
        <p:spPr>
          <a:xfrm>
            <a:off x="2970688" y="4638675"/>
            <a:ext cx="5629275" cy="2219325"/>
          </a:xfrm>
          <a:prstGeom prst="rect">
            <a:avLst/>
          </a:prstGeom>
        </p:spPr>
      </p:pic>
    </p:spTree>
    <p:extLst>
      <p:ext uri="{BB962C8B-B14F-4D97-AF65-F5344CB8AC3E}">
        <p14:creationId xmlns:p14="http://schemas.microsoft.com/office/powerpoint/2010/main" val="3514557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b="1"/>
              <a:t>OS virtualization</a:t>
            </a:r>
            <a:endParaRPr lang="en-US" altLang="en-US"/>
          </a:p>
        </p:txBody>
      </p:sp>
      <p:sp>
        <p:nvSpPr>
          <p:cNvPr id="3" name="Content Placeholder 2"/>
          <p:cNvSpPr>
            <a:spLocks noGrp="1"/>
          </p:cNvSpPr>
          <p:nvPr>
            <p:ph type="body" idx="1"/>
          </p:nvPr>
        </p:nvSpPr>
        <p:spPr/>
        <p:txBody>
          <a:bodyPr rtlCol="0">
            <a:normAutofit/>
          </a:bodyPr>
          <a:lstStyle/>
          <a:p>
            <a:pPr>
              <a:defRPr/>
            </a:pPr>
            <a:r>
              <a:rPr lang="en-US" dirty="0"/>
              <a:t>Instead of simulating an entire set of hardware, the existing OS is "partitioned" to cater to several isolated applications that are all operating under the impression that they have sole control of the OS. </a:t>
            </a:r>
          </a:p>
          <a:p>
            <a:pPr>
              <a:defRPr/>
            </a:pPr>
            <a:r>
              <a:rPr lang="en-US" dirty="0"/>
              <a:t>Though this remains restricted to the use of one kernel, the partitions can use different distributions and/or drivers and run completely independently.</a:t>
            </a:r>
          </a:p>
          <a:p>
            <a:pPr>
              <a:defRPr/>
            </a:pPr>
            <a:endParaRPr lang="en-US" dirty="0"/>
          </a:p>
        </p:txBody>
      </p:sp>
    </p:spTree>
    <p:extLst>
      <p:ext uri="{BB962C8B-B14F-4D97-AF65-F5344CB8AC3E}">
        <p14:creationId xmlns:p14="http://schemas.microsoft.com/office/powerpoint/2010/main" val="264160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b="1"/>
              <a:t>OS virtualization</a:t>
            </a:r>
            <a:endParaRPr lang="en-US" altLang="en-US"/>
          </a:p>
        </p:txBody>
      </p:sp>
      <p:sp>
        <p:nvSpPr>
          <p:cNvPr id="2" name="Text Placeholder 1"/>
          <p:cNvSpPr>
            <a:spLocks noGrp="1"/>
          </p:cNvSpPr>
          <p:nvPr>
            <p:ph type="body" idx="1"/>
          </p:nvPr>
        </p:nvSpPr>
        <p:spPr/>
        <p:txBody>
          <a:bodyPr/>
          <a:lstStyle/>
          <a:p>
            <a:pPr>
              <a:defRPr/>
            </a:pPr>
            <a:r>
              <a:rPr lang="en-US" dirty="0">
                <a:ea typeface="MS PGothic" pitchFamily="32" charset="-128"/>
              </a:rPr>
              <a:t>Advantage : the amount of overhead created on the host system is greatly reduced compared to hardware virtualization, as there is no need to maintain a complete set of hardware for each partition.</a:t>
            </a:r>
          </a:p>
          <a:p>
            <a:pPr>
              <a:defRPr/>
            </a:pPr>
            <a:endParaRPr lang="en-US" dirty="0">
              <a:ea typeface="MS PGothic" pitchFamily="32" charset="-128"/>
            </a:endParaRPr>
          </a:p>
          <a:p>
            <a:pPr>
              <a:defRPr/>
            </a:pPr>
            <a:r>
              <a:rPr lang="en-US" dirty="0">
                <a:ea typeface="MS PGothic" pitchFamily="32" charset="-128"/>
              </a:rPr>
              <a:t>Examples :</a:t>
            </a:r>
          </a:p>
          <a:p>
            <a:pPr marL="0" indent="0">
              <a:buNone/>
              <a:defRPr/>
            </a:pPr>
            <a:r>
              <a:rPr lang="en-US" dirty="0">
                <a:ea typeface="MS PGothic" pitchFamily="32" charset="-128"/>
              </a:rPr>
              <a:t>	Linux-based systems: </a:t>
            </a:r>
            <a:r>
              <a:rPr lang="en-US" dirty="0" err="1">
                <a:ea typeface="MS PGothic" pitchFamily="32" charset="-128"/>
              </a:rPr>
              <a:t>OpenVZ</a:t>
            </a:r>
            <a:endParaRPr lang="en-US" dirty="0">
              <a:ea typeface="MS PGothic" pitchFamily="32" charset="-128"/>
            </a:endParaRPr>
          </a:p>
          <a:p>
            <a:endParaRPr lang="en-IN" dirty="0"/>
          </a:p>
        </p:txBody>
      </p:sp>
      <p:pic>
        <p:nvPicPr>
          <p:cNvPr id="53251" name="Picture 2" descr="AV_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9252" y="2620703"/>
            <a:ext cx="3252788"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967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b="1"/>
              <a:t>OS virtualization</a:t>
            </a:r>
            <a:endParaRPr lang="en-US" altLang="en-US"/>
          </a:p>
        </p:txBody>
      </p:sp>
      <p:sp>
        <p:nvSpPr>
          <p:cNvPr id="54275" name="Content Placeholder 2"/>
          <p:cNvSpPr>
            <a:spLocks noGrp="1"/>
          </p:cNvSpPr>
          <p:nvPr>
            <p:ph type="body" idx="1"/>
          </p:nvPr>
        </p:nvSpPr>
        <p:spPr/>
        <p:txBody>
          <a:bodyPr/>
          <a:lstStyle/>
          <a:p>
            <a:r>
              <a:rPr lang="en-US" altLang="en-US"/>
              <a:t>Every partition has its own network address and its own set of login credentials, system processes and daemon services. </a:t>
            </a:r>
          </a:p>
          <a:p>
            <a:r>
              <a:rPr lang="en-US" altLang="en-US"/>
              <a:t>Because the underlying operating system is always running, each partition can be rebooted independently and data can be migrated from one virtual environment to another on a live host.</a:t>
            </a:r>
          </a:p>
        </p:txBody>
      </p:sp>
    </p:spTree>
    <p:extLst>
      <p:ext uri="{BB962C8B-B14F-4D97-AF65-F5344CB8AC3E}">
        <p14:creationId xmlns:p14="http://schemas.microsoft.com/office/powerpoint/2010/main" val="3382684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b="1"/>
              <a:t>Application virtualization</a:t>
            </a:r>
            <a:endParaRPr lang="en-US" altLang="en-US"/>
          </a:p>
        </p:txBody>
      </p:sp>
      <p:sp>
        <p:nvSpPr>
          <p:cNvPr id="2" name="Text Placeholder 1"/>
          <p:cNvSpPr>
            <a:spLocks noGrp="1"/>
          </p:cNvSpPr>
          <p:nvPr>
            <p:ph type="body" idx="1"/>
          </p:nvPr>
        </p:nvSpPr>
        <p:spPr>
          <a:xfrm>
            <a:off x="337878" y="1606983"/>
            <a:ext cx="5553472" cy="4726152"/>
          </a:xfrm>
        </p:spPr>
        <p:txBody>
          <a:bodyPr/>
          <a:lstStyle/>
          <a:p>
            <a:r>
              <a:rPr lang="en-US" altLang="en-US" dirty="0"/>
              <a:t>Applications are turned into isolated, self-contained packages that are able to operate under an OS and use all of its resources.</a:t>
            </a:r>
          </a:p>
          <a:p>
            <a:r>
              <a:rPr lang="en-US" altLang="en-US" dirty="0"/>
              <a:t>Because the packages are basically a complete environment they no longer require installation, thus providing extremely easy software distribution along with the safety of a completely isolated application.</a:t>
            </a:r>
          </a:p>
          <a:p>
            <a:r>
              <a:rPr lang="en-US" altLang="en-US" dirty="0"/>
              <a:t>Examples : the Common Language Runtime environment of the </a:t>
            </a:r>
            <a:r>
              <a:rPr lang="en-US" altLang="en-US" dirty="0">
                <a:solidFill>
                  <a:schemeClr val="tx2"/>
                </a:solidFill>
              </a:rPr>
              <a:t>.NET </a:t>
            </a:r>
            <a:r>
              <a:rPr lang="en-US" altLang="en-US" dirty="0"/>
              <a:t>Framework and the </a:t>
            </a:r>
            <a:r>
              <a:rPr lang="en-US" altLang="en-US" dirty="0">
                <a:solidFill>
                  <a:schemeClr val="tx2"/>
                </a:solidFill>
              </a:rPr>
              <a:t>Java Virtual Machine</a:t>
            </a:r>
            <a:r>
              <a:rPr lang="en-US" altLang="en-US" dirty="0"/>
              <a:t>.</a:t>
            </a:r>
          </a:p>
          <a:p>
            <a:endParaRPr lang="en-IN" dirty="0"/>
          </a:p>
        </p:txBody>
      </p:sp>
      <p:pic>
        <p:nvPicPr>
          <p:cNvPr id="55299" name="Content Placeholder 3" descr="appl.bmp"/>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027977" y="1090842"/>
            <a:ext cx="3476625" cy="4130675"/>
          </a:xfrm>
        </p:spPr>
      </p:pic>
    </p:spTree>
    <p:extLst>
      <p:ext uri="{BB962C8B-B14F-4D97-AF65-F5344CB8AC3E}">
        <p14:creationId xmlns:p14="http://schemas.microsoft.com/office/powerpoint/2010/main" val="223019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a:t>
            </a:fld>
            <a:endParaRPr lang="en" dirty="0"/>
          </a:p>
        </p:txBody>
      </p:sp>
      <p:sp>
        <p:nvSpPr>
          <p:cNvPr id="3" name="Title 2"/>
          <p:cNvSpPr>
            <a:spLocks noGrp="1"/>
          </p:cNvSpPr>
          <p:nvPr>
            <p:ph type="title"/>
          </p:nvPr>
        </p:nvSpPr>
        <p:spPr/>
        <p:txBody>
          <a:bodyPr/>
          <a:lstStyle/>
          <a:p>
            <a:r>
              <a:rPr lang="en-US" altLang="en-US" dirty="0"/>
              <a:t>Moore’s law</a:t>
            </a:r>
            <a:endParaRPr lang="en-IN" dirty="0"/>
          </a:p>
        </p:txBody>
      </p:sp>
      <p:sp>
        <p:nvSpPr>
          <p:cNvPr id="4" name="Text Placeholder 3"/>
          <p:cNvSpPr>
            <a:spLocks noGrp="1"/>
          </p:cNvSpPr>
          <p:nvPr>
            <p:ph type="body" idx="1"/>
          </p:nvPr>
        </p:nvSpPr>
        <p:spPr/>
        <p:txBody>
          <a:bodyPr/>
          <a:lstStyle/>
          <a:p>
            <a:pPr eaLnBrk="1" hangingPunct="1"/>
            <a:r>
              <a:rPr lang="en-US" altLang="en-US" dirty="0"/>
              <a:t>Intel co-founder Gordon Moore is a visionary. His prediction, popularly known as </a:t>
            </a:r>
            <a:r>
              <a:rPr lang="en-US" altLang="en-US" dirty="0">
                <a:hlinkClick r:id="rId2" action="ppaction://hlinkfile"/>
              </a:rPr>
              <a:t>Moore's Law</a:t>
            </a:r>
            <a:r>
              <a:rPr lang="en-US" altLang="en-US" dirty="0"/>
              <a:t>, states that the number of transistors on a chip will double about every two years. Intel and other semiconductor companies kept that pace for over 40 years.</a:t>
            </a:r>
          </a:p>
          <a:p>
            <a:pPr eaLnBrk="1" hangingPunct="1"/>
            <a:r>
              <a:rPr lang="en-US" altLang="en-US" dirty="0"/>
              <a:t>GPU’s performance and functionality have been increasing at a faster pace than Moore’s law.</a:t>
            </a:r>
          </a:p>
        </p:txBody>
      </p:sp>
    </p:spTree>
    <p:extLst>
      <p:ext uri="{BB962C8B-B14F-4D97-AF65-F5344CB8AC3E}">
        <p14:creationId xmlns:p14="http://schemas.microsoft.com/office/powerpoint/2010/main" val="3168129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t>Virtual Machines Explored</a:t>
            </a:r>
          </a:p>
        </p:txBody>
      </p:sp>
      <p:sp>
        <p:nvSpPr>
          <p:cNvPr id="103427" name="Rectangle 3"/>
          <p:cNvSpPr>
            <a:spLocks noGrp="1" noChangeArrowheads="1"/>
          </p:cNvSpPr>
          <p:nvPr>
            <p:ph type="body" idx="1"/>
          </p:nvPr>
        </p:nvSpPr>
        <p:spPr/>
        <p:txBody>
          <a:bodyPr rtlCol="0">
            <a:normAutofit/>
          </a:bodyPr>
          <a:lstStyle/>
          <a:p>
            <a:pPr>
              <a:buNone/>
              <a:defRPr/>
            </a:pPr>
            <a:r>
              <a:rPr lang="en-US"/>
              <a:t>Virtual Machines</a:t>
            </a:r>
          </a:p>
          <a:p>
            <a:pPr lvl="1">
              <a:defRPr/>
            </a:pPr>
            <a:r>
              <a:rPr lang="en-US"/>
              <a:t>A virtual machine is a collection of software that has been translated into files</a:t>
            </a:r>
          </a:p>
          <a:p>
            <a:pPr lvl="1">
              <a:defRPr/>
            </a:pPr>
            <a:r>
              <a:rPr lang="en-US"/>
              <a:t>These files are collected and organized in “containers”</a:t>
            </a:r>
          </a:p>
          <a:p>
            <a:pPr lvl="1">
              <a:defRPr/>
            </a:pPr>
            <a:r>
              <a:rPr lang="en-US"/>
              <a:t>These containers can be moved in seconds from one physical machine to another in case of physical server failure or performance needs.</a:t>
            </a:r>
          </a:p>
          <a:p>
            <a:pPr lvl="1">
              <a:defRPr/>
            </a:pPr>
            <a:r>
              <a:rPr lang="en-US"/>
              <a:t>Virtual machines have all the same hardware resources available such as CPU, memory, disk, and network</a:t>
            </a:r>
          </a:p>
          <a:p>
            <a:pPr>
              <a:buNone/>
              <a:defRPr/>
            </a:pPr>
            <a:endParaRPr lang="en-US"/>
          </a:p>
          <a:p>
            <a:pPr>
              <a:buNone/>
              <a:defRPr/>
            </a:pPr>
            <a:endParaRPr lang="en-US"/>
          </a:p>
        </p:txBody>
      </p:sp>
    </p:spTree>
    <p:extLst>
      <p:ext uri="{BB962C8B-B14F-4D97-AF65-F5344CB8AC3E}">
        <p14:creationId xmlns:p14="http://schemas.microsoft.com/office/powerpoint/2010/main" val="3773053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a:t>
            </a:fld>
            <a:endParaRPr lang="en" dirty="0"/>
          </a:p>
        </p:txBody>
      </p:sp>
      <p:sp>
        <p:nvSpPr>
          <p:cNvPr id="3" name="Title 2"/>
          <p:cNvSpPr>
            <a:spLocks noGrp="1"/>
          </p:cNvSpPr>
          <p:nvPr>
            <p:ph type="title"/>
          </p:nvPr>
        </p:nvSpPr>
        <p:spPr/>
        <p:txBody>
          <a:bodyPr/>
          <a:lstStyle/>
          <a:p>
            <a:r>
              <a:rPr lang="en-IN" dirty="0"/>
              <a:t>Virtualization Benefits</a:t>
            </a:r>
          </a:p>
        </p:txBody>
      </p:sp>
      <p:sp>
        <p:nvSpPr>
          <p:cNvPr id="4" name="Text Placeholder 3"/>
          <p:cNvSpPr>
            <a:spLocks noGrp="1"/>
          </p:cNvSpPr>
          <p:nvPr>
            <p:ph type="body" idx="1"/>
          </p:nvPr>
        </p:nvSpPr>
        <p:spPr>
          <a:xfrm>
            <a:off x="1063741" y="1616410"/>
            <a:ext cx="8928671" cy="3917124"/>
          </a:xfrm>
        </p:spPr>
        <p:txBody>
          <a:bodyPr/>
          <a:lstStyle/>
          <a:p>
            <a:r>
              <a:rPr lang="en-US" dirty="0"/>
              <a:t>Consolidation</a:t>
            </a:r>
          </a:p>
          <a:p>
            <a:r>
              <a:rPr lang="en-US" dirty="0"/>
              <a:t>Redundancy</a:t>
            </a:r>
          </a:p>
          <a:p>
            <a:r>
              <a:rPr lang="en-US" dirty="0"/>
              <a:t>Legacy hardware</a:t>
            </a:r>
          </a:p>
          <a:p>
            <a:r>
              <a:rPr lang="en-US" dirty="0"/>
              <a:t>Migration</a:t>
            </a:r>
          </a:p>
          <a:p>
            <a:r>
              <a:rPr lang="en-US" dirty="0"/>
              <a:t>Centralized management</a:t>
            </a:r>
            <a:endParaRPr lang="en-IN" dirty="0"/>
          </a:p>
        </p:txBody>
      </p:sp>
    </p:spTree>
    <p:extLst>
      <p:ext uri="{BB962C8B-B14F-4D97-AF65-F5344CB8AC3E}">
        <p14:creationId xmlns:p14="http://schemas.microsoft.com/office/powerpoint/2010/main" val="2134278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864400" y="4234600"/>
            <a:ext cx="5638800" cy="1576000"/>
          </a:xfrm>
          <a:prstGeom prst="rect">
            <a:avLst/>
          </a:prstGeom>
        </p:spPr>
        <p:txBody>
          <a:bodyPr spcFirstLastPara="1" wrap="square" lIns="121900" tIns="121900" rIns="121900" bIns="121900" anchor="b" anchorCtr="0">
            <a:noAutofit/>
          </a:bodyPr>
          <a:lstStyle/>
          <a:p>
            <a:r>
              <a:rPr lang="en" dirty="0"/>
              <a:t>Docker Introduction</a:t>
            </a:r>
            <a:endParaRPr dirty="0"/>
          </a:p>
        </p:txBody>
      </p:sp>
      <p:grpSp>
        <p:nvGrpSpPr>
          <p:cNvPr id="77" name="Google Shape;77;p14"/>
          <p:cNvGrpSpPr/>
          <p:nvPr/>
        </p:nvGrpSpPr>
        <p:grpSpPr>
          <a:xfrm>
            <a:off x="990327" y="2762905"/>
            <a:ext cx="670167" cy="595448"/>
            <a:chOff x="5292575" y="3681900"/>
            <a:chExt cx="420150" cy="373275"/>
          </a:xfrm>
        </p:grpSpPr>
        <p:sp>
          <p:nvSpPr>
            <p:cNvPr id="78" name="Google Shape;78;p1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79;p1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 name="Google Shape;80;p1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 name="Google Shape;81;p1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 name="Google Shape;82;p1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 name="Google Shape;83;p1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 name="Google Shape;84;p1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874010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23</a:t>
            </a:fld>
            <a:endParaRPr lang="en" dirty="0"/>
          </a:p>
        </p:txBody>
      </p:sp>
      <p:sp>
        <p:nvSpPr>
          <p:cNvPr id="3" name="Title 2"/>
          <p:cNvSpPr>
            <a:spLocks noGrp="1"/>
          </p:cNvSpPr>
          <p:nvPr>
            <p:ph type="title"/>
          </p:nvPr>
        </p:nvSpPr>
        <p:spPr/>
        <p:txBody>
          <a:bodyPr/>
          <a:lstStyle/>
          <a:p>
            <a:r>
              <a:rPr lang="en-US" dirty="0"/>
              <a:t>Agenda</a:t>
            </a:r>
          </a:p>
        </p:txBody>
      </p:sp>
      <p:sp>
        <p:nvSpPr>
          <p:cNvPr id="4" name="Text Placeholder 3"/>
          <p:cNvSpPr>
            <a:spLocks noGrp="1"/>
          </p:cNvSpPr>
          <p:nvPr>
            <p:ph type="body" idx="1"/>
          </p:nvPr>
        </p:nvSpPr>
        <p:spPr/>
        <p:txBody>
          <a:bodyPr/>
          <a:lstStyle/>
          <a:p>
            <a:r>
              <a:rPr lang="de-CH" sz="1800" dirty="0" err="1">
                <a:latin typeface="Arial" panose="020B0604020202020204" pitchFamily="34" charset="0"/>
                <a:cs typeface="Arial" panose="020B0604020202020204" pitchFamily="34" charset="0"/>
              </a:rPr>
              <a:t>What</a:t>
            </a:r>
            <a:r>
              <a:rPr lang="de-CH" sz="1800" dirty="0">
                <a:latin typeface="Arial" panose="020B0604020202020204" pitchFamily="34" charset="0"/>
                <a:cs typeface="Arial" panose="020B0604020202020204" pitchFamily="34" charset="0"/>
              </a:rPr>
              <a:t> </a:t>
            </a:r>
            <a:r>
              <a:rPr lang="de-CH" sz="1800" dirty="0" err="1">
                <a:latin typeface="Arial" panose="020B0604020202020204" pitchFamily="34" charset="0"/>
                <a:cs typeface="Arial" panose="020B0604020202020204" pitchFamily="34" charset="0"/>
              </a:rPr>
              <a:t>is</a:t>
            </a:r>
            <a:r>
              <a:rPr lang="de-CH" sz="1800" dirty="0">
                <a:latin typeface="Arial" panose="020B0604020202020204" pitchFamily="34" charset="0"/>
                <a:cs typeface="Arial" panose="020B0604020202020204" pitchFamily="34" charset="0"/>
              </a:rPr>
              <a:t> Docker?</a:t>
            </a:r>
          </a:p>
          <a:p>
            <a:pPr lvl="1"/>
            <a:r>
              <a:rPr lang="de-CH" sz="1800" dirty="0">
                <a:latin typeface="Arial" panose="020B0604020202020204" pitchFamily="34" charset="0"/>
                <a:cs typeface="Arial" panose="020B0604020202020204" pitchFamily="34" charset="0"/>
              </a:rPr>
              <a:t>Docker vs. Virtual </a:t>
            </a:r>
            <a:r>
              <a:rPr lang="de-CH" sz="1800" dirty="0" err="1">
                <a:latin typeface="Arial" panose="020B0604020202020204" pitchFamily="34" charset="0"/>
                <a:cs typeface="Arial" panose="020B0604020202020204" pitchFamily="34" charset="0"/>
              </a:rPr>
              <a:t>Machine</a:t>
            </a:r>
            <a:endParaRPr lang="de-CH" sz="1800" dirty="0">
              <a:latin typeface="Arial" panose="020B0604020202020204" pitchFamily="34" charset="0"/>
              <a:cs typeface="Arial" panose="020B0604020202020204" pitchFamily="34" charset="0"/>
            </a:endParaRPr>
          </a:p>
          <a:p>
            <a:pPr lvl="1"/>
            <a:r>
              <a:rPr lang="de-CH" sz="1800" dirty="0" err="1">
                <a:latin typeface="Arial" panose="020B0604020202020204" pitchFamily="34" charset="0"/>
                <a:cs typeface="Arial" panose="020B0604020202020204" pitchFamily="34" charset="0"/>
              </a:rPr>
              <a:t>History</a:t>
            </a:r>
            <a:r>
              <a:rPr lang="de-CH" sz="1800" dirty="0">
                <a:latin typeface="Arial" panose="020B0604020202020204" pitchFamily="34" charset="0"/>
                <a:cs typeface="Arial" panose="020B0604020202020204" pitchFamily="34" charset="0"/>
              </a:rPr>
              <a:t>, Status, Run </a:t>
            </a:r>
            <a:r>
              <a:rPr lang="de-CH" sz="1800" dirty="0" err="1">
                <a:latin typeface="Arial" panose="020B0604020202020204" pitchFamily="34" charset="0"/>
                <a:cs typeface="Arial" panose="020B0604020202020204" pitchFamily="34" charset="0"/>
              </a:rPr>
              <a:t>Platforms</a:t>
            </a:r>
            <a:endParaRPr lang="de-CH" sz="1800" dirty="0">
              <a:latin typeface="Arial" panose="020B0604020202020204" pitchFamily="34" charset="0"/>
              <a:cs typeface="Arial" panose="020B0604020202020204" pitchFamily="34" charset="0"/>
            </a:endParaRPr>
          </a:p>
          <a:p>
            <a:pPr lvl="1"/>
            <a:r>
              <a:rPr lang="de-CH" sz="1800" dirty="0" err="1">
                <a:latin typeface="Arial" panose="020B0604020202020204" pitchFamily="34" charset="0"/>
                <a:cs typeface="Arial" panose="020B0604020202020204" pitchFamily="34" charset="0"/>
              </a:rPr>
              <a:t>Hello</a:t>
            </a:r>
            <a:r>
              <a:rPr lang="de-CH" sz="1800" dirty="0">
                <a:latin typeface="Arial" panose="020B0604020202020204" pitchFamily="34" charset="0"/>
                <a:cs typeface="Arial" panose="020B0604020202020204" pitchFamily="34" charset="0"/>
              </a:rPr>
              <a:t> World</a:t>
            </a:r>
          </a:p>
          <a:p>
            <a:r>
              <a:rPr lang="de-CH" sz="1800" dirty="0">
                <a:latin typeface="Arial" panose="020B0604020202020204" pitchFamily="34" charset="0"/>
                <a:cs typeface="Arial" panose="020B0604020202020204" pitchFamily="34" charset="0"/>
              </a:rPr>
              <a:t>Images </a:t>
            </a:r>
            <a:r>
              <a:rPr lang="de-CH" sz="1800" dirty="0" err="1">
                <a:latin typeface="Arial" panose="020B0604020202020204" pitchFamily="34" charset="0"/>
                <a:cs typeface="Arial" panose="020B0604020202020204" pitchFamily="34" charset="0"/>
              </a:rPr>
              <a:t>and</a:t>
            </a:r>
            <a:r>
              <a:rPr lang="de-CH" sz="1800" dirty="0">
                <a:latin typeface="Arial" panose="020B0604020202020204" pitchFamily="34" charset="0"/>
                <a:cs typeface="Arial" panose="020B0604020202020204" pitchFamily="34" charset="0"/>
              </a:rPr>
              <a:t> Containers</a:t>
            </a:r>
          </a:p>
          <a:p>
            <a:r>
              <a:rPr lang="de-CH" sz="1800" dirty="0">
                <a:latin typeface="Arial" panose="020B0604020202020204" pitchFamily="34" charset="0"/>
                <a:cs typeface="Arial" panose="020B0604020202020204" pitchFamily="34" charset="0"/>
              </a:rPr>
              <a:t>Volume </a:t>
            </a:r>
            <a:r>
              <a:rPr lang="de-CH" sz="1800" dirty="0" err="1">
                <a:latin typeface="Arial" panose="020B0604020202020204" pitchFamily="34" charset="0"/>
                <a:cs typeface="Arial" panose="020B0604020202020204" pitchFamily="34" charset="0"/>
              </a:rPr>
              <a:t>Mounting</a:t>
            </a:r>
            <a:r>
              <a:rPr lang="de-CH" sz="1800" dirty="0">
                <a:latin typeface="Arial" panose="020B0604020202020204" pitchFamily="34" charset="0"/>
                <a:cs typeface="Arial" panose="020B0604020202020204" pitchFamily="34" charset="0"/>
              </a:rPr>
              <a:t>, Port Publishing, Linking</a:t>
            </a:r>
          </a:p>
          <a:p>
            <a:r>
              <a:rPr lang="de-CH" sz="1800" dirty="0" err="1">
                <a:latin typeface="Arial" panose="020B0604020202020204" pitchFamily="34" charset="0"/>
                <a:cs typeface="Arial" panose="020B0604020202020204" pitchFamily="34" charset="0"/>
              </a:rPr>
              <a:t>Around</a:t>
            </a:r>
            <a:r>
              <a:rPr lang="de-CH" sz="1800" dirty="0">
                <a:latin typeface="Arial" panose="020B0604020202020204" pitchFamily="34" charset="0"/>
                <a:cs typeface="Arial" panose="020B0604020202020204" pitchFamily="34" charset="0"/>
              </a:rPr>
              <a:t> Docker, Docker </a:t>
            </a:r>
            <a:r>
              <a:rPr lang="de-CH" sz="1800" dirty="0" err="1">
                <a:latin typeface="Arial" panose="020B0604020202020204" pitchFamily="34" charset="0"/>
                <a:cs typeface="Arial" panose="020B0604020202020204" pitchFamily="34" charset="0"/>
              </a:rPr>
              <a:t>Use</a:t>
            </a:r>
            <a:r>
              <a:rPr lang="de-CH" sz="1800" dirty="0">
                <a:latin typeface="Arial" panose="020B0604020202020204" pitchFamily="34" charset="0"/>
                <a:cs typeface="Arial" panose="020B0604020202020204" pitchFamily="34" charset="0"/>
              </a:rPr>
              <a:t> Cases</a:t>
            </a:r>
          </a:p>
          <a:p>
            <a:r>
              <a:rPr lang="de-CH" sz="1800" dirty="0">
                <a:latin typeface="Arial" panose="020B0604020202020204" pitchFamily="34" charset="0"/>
                <a:cs typeface="Arial" panose="020B0604020202020204" pitchFamily="34" charset="0"/>
              </a:rPr>
              <a:t>Hands-On Workshop</a:t>
            </a:r>
          </a:p>
          <a:p>
            <a:endParaRPr lang="en-US" dirty="0"/>
          </a:p>
        </p:txBody>
      </p:sp>
    </p:spTree>
    <p:extLst>
      <p:ext uri="{BB962C8B-B14F-4D97-AF65-F5344CB8AC3E}">
        <p14:creationId xmlns:p14="http://schemas.microsoft.com/office/powerpoint/2010/main" val="1948774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24</a:t>
            </a:fld>
            <a:endParaRPr lang="en-US" dirty="0"/>
          </a:p>
        </p:txBody>
      </p:sp>
      <p:sp>
        <p:nvSpPr>
          <p:cNvPr id="5" name="Title 4">
            <a:extLst>
              <a:ext uri="{FF2B5EF4-FFF2-40B4-BE49-F238E27FC236}">
                <a16:creationId xmlns:a16="http://schemas.microsoft.com/office/drawing/2014/main" id="{DC22D627-8619-AD46-9A67-21FD51655AA5}"/>
              </a:ext>
            </a:extLst>
          </p:cNvPr>
          <p:cNvSpPr>
            <a:spLocks noGrp="1"/>
          </p:cNvSpPr>
          <p:nvPr>
            <p:ph type="title"/>
          </p:nvPr>
        </p:nvSpPr>
        <p:spPr/>
        <p:txBody>
          <a:bodyPr/>
          <a:lstStyle/>
          <a:p>
            <a:r>
              <a:rPr lang="de-CH" dirty="0" err="1"/>
              <a:t>What</a:t>
            </a:r>
            <a:r>
              <a:rPr lang="de-CH" dirty="0"/>
              <a:t> </a:t>
            </a:r>
            <a:r>
              <a:rPr lang="de-CH" dirty="0" err="1"/>
              <a:t>is</a:t>
            </a:r>
            <a:r>
              <a:rPr lang="de-CH" dirty="0"/>
              <a:t> Docker?</a:t>
            </a:r>
            <a:endParaRPr lang="en-US" dirty="0"/>
          </a:p>
        </p:txBody>
      </p:sp>
      <p:sp>
        <p:nvSpPr>
          <p:cNvPr id="3" name="Text Placeholder 2"/>
          <p:cNvSpPr>
            <a:spLocks noGrp="1"/>
          </p:cNvSpPr>
          <p:nvPr>
            <p:ph type="body" idx="1"/>
          </p:nvPr>
        </p:nvSpPr>
        <p:spPr/>
        <p:txBody>
          <a:bodyPr/>
          <a:lstStyle/>
          <a:p>
            <a:r>
              <a:rPr lang="en-US" dirty="0"/>
              <a:t>Docker is an open-source project that automates the deployment of applications inside software </a:t>
            </a:r>
            <a:r>
              <a:rPr lang="en-US" b="1" dirty="0"/>
              <a:t>containers</a:t>
            </a:r>
            <a:r>
              <a:rPr lang="en-US" dirty="0"/>
              <a:t>, by providing an additional layer of abstraction and automation of operating system–level virtualization on Linux. [Source: </a:t>
            </a:r>
            <a:r>
              <a:rPr lang="en-US" dirty="0" err="1"/>
              <a:t>en.wikipedia.org</a:t>
            </a:r>
            <a:r>
              <a:rPr lang="en-US" dirty="0"/>
              <a:t>]</a:t>
            </a:r>
          </a:p>
          <a:p>
            <a:endParaRPr lang="en-US" dirty="0"/>
          </a:p>
        </p:txBody>
      </p:sp>
    </p:spTree>
    <p:extLst>
      <p:ext uri="{BB962C8B-B14F-4D97-AF65-F5344CB8AC3E}">
        <p14:creationId xmlns:p14="http://schemas.microsoft.com/office/powerpoint/2010/main" val="56887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25</a:t>
            </a:fld>
            <a:endParaRPr lang="en"/>
          </a:p>
        </p:txBody>
      </p:sp>
      <p:sp>
        <p:nvSpPr>
          <p:cNvPr id="5" name="Title 4"/>
          <p:cNvSpPr>
            <a:spLocks noGrp="1"/>
          </p:cNvSpPr>
          <p:nvPr>
            <p:ph type="title"/>
          </p:nvPr>
        </p:nvSpPr>
        <p:spPr/>
        <p:txBody>
          <a:bodyPr/>
          <a:lstStyle/>
          <a:p>
            <a:r>
              <a:rPr lang="en-US" spc="-5" dirty="0"/>
              <a:t>Market </a:t>
            </a:r>
            <a:r>
              <a:rPr lang="en-US" spc="-20" dirty="0"/>
              <a:t>View: </a:t>
            </a:r>
            <a:r>
              <a:rPr lang="en-US" spc="-5" dirty="0"/>
              <a:t>Evolution of</a:t>
            </a:r>
            <a:r>
              <a:rPr lang="en-US" spc="5" dirty="0"/>
              <a:t> </a:t>
            </a:r>
            <a:r>
              <a:rPr lang="en-US" dirty="0"/>
              <a:t>IT</a:t>
            </a:r>
            <a:endParaRPr lang="en-IN" dirty="0"/>
          </a:p>
        </p:txBody>
      </p:sp>
      <p:grpSp>
        <p:nvGrpSpPr>
          <p:cNvPr id="134" name="Group 133"/>
          <p:cNvGrpSpPr/>
          <p:nvPr/>
        </p:nvGrpSpPr>
        <p:grpSpPr>
          <a:xfrm>
            <a:off x="734059" y="1795642"/>
            <a:ext cx="10612349" cy="4249252"/>
            <a:chOff x="734059" y="1001013"/>
            <a:chExt cx="11865107" cy="5613500"/>
          </a:xfrm>
        </p:grpSpPr>
        <p:sp>
          <p:nvSpPr>
            <p:cNvPr id="71" name="object 3"/>
            <p:cNvSpPr/>
            <p:nvPr/>
          </p:nvSpPr>
          <p:spPr>
            <a:xfrm>
              <a:off x="3154172" y="1638300"/>
              <a:ext cx="1447800" cy="762000"/>
            </a:xfrm>
            <a:custGeom>
              <a:avLst/>
              <a:gdLst/>
              <a:ahLst/>
              <a:cxnLst/>
              <a:rect l="l" t="t" r="r" b="b"/>
              <a:pathLst>
                <a:path w="1447800" h="762000">
                  <a:moveTo>
                    <a:pt x="0" y="762000"/>
                  </a:moveTo>
                  <a:lnTo>
                    <a:pt x="1447800" y="762000"/>
                  </a:lnTo>
                  <a:lnTo>
                    <a:pt x="1447800" y="0"/>
                  </a:lnTo>
                  <a:lnTo>
                    <a:pt x="0" y="0"/>
                  </a:lnTo>
                  <a:lnTo>
                    <a:pt x="0" y="762000"/>
                  </a:lnTo>
                  <a:close/>
                </a:path>
              </a:pathLst>
            </a:custGeom>
            <a:solidFill>
              <a:srgbClr val="6F2F9F"/>
            </a:solidFill>
          </p:spPr>
          <p:txBody>
            <a:bodyPr wrap="square" lIns="0" tIns="0" rIns="0" bIns="0" rtlCol="0"/>
            <a:lstStyle/>
            <a:p>
              <a:endParaRPr/>
            </a:p>
          </p:txBody>
        </p:sp>
        <p:sp>
          <p:nvSpPr>
            <p:cNvPr id="72" name="object 4"/>
            <p:cNvSpPr/>
            <p:nvPr/>
          </p:nvSpPr>
          <p:spPr>
            <a:xfrm>
              <a:off x="3154172" y="1638300"/>
              <a:ext cx="1447800" cy="762000"/>
            </a:xfrm>
            <a:custGeom>
              <a:avLst/>
              <a:gdLst/>
              <a:ahLst/>
              <a:cxnLst/>
              <a:rect l="l" t="t" r="r" b="b"/>
              <a:pathLst>
                <a:path w="1447800" h="762000">
                  <a:moveTo>
                    <a:pt x="0" y="762000"/>
                  </a:moveTo>
                  <a:lnTo>
                    <a:pt x="1447800" y="762000"/>
                  </a:lnTo>
                  <a:lnTo>
                    <a:pt x="1447800" y="0"/>
                  </a:lnTo>
                  <a:lnTo>
                    <a:pt x="0" y="0"/>
                  </a:lnTo>
                  <a:lnTo>
                    <a:pt x="0" y="762000"/>
                  </a:lnTo>
                  <a:close/>
                </a:path>
              </a:pathLst>
            </a:custGeom>
            <a:ln w="12700">
              <a:solidFill>
                <a:srgbClr val="41709C"/>
              </a:solidFill>
            </a:ln>
          </p:spPr>
          <p:txBody>
            <a:bodyPr wrap="square" lIns="0" tIns="0" rIns="0" bIns="0" rtlCol="0"/>
            <a:lstStyle/>
            <a:p>
              <a:endParaRPr/>
            </a:p>
          </p:txBody>
        </p:sp>
        <p:sp>
          <p:nvSpPr>
            <p:cNvPr id="73" name="object 5"/>
            <p:cNvSpPr txBox="1"/>
            <p:nvPr/>
          </p:nvSpPr>
          <p:spPr>
            <a:xfrm>
              <a:off x="3499484" y="1001013"/>
              <a:ext cx="873887" cy="491944"/>
            </a:xfrm>
            <a:prstGeom prst="rect">
              <a:avLst/>
            </a:prstGeom>
          </p:spPr>
          <p:txBody>
            <a:bodyPr vert="horz" wrap="square" lIns="0" tIns="12065" rIns="0" bIns="0" rtlCol="0">
              <a:spAutoFit/>
            </a:bodyPr>
            <a:lstStyle/>
            <a:p>
              <a:pPr marL="12700">
                <a:lnSpc>
                  <a:spcPct val="100000"/>
                </a:lnSpc>
                <a:spcBef>
                  <a:spcPts val="95"/>
                </a:spcBef>
              </a:pPr>
              <a:r>
                <a:rPr sz="2800" spc="-150" dirty="0">
                  <a:solidFill>
                    <a:srgbClr val="394D53"/>
                  </a:solidFill>
                  <a:latin typeface="Arial"/>
                  <a:cs typeface="Arial"/>
                </a:rPr>
                <a:t>1995</a:t>
              </a:r>
              <a:endParaRPr sz="2800" dirty="0">
                <a:latin typeface="Arial"/>
                <a:cs typeface="Arial"/>
              </a:endParaRPr>
            </a:p>
          </p:txBody>
        </p:sp>
        <p:sp>
          <p:nvSpPr>
            <p:cNvPr id="74" name="object 6"/>
            <p:cNvSpPr txBox="1"/>
            <p:nvPr/>
          </p:nvSpPr>
          <p:spPr>
            <a:xfrm>
              <a:off x="7835900" y="1022729"/>
              <a:ext cx="860932" cy="491944"/>
            </a:xfrm>
            <a:prstGeom prst="rect">
              <a:avLst/>
            </a:prstGeom>
          </p:spPr>
          <p:txBody>
            <a:bodyPr vert="horz" wrap="square" lIns="0" tIns="12065" rIns="0" bIns="0" rtlCol="0">
              <a:spAutoFit/>
            </a:bodyPr>
            <a:lstStyle/>
            <a:p>
              <a:pPr marL="12700">
                <a:lnSpc>
                  <a:spcPct val="100000"/>
                </a:lnSpc>
                <a:spcBef>
                  <a:spcPts val="95"/>
                </a:spcBef>
              </a:pPr>
              <a:r>
                <a:rPr sz="2800" spc="-150" dirty="0">
                  <a:solidFill>
                    <a:srgbClr val="394D53"/>
                  </a:solidFill>
                  <a:latin typeface="Arial"/>
                  <a:cs typeface="Arial"/>
                </a:rPr>
                <a:t>2015</a:t>
              </a:r>
              <a:endParaRPr sz="2800" dirty="0">
                <a:latin typeface="Arial"/>
                <a:cs typeface="Arial"/>
              </a:endParaRPr>
            </a:p>
          </p:txBody>
        </p:sp>
        <p:sp>
          <p:nvSpPr>
            <p:cNvPr id="75" name="object 7"/>
            <p:cNvSpPr/>
            <p:nvPr/>
          </p:nvSpPr>
          <p:spPr>
            <a:xfrm>
              <a:off x="7506081" y="1883295"/>
              <a:ext cx="1447800" cy="113030"/>
            </a:xfrm>
            <a:custGeom>
              <a:avLst/>
              <a:gdLst/>
              <a:ahLst/>
              <a:cxnLst/>
              <a:rect l="l" t="t" r="r" b="b"/>
              <a:pathLst>
                <a:path w="1447800" h="113030">
                  <a:moveTo>
                    <a:pt x="0" y="112636"/>
                  </a:moveTo>
                  <a:lnTo>
                    <a:pt x="1447800" y="112636"/>
                  </a:lnTo>
                  <a:lnTo>
                    <a:pt x="1447800" y="0"/>
                  </a:lnTo>
                  <a:lnTo>
                    <a:pt x="0" y="0"/>
                  </a:lnTo>
                  <a:lnTo>
                    <a:pt x="0" y="112636"/>
                  </a:lnTo>
                  <a:close/>
                </a:path>
              </a:pathLst>
            </a:custGeom>
            <a:solidFill>
              <a:srgbClr val="5B9BD4"/>
            </a:solidFill>
          </p:spPr>
          <p:txBody>
            <a:bodyPr wrap="square" lIns="0" tIns="0" rIns="0" bIns="0" rtlCol="0"/>
            <a:lstStyle/>
            <a:p>
              <a:endParaRPr/>
            </a:p>
          </p:txBody>
        </p:sp>
        <p:sp>
          <p:nvSpPr>
            <p:cNvPr id="76" name="object 8"/>
            <p:cNvSpPr/>
            <p:nvPr/>
          </p:nvSpPr>
          <p:spPr>
            <a:xfrm>
              <a:off x="7506081" y="1883295"/>
              <a:ext cx="1447800" cy="113030"/>
            </a:xfrm>
            <a:custGeom>
              <a:avLst/>
              <a:gdLst/>
              <a:ahLst/>
              <a:cxnLst/>
              <a:rect l="l" t="t" r="r" b="b"/>
              <a:pathLst>
                <a:path w="1447800" h="113030">
                  <a:moveTo>
                    <a:pt x="0" y="112636"/>
                  </a:moveTo>
                  <a:lnTo>
                    <a:pt x="1447800" y="112636"/>
                  </a:lnTo>
                  <a:lnTo>
                    <a:pt x="1447800" y="0"/>
                  </a:lnTo>
                  <a:lnTo>
                    <a:pt x="0" y="0"/>
                  </a:lnTo>
                  <a:lnTo>
                    <a:pt x="0" y="112636"/>
                  </a:lnTo>
                  <a:close/>
                </a:path>
              </a:pathLst>
            </a:custGeom>
            <a:ln w="12700">
              <a:solidFill>
                <a:srgbClr val="41709C"/>
              </a:solidFill>
            </a:ln>
          </p:spPr>
          <p:txBody>
            <a:bodyPr wrap="square" lIns="0" tIns="0" rIns="0" bIns="0" rtlCol="0"/>
            <a:lstStyle/>
            <a:p>
              <a:endParaRPr/>
            </a:p>
          </p:txBody>
        </p:sp>
        <p:sp>
          <p:nvSpPr>
            <p:cNvPr id="77" name="object 9"/>
            <p:cNvSpPr/>
            <p:nvPr/>
          </p:nvSpPr>
          <p:spPr>
            <a:xfrm>
              <a:off x="7654797" y="3191129"/>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C00000"/>
            </a:solidFill>
          </p:spPr>
          <p:txBody>
            <a:bodyPr wrap="square" lIns="0" tIns="0" rIns="0" bIns="0" rtlCol="0"/>
            <a:lstStyle/>
            <a:p>
              <a:endParaRPr/>
            </a:p>
          </p:txBody>
        </p:sp>
        <p:sp>
          <p:nvSpPr>
            <p:cNvPr id="78" name="object 10"/>
            <p:cNvSpPr/>
            <p:nvPr/>
          </p:nvSpPr>
          <p:spPr>
            <a:xfrm>
              <a:off x="7654797" y="3191129"/>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79" name="object 11"/>
            <p:cNvSpPr/>
            <p:nvPr/>
          </p:nvSpPr>
          <p:spPr>
            <a:xfrm>
              <a:off x="8016493" y="3401440"/>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C00000"/>
            </a:solidFill>
          </p:spPr>
          <p:txBody>
            <a:bodyPr wrap="square" lIns="0" tIns="0" rIns="0" bIns="0" rtlCol="0"/>
            <a:lstStyle/>
            <a:p>
              <a:endParaRPr/>
            </a:p>
          </p:txBody>
        </p:sp>
        <p:sp>
          <p:nvSpPr>
            <p:cNvPr id="80" name="object 12"/>
            <p:cNvSpPr/>
            <p:nvPr/>
          </p:nvSpPr>
          <p:spPr>
            <a:xfrm>
              <a:off x="8016493" y="3401440"/>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81" name="object 13"/>
            <p:cNvSpPr/>
            <p:nvPr/>
          </p:nvSpPr>
          <p:spPr>
            <a:xfrm>
              <a:off x="8384540" y="3191129"/>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92D050"/>
            </a:solidFill>
          </p:spPr>
          <p:txBody>
            <a:bodyPr wrap="square" lIns="0" tIns="0" rIns="0" bIns="0" rtlCol="0"/>
            <a:lstStyle/>
            <a:p>
              <a:endParaRPr/>
            </a:p>
          </p:txBody>
        </p:sp>
        <p:sp>
          <p:nvSpPr>
            <p:cNvPr id="82" name="object 14"/>
            <p:cNvSpPr/>
            <p:nvPr/>
          </p:nvSpPr>
          <p:spPr>
            <a:xfrm>
              <a:off x="8384540" y="3191129"/>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83" name="object 15"/>
            <p:cNvSpPr/>
            <p:nvPr/>
          </p:nvSpPr>
          <p:spPr>
            <a:xfrm>
              <a:off x="8022843" y="2980817"/>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92D050"/>
            </a:solidFill>
          </p:spPr>
          <p:txBody>
            <a:bodyPr wrap="square" lIns="0" tIns="0" rIns="0" bIns="0" rtlCol="0"/>
            <a:lstStyle/>
            <a:p>
              <a:endParaRPr/>
            </a:p>
          </p:txBody>
        </p:sp>
        <p:sp>
          <p:nvSpPr>
            <p:cNvPr id="84" name="object 16"/>
            <p:cNvSpPr/>
            <p:nvPr/>
          </p:nvSpPr>
          <p:spPr>
            <a:xfrm>
              <a:off x="8022843" y="2980817"/>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85" name="object 17"/>
            <p:cNvSpPr/>
            <p:nvPr/>
          </p:nvSpPr>
          <p:spPr>
            <a:xfrm>
              <a:off x="8390890" y="3611753"/>
              <a:ext cx="427355" cy="368300"/>
            </a:xfrm>
            <a:custGeom>
              <a:avLst/>
              <a:gdLst/>
              <a:ahLst/>
              <a:cxnLst/>
              <a:rect l="l" t="t" r="r" b="b"/>
              <a:pathLst>
                <a:path w="427354" h="368300">
                  <a:moveTo>
                    <a:pt x="334899" y="0"/>
                  </a:moveTo>
                  <a:lnTo>
                    <a:pt x="91948" y="0"/>
                  </a:lnTo>
                  <a:lnTo>
                    <a:pt x="0" y="184023"/>
                  </a:lnTo>
                  <a:lnTo>
                    <a:pt x="91948" y="368046"/>
                  </a:lnTo>
                  <a:lnTo>
                    <a:pt x="334899" y="368046"/>
                  </a:lnTo>
                  <a:lnTo>
                    <a:pt x="426846" y="184023"/>
                  </a:lnTo>
                  <a:lnTo>
                    <a:pt x="334899" y="0"/>
                  </a:lnTo>
                  <a:close/>
                </a:path>
              </a:pathLst>
            </a:custGeom>
            <a:solidFill>
              <a:srgbClr val="92D050"/>
            </a:solidFill>
          </p:spPr>
          <p:txBody>
            <a:bodyPr wrap="square" lIns="0" tIns="0" rIns="0" bIns="0" rtlCol="0"/>
            <a:lstStyle/>
            <a:p>
              <a:endParaRPr/>
            </a:p>
          </p:txBody>
        </p:sp>
        <p:sp>
          <p:nvSpPr>
            <p:cNvPr id="86" name="object 18"/>
            <p:cNvSpPr/>
            <p:nvPr/>
          </p:nvSpPr>
          <p:spPr>
            <a:xfrm>
              <a:off x="8390890" y="3611753"/>
              <a:ext cx="427355" cy="368300"/>
            </a:xfrm>
            <a:custGeom>
              <a:avLst/>
              <a:gdLst/>
              <a:ahLst/>
              <a:cxnLst/>
              <a:rect l="l" t="t" r="r" b="b"/>
              <a:pathLst>
                <a:path w="427354" h="368300">
                  <a:moveTo>
                    <a:pt x="0" y="184023"/>
                  </a:moveTo>
                  <a:lnTo>
                    <a:pt x="91948" y="0"/>
                  </a:lnTo>
                  <a:lnTo>
                    <a:pt x="334899" y="0"/>
                  </a:lnTo>
                  <a:lnTo>
                    <a:pt x="426846" y="184023"/>
                  </a:lnTo>
                  <a:lnTo>
                    <a:pt x="334899" y="368046"/>
                  </a:lnTo>
                  <a:lnTo>
                    <a:pt x="91948" y="368046"/>
                  </a:lnTo>
                  <a:lnTo>
                    <a:pt x="0" y="184023"/>
                  </a:lnTo>
                  <a:close/>
                </a:path>
              </a:pathLst>
            </a:custGeom>
            <a:ln w="12699">
              <a:solidFill>
                <a:srgbClr val="41709C"/>
              </a:solidFill>
            </a:ln>
          </p:spPr>
          <p:txBody>
            <a:bodyPr wrap="square" lIns="0" tIns="0" rIns="0" bIns="0" rtlCol="0"/>
            <a:lstStyle/>
            <a:p>
              <a:endParaRPr/>
            </a:p>
          </p:txBody>
        </p:sp>
        <p:sp>
          <p:nvSpPr>
            <p:cNvPr id="87" name="object 19"/>
            <p:cNvSpPr/>
            <p:nvPr/>
          </p:nvSpPr>
          <p:spPr>
            <a:xfrm>
              <a:off x="8016493" y="3822065"/>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006FC0"/>
            </a:solidFill>
          </p:spPr>
          <p:txBody>
            <a:bodyPr wrap="square" lIns="0" tIns="0" rIns="0" bIns="0" rtlCol="0"/>
            <a:lstStyle/>
            <a:p>
              <a:endParaRPr/>
            </a:p>
          </p:txBody>
        </p:sp>
        <p:sp>
          <p:nvSpPr>
            <p:cNvPr id="88" name="object 20"/>
            <p:cNvSpPr/>
            <p:nvPr/>
          </p:nvSpPr>
          <p:spPr>
            <a:xfrm>
              <a:off x="8016493" y="3822065"/>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89" name="object 21"/>
            <p:cNvSpPr/>
            <p:nvPr/>
          </p:nvSpPr>
          <p:spPr>
            <a:xfrm>
              <a:off x="8390890" y="4032377"/>
              <a:ext cx="427355" cy="368300"/>
            </a:xfrm>
            <a:custGeom>
              <a:avLst/>
              <a:gdLst/>
              <a:ahLst/>
              <a:cxnLst/>
              <a:rect l="l" t="t" r="r" b="b"/>
              <a:pathLst>
                <a:path w="427354" h="368300">
                  <a:moveTo>
                    <a:pt x="334899" y="0"/>
                  </a:moveTo>
                  <a:lnTo>
                    <a:pt x="91948" y="0"/>
                  </a:lnTo>
                  <a:lnTo>
                    <a:pt x="0" y="184023"/>
                  </a:lnTo>
                  <a:lnTo>
                    <a:pt x="91948" y="368046"/>
                  </a:lnTo>
                  <a:lnTo>
                    <a:pt x="334899" y="368046"/>
                  </a:lnTo>
                  <a:lnTo>
                    <a:pt x="426846" y="184023"/>
                  </a:lnTo>
                  <a:lnTo>
                    <a:pt x="334899" y="0"/>
                  </a:lnTo>
                  <a:close/>
                </a:path>
              </a:pathLst>
            </a:custGeom>
            <a:solidFill>
              <a:srgbClr val="006FC0"/>
            </a:solidFill>
          </p:spPr>
          <p:txBody>
            <a:bodyPr wrap="square" lIns="0" tIns="0" rIns="0" bIns="0" rtlCol="0"/>
            <a:lstStyle/>
            <a:p>
              <a:endParaRPr/>
            </a:p>
          </p:txBody>
        </p:sp>
        <p:sp>
          <p:nvSpPr>
            <p:cNvPr id="90" name="object 22"/>
            <p:cNvSpPr/>
            <p:nvPr/>
          </p:nvSpPr>
          <p:spPr>
            <a:xfrm>
              <a:off x="8390890" y="4032377"/>
              <a:ext cx="427355" cy="368300"/>
            </a:xfrm>
            <a:custGeom>
              <a:avLst/>
              <a:gdLst/>
              <a:ahLst/>
              <a:cxnLst/>
              <a:rect l="l" t="t" r="r" b="b"/>
              <a:pathLst>
                <a:path w="427354" h="368300">
                  <a:moveTo>
                    <a:pt x="0" y="184023"/>
                  </a:moveTo>
                  <a:lnTo>
                    <a:pt x="91948" y="0"/>
                  </a:lnTo>
                  <a:lnTo>
                    <a:pt x="334899" y="0"/>
                  </a:lnTo>
                  <a:lnTo>
                    <a:pt x="426846" y="184023"/>
                  </a:lnTo>
                  <a:lnTo>
                    <a:pt x="334899" y="368046"/>
                  </a:lnTo>
                  <a:lnTo>
                    <a:pt x="91948" y="368046"/>
                  </a:lnTo>
                  <a:lnTo>
                    <a:pt x="0" y="184023"/>
                  </a:lnTo>
                  <a:close/>
                </a:path>
              </a:pathLst>
            </a:custGeom>
            <a:ln w="12699">
              <a:solidFill>
                <a:srgbClr val="41709C"/>
              </a:solidFill>
            </a:ln>
          </p:spPr>
          <p:txBody>
            <a:bodyPr wrap="square" lIns="0" tIns="0" rIns="0" bIns="0" rtlCol="0"/>
            <a:lstStyle/>
            <a:p>
              <a:endParaRPr/>
            </a:p>
          </p:txBody>
        </p:sp>
        <p:sp>
          <p:nvSpPr>
            <p:cNvPr id="91" name="object 23"/>
            <p:cNvSpPr/>
            <p:nvPr/>
          </p:nvSpPr>
          <p:spPr>
            <a:xfrm>
              <a:off x="6781800" y="2514600"/>
              <a:ext cx="3429000" cy="0"/>
            </a:xfrm>
            <a:custGeom>
              <a:avLst/>
              <a:gdLst/>
              <a:ahLst/>
              <a:cxnLst/>
              <a:rect l="l" t="t" r="r" b="b"/>
              <a:pathLst>
                <a:path w="3429000">
                  <a:moveTo>
                    <a:pt x="0" y="0"/>
                  </a:moveTo>
                  <a:lnTo>
                    <a:pt x="3429000" y="0"/>
                  </a:lnTo>
                </a:path>
              </a:pathLst>
            </a:custGeom>
            <a:ln w="12700">
              <a:solidFill>
                <a:srgbClr val="5B9BD4"/>
              </a:solidFill>
              <a:prstDash val="sysDash"/>
            </a:ln>
          </p:spPr>
          <p:txBody>
            <a:bodyPr wrap="square" lIns="0" tIns="0" rIns="0" bIns="0" rtlCol="0"/>
            <a:lstStyle/>
            <a:p>
              <a:endParaRPr/>
            </a:p>
          </p:txBody>
        </p:sp>
        <p:sp>
          <p:nvSpPr>
            <p:cNvPr id="92" name="object 24"/>
            <p:cNvSpPr/>
            <p:nvPr/>
          </p:nvSpPr>
          <p:spPr>
            <a:xfrm>
              <a:off x="6934200" y="4953000"/>
              <a:ext cx="3429000" cy="0"/>
            </a:xfrm>
            <a:custGeom>
              <a:avLst/>
              <a:gdLst/>
              <a:ahLst/>
              <a:cxnLst/>
              <a:rect l="l" t="t" r="r" b="b"/>
              <a:pathLst>
                <a:path w="3429000">
                  <a:moveTo>
                    <a:pt x="0" y="0"/>
                  </a:moveTo>
                  <a:lnTo>
                    <a:pt x="3429000" y="0"/>
                  </a:lnTo>
                </a:path>
              </a:pathLst>
            </a:custGeom>
            <a:ln w="12700">
              <a:solidFill>
                <a:srgbClr val="5B9BD4"/>
              </a:solidFill>
              <a:prstDash val="sysDash"/>
            </a:ln>
          </p:spPr>
          <p:txBody>
            <a:bodyPr wrap="square" lIns="0" tIns="0" rIns="0" bIns="0" rtlCol="0"/>
            <a:lstStyle/>
            <a:p>
              <a:endParaRPr/>
            </a:p>
          </p:txBody>
        </p:sp>
        <p:sp>
          <p:nvSpPr>
            <p:cNvPr id="93" name="object 25"/>
            <p:cNvSpPr/>
            <p:nvPr/>
          </p:nvSpPr>
          <p:spPr>
            <a:xfrm>
              <a:off x="3124327" y="3928617"/>
              <a:ext cx="1507490" cy="422276"/>
            </a:xfrm>
            <a:custGeom>
              <a:avLst/>
              <a:gdLst/>
              <a:ahLst/>
              <a:cxnLst/>
              <a:rect l="l" t="t" r="r" b="b"/>
              <a:pathLst>
                <a:path w="1507489" h="422275">
                  <a:moveTo>
                    <a:pt x="1465199" y="0"/>
                  </a:moveTo>
                  <a:lnTo>
                    <a:pt x="42291" y="0"/>
                  </a:lnTo>
                  <a:lnTo>
                    <a:pt x="25824" y="3321"/>
                  </a:lnTo>
                  <a:lnTo>
                    <a:pt x="12382" y="12382"/>
                  </a:lnTo>
                  <a:lnTo>
                    <a:pt x="3321" y="25824"/>
                  </a:lnTo>
                  <a:lnTo>
                    <a:pt x="0" y="42290"/>
                  </a:lnTo>
                  <a:lnTo>
                    <a:pt x="0" y="379983"/>
                  </a:lnTo>
                  <a:lnTo>
                    <a:pt x="3321" y="396376"/>
                  </a:lnTo>
                  <a:lnTo>
                    <a:pt x="12382" y="409781"/>
                  </a:lnTo>
                  <a:lnTo>
                    <a:pt x="25824" y="418828"/>
                  </a:lnTo>
                  <a:lnTo>
                    <a:pt x="42291" y="422147"/>
                  </a:lnTo>
                  <a:lnTo>
                    <a:pt x="1465199" y="422147"/>
                  </a:lnTo>
                  <a:lnTo>
                    <a:pt x="1481591" y="418828"/>
                  </a:lnTo>
                  <a:lnTo>
                    <a:pt x="1494996" y="409781"/>
                  </a:lnTo>
                  <a:lnTo>
                    <a:pt x="1504043" y="396376"/>
                  </a:lnTo>
                  <a:lnTo>
                    <a:pt x="1507363" y="379983"/>
                  </a:lnTo>
                  <a:lnTo>
                    <a:pt x="1507363" y="42290"/>
                  </a:lnTo>
                  <a:lnTo>
                    <a:pt x="1504043" y="25824"/>
                  </a:lnTo>
                  <a:lnTo>
                    <a:pt x="1494996" y="12382"/>
                  </a:lnTo>
                  <a:lnTo>
                    <a:pt x="1481591" y="3321"/>
                  </a:lnTo>
                  <a:lnTo>
                    <a:pt x="1465199" y="0"/>
                  </a:lnTo>
                  <a:close/>
                </a:path>
              </a:pathLst>
            </a:custGeom>
            <a:solidFill>
              <a:srgbClr val="5B9BD4"/>
            </a:solidFill>
          </p:spPr>
          <p:txBody>
            <a:bodyPr wrap="square" lIns="0" tIns="0" rIns="0" bIns="0" rtlCol="0"/>
            <a:lstStyle/>
            <a:p>
              <a:endParaRPr/>
            </a:p>
          </p:txBody>
        </p:sp>
        <p:sp>
          <p:nvSpPr>
            <p:cNvPr id="94" name="object 26"/>
            <p:cNvSpPr/>
            <p:nvPr/>
          </p:nvSpPr>
          <p:spPr>
            <a:xfrm>
              <a:off x="3124327" y="3479546"/>
              <a:ext cx="984886" cy="422276"/>
            </a:xfrm>
            <a:custGeom>
              <a:avLst/>
              <a:gdLst/>
              <a:ahLst/>
              <a:cxnLst/>
              <a:rect l="l" t="t" r="r" b="b"/>
              <a:pathLst>
                <a:path w="984885" h="422275">
                  <a:moveTo>
                    <a:pt x="942467" y="0"/>
                  </a:moveTo>
                  <a:lnTo>
                    <a:pt x="42291" y="0"/>
                  </a:lnTo>
                  <a:lnTo>
                    <a:pt x="25824" y="3321"/>
                  </a:lnTo>
                  <a:lnTo>
                    <a:pt x="12382" y="12382"/>
                  </a:lnTo>
                  <a:lnTo>
                    <a:pt x="3321" y="25824"/>
                  </a:lnTo>
                  <a:lnTo>
                    <a:pt x="0" y="42290"/>
                  </a:lnTo>
                  <a:lnTo>
                    <a:pt x="0" y="379983"/>
                  </a:lnTo>
                  <a:lnTo>
                    <a:pt x="3321" y="396376"/>
                  </a:lnTo>
                  <a:lnTo>
                    <a:pt x="12382" y="409781"/>
                  </a:lnTo>
                  <a:lnTo>
                    <a:pt x="25824" y="418828"/>
                  </a:lnTo>
                  <a:lnTo>
                    <a:pt x="42291" y="422147"/>
                  </a:lnTo>
                  <a:lnTo>
                    <a:pt x="942467" y="422147"/>
                  </a:lnTo>
                  <a:lnTo>
                    <a:pt x="958913" y="418828"/>
                  </a:lnTo>
                  <a:lnTo>
                    <a:pt x="972312" y="409781"/>
                  </a:lnTo>
                  <a:lnTo>
                    <a:pt x="981329" y="396376"/>
                  </a:lnTo>
                  <a:lnTo>
                    <a:pt x="984631" y="379983"/>
                  </a:lnTo>
                  <a:lnTo>
                    <a:pt x="984631" y="42290"/>
                  </a:lnTo>
                  <a:lnTo>
                    <a:pt x="981329" y="25824"/>
                  </a:lnTo>
                  <a:lnTo>
                    <a:pt x="972312" y="12382"/>
                  </a:lnTo>
                  <a:lnTo>
                    <a:pt x="958913" y="3321"/>
                  </a:lnTo>
                  <a:lnTo>
                    <a:pt x="942467" y="0"/>
                  </a:lnTo>
                  <a:close/>
                </a:path>
              </a:pathLst>
            </a:custGeom>
            <a:solidFill>
              <a:srgbClr val="EC7C30"/>
            </a:solidFill>
          </p:spPr>
          <p:txBody>
            <a:bodyPr wrap="square" lIns="0" tIns="0" rIns="0" bIns="0" rtlCol="0"/>
            <a:lstStyle/>
            <a:p>
              <a:endParaRPr/>
            </a:p>
          </p:txBody>
        </p:sp>
        <p:sp>
          <p:nvSpPr>
            <p:cNvPr id="95" name="object 27"/>
            <p:cNvSpPr/>
            <p:nvPr/>
          </p:nvSpPr>
          <p:spPr>
            <a:xfrm>
              <a:off x="3124327" y="3030472"/>
              <a:ext cx="482599" cy="422276"/>
            </a:xfrm>
            <a:custGeom>
              <a:avLst/>
              <a:gdLst/>
              <a:ahLst/>
              <a:cxnLst/>
              <a:rect l="l" t="t" r="r" b="b"/>
              <a:pathLst>
                <a:path w="482600" h="422275">
                  <a:moveTo>
                    <a:pt x="440055" y="0"/>
                  </a:moveTo>
                  <a:lnTo>
                    <a:pt x="42291" y="0"/>
                  </a:lnTo>
                  <a:lnTo>
                    <a:pt x="25824" y="3319"/>
                  </a:lnTo>
                  <a:lnTo>
                    <a:pt x="12382" y="12366"/>
                  </a:lnTo>
                  <a:lnTo>
                    <a:pt x="3321" y="25771"/>
                  </a:lnTo>
                  <a:lnTo>
                    <a:pt x="0" y="42163"/>
                  </a:lnTo>
                  <a:lnTo>
                    <a:pt x="0" y="379856"/>
                  </a:lnTo>
                  <a:lnTo>
                    <a:pt x="3321" y="396323"/>
                  </a:lnTo>
                  <a:lnTo>
                    <a:pt x="12382" y="409765"/>
                  </a:lnTo>
                  <a:lnTo>
                    <a:pt x="25824" y="418826"/>
                  </a:lnTo>
                  <a:lnTo>
                    <a:pt x="42291" y="422148"/>
                  </a:lnTo>
                  <a:lnTo>
                    <a:pt x="440055" y="422148"/>
                  </a:lnTo>
                  <a:lnTo>
                    <a:pt x="456447" y="418826"/>
                  </a:lnTo>
                  <a:lnTo>
                    <a:pt x="469852" y="409765"/>
                  </a:lnTo>
                  <a:lnTo>
                    <a:pt x="478899" y="396323"/>
                  </a:lnTo>
                  <a:lnTo>
                    <a:pt x="482219" y="379856"/>
                  </a:lnTo>
                  <a:lnTo>
                    <a:pt x="482219" y="42163"/>
                  </a:lnTo>
                  <a:lnTo>
                    <a:pt x="478899" y="25771"/>
                  </a:lnTo>
                  <a:lnTo>
                    <a:pt x="469852" y="12366"/>
                  </a:lnTo>
                  <a:lnTo>
                    <a:pt x="456447" y="3319"/>
                  </a:lnTo>
                  <a:lnTo>
                    <a:pt x="440055" y="0"/>
                  </a:lnTo>
                  <a:close/>
                </a:path>
              </a:pathLst>
            </a:custGeom>
            <a:solidFill>
              <a:srgbClr val="A4A4A4"/>
            </a:solidFill>
          </p:spPr>
          <p:txBody>
            <a:bodyPr wrap="square" lIns="0" tIns="0" rIns="0" bIns="0" rtlCol="0"/>
            <a:lstStyle/>
            <a:p>
              <a:endParaRPr/>
            </a:p>
          </p:txBody>
        </p:sp>
        <p:sp>
          <p:nvSpPr>
            <p:cNvPr id="96" name="object 28"/>
            <p:cNvSpPr/>
            <p:nvPr/>
          </p:nvSpPr>
          <p:spPr>
            <a:xfrm>
              <a:off x="3626865" y="3030473"/>
              <a:ext cx="482600" cy="422275"/>
            </a:xfrm>
            <a:custGeom>
              <a:avLst/>
              <a:gdLst/>
              <a:ahLst/>
              <a:cxnLst/>
              <a:rect l="l" t="t" r="r" b="b"/>
              <a:pathLst>
                <a:path w="482600" h="422275">
                  <a:moveTo>
                    <a:pt x="439928" y="0"/>
                  </a:moveTo>
                  <a:lnTo>
                    <a:pt x="42163" y="0"/>
                  </a:lnTo>
                  <a:lnTo>
                    <a:pt x="25717" y="3319"/>
                  </a:lnTo>
                  <a:lnTo>
                    <a:pt x="12318" y="12366"/>
                  </a:lnTo>
                  <a:lnTo>
                    <a:pt x="3301" y="25771"/>
                  </a:lnTo>
                  <a:lnTo>
                    <a:pt x="0" y="42163"/>
                  </a:lnTo>
                  <a:lnTo>
                    <a:pt x="0" y="379856"/>
                  </a:lnTo>
                  <a:lnTo>
                    <a:pt x="3301" y="396323"/>
                  </a:lnTo>
                  <a:lnTo>
                    <a:pt x="12318" y="409765"/>
                  </a:lnTo>
                  <a:lnTo>
                    <a:pt x="25717" y="418826"/>
                  </a:lnTo>
                  <a:lnTo>
                    <a:pt x="42163" y="422148"/>
                  </a:lnTo>
                  <a:lnTo>
                    <a:pt x="439928" y="422148"/>
                  </a:lnTo>
                  <a:lnTo>
                    <a:pt x="456374" y="418826"/>
                  </a:lnTo>
                  <a:lnTo>
                    <a:pt x="469773" y="409765"/>
                  </a:lnTo>
                  <a:lnTo>
                    <a:pt x="478790" y="396323"/>
                  </a:lnTo>
                  <a:lnTo>
                    <a:pt x="482092" y="379856"/>
                  </a:lnTo>
                  <a:lnTo>
                    <a:pt x="482092" y="42163"/>
                  </a:lnTo>
                  <a:lnTo>
                    <a:pt x="478790" y="25771"/>
                  </a:lnTo>
                  <a:lnTo>
                    <a:pt x="469773" y="12366"/>
                  </a:lnTo>
                  <a:lnTo>
                    <a:pt x="456374" y="3319"/>
                  </a:lnTo>
                  <a:lnTo>
                    <a:pt x="439928" y="0"/>
                  </a:lnTo>
                  <a:close/>
                </a:path>
              </a:pathLst>
            </a:custGeom>
            <a:solidFill>
              <a:srgbClr val="A4A4A4"/>
            </a:solidFill>
          </p:spPr>
          <p:txBody>
            <a:bodyPr wrap="square" lIns="0" tIns="0" rIns="0" bIns="0" rtlCol="0"/>
            <a:lstStyle/>
            <a:p>
              <a:endParaRPr/>
            </a:p>
          </p:txBody>
        </p:sp>
        <p:sp>
          <p:nvSpPr>
            <p:cNvPr id="97" name="object 29"/>
            <p:cNvSpPr/>
            <p:nvPr/>
          </p:nvSpPr>
          <p:spPr>
            <a:xfrm>
              <a:off x="4149471" y="3479546"/>
              <a:ext cx="482599" cy="422276"/>
            </a:xfrm>
            <a:custGeom>
              <a:avLst/>
              <a:gdLst/>
              <a:ahLst/>
              <a:cxnLst/>
              <a:rect l="l" t="t" r="r" b="b"/>
              <a:pathLst>
                <a:path w="482600" h="422275">
                  <a:moveTo>
                    <a:pt x="440054" y="0"/>
                  </a:moveTo>
                  <a:lnTo>
                    <a:pt x="42290" y="0"/>
                  </a:lnTo>
                  <a:lnTo>
                    <a:pt x="25824" y="3321"/>
                  </a:lnTo>
                  <a:lnTo>
                    <a:pt x="12382" y="12382"/>
                  </a:lnTo>
                  <a:lnTo>
                    <a:pt x="3321" y="25824"/>
                  </a:lnTo>
                  <a:lnTo>
                    <a:pt x="0" y="42290"/>
                  </a:lnTo>
                  <a:lnTo>
                    <a:pt x="0" y="379983"/>
                  </a:lnTo>
                  <a:lnTo>
                    <a:pt x="3321" y="396376"/>
                  </a:lnTo>
                  <a:lnTo>
                    <a:pt x="12382" y="409781"/>
                  </a:lnTo>
                  <a:lnTo>
                    <a:pt x="25824" y="418828"/>
                  </a:lnTo>
                  <a:lnTo>
                    <a:pt x="42290" y="422147"/>
                  </a:lnTo>
                  <a:lnTo>
                    <a:pt x="440054" y="422147"/>
                  </a:lnTo>
                  <a:lnTo>
                    <a:pt x="456447" y="418828"/>
                  </a:lnTo>
                  <a:lnTo>
                    <a:pt x="469852" y="409781"/>
                  </a:lnTo>
                  <a:lnTo>
                    <a:pt x="478899" y="396376"/>
                  </a:lnTo>
                  <a:lnTo>
                    <a:pt x="482218" y="379983"/>
                  </a:lnTo>
                  <a:lnTo>
                    <a:pt x="482218" y="42290"/>
                  </a:lnTo>
                  <a:lnTo>
                    <a:pt x="478899" y="25824"/>
                  </a:lnTo>
                  <a:lnTo>
                    <a:pt x="469852" y="12382"/>
                  </a:lnTo>
                  <a:lnTo>
                    <a:pt x="456447" y="3321"/>
                  </a:lnTo>
                  <a:lnTo>
                    <a:pt x="440054" y="0"/>
                  </a:lnTo>
                  <a:close/>
                </a:path>
              </a:pathLst>
            </a:custGeom>
            <a:solidFill>
              <a:srgbClr val="EC7C30"/>
            </a:solidFill>
          </p:spPr>
          <p:txBody>
            <a:bodyPr wrap="square" lIns="0" tIns="0" rIns="0" bIns="0" rtlCol="0"/>
            <a:lstStyle/>
            <a:p>
              <a:endParaRPr/>
            </a:p>
          </p:txBody>
        </p:sp>
        <p:sp>
          <p:nvSpPr>
            <p:cNvPr id="98" name="object 30"/>
            <p:cNvSpPr/>
            <p:nvPr/>
          </p:nvSpPr>
          <p:spPr>
            <a:xfrm>
              <a:off x="4149471" y="3030472"/>
              <a:ext cx="482599" cy="422276"/>
            </a:xfrm>
            <a:custGeom>
              <a:avLst/>
              <a:gdLst/>
              <a:ahLst/>
              <a:cxnLst/>
              <a:rect l="l" t="t" r="r" b="b"/>
              <a:pathLst>
                <a:path w="482600" h="422275">
                  <a:moveTo>
                    <a:pt x="440054" y="0"/>
                  </a:moveTo>
                  <a:lnTo>
                    <a:pt x="42290" y="0"/>
                  </a:lnTo>
                  <a:lnTo>
                    <a:pt x="25824" y="3319"/>
                  </a:lnTo>
                  <a:lnTo>
                    <a:pt x="12382" y="12366"/>
                  </a:lnTo>
                  <a:lnTo>
                    <a:pt x="3321" y="25771"/>
                  </a:lnTo>
                  <a:lnTo>
                    <a:pt x="0" y="42163"/>
                  </a:lnTo>
                  <a:lnTo>
                    <a:pt x="0" y="379856"/>
                  </a:lnTo>
                  <a:lnTo>
                    <a:pt x="3321" y="396323"/>
                  </a:lnTo>
                  <a:lnTo>
                    <a:pt x="12382" y="409765"/>
                  </a:lnTo>
                  <a:lnTo>
                    <a:pt x="25824" y="418826"/>
                  </a:lnTo>
                  <a:lnTo>
                    <a:pt x="42290" y="422148"/>
                  </a:lnTo>
                  <a:lnTo>
                    <a:pt x="440054" y="422148"/>
                  </a:lnTo>
                  <a:lnTo>
                    <a:pt x="456447" y="418826"/>
                  </a:lnTo>
                  <a:lnTo>
                    <a:pt x="469852" y="409765"/>
                  </a:lnTo>
                  <a:lnTo>
                    <a:pt x="478899" y="396323"/>
                  </a:lnTo>
                  <a:lnTo>
                    <a:pt x="482218" y="379856"/>
                  </a:lnTo>
                  <a:lnTo>
                    <a:pt x="482218" y="42163"/>
                  </a:lnTo>
                  <a:lnTo>
                    <a:pt x="478899" y="25771"/>
                  </a:lnTo>
                  <a:lnTo>
                    <a:pt x="469852" y="12366"/>
                  </a:lnTo>
                  <a:lnTo>
                    <a:pt x="456447" y="3319"/>
                  </a:lnTo>
                  <a:lnTo>
                    <a:pt x="440054" y="0"/>
                  </a:lnTo>
                  <a:close/>
                </a:path>
              </a:pathLst>
            </a:custGeom>
            <a:solidFill>
              <a:srgbClr val="A4A4A4"/>
            </a:solidFill>
          </p:spPr>
          <p:txBody>
            <a:bodyPr wrap="square" lIns="0" tIns="0" rIns="0" bIns="0" rtlCol="0"/>
            <a:lstStyle/>
            <a:p>
              <a:endParaRPr/>
            </a:p>
          </p:txBody>
        </p:sp>
        <p:sp>
          <p:nvSpPr>
            <p:cNvPr id="99" name="object 31"/>
            <p:cNvSpPr/>
            <p:nvPr/>
          </p:nvSpPr>
          <p:spPr>
            <a:xfrm>
              <a:off x="3382771" y="5067300"/>
              <a:ext cx="990600" cy="1295400"/>
            </a:xfrm>
            <a:custGeom>
              <a:avLst/>
              <a:gdLst/>
              <a:ahLst/>
              <a:cxnLst/>
              <a:rect l="l" t="t" r="r" b="b"/>
              <a:pathLst>
                <a:path w="990600" h="1295400">
                  <a:moveTo>
                    <a:pt x="495300" y="0"/>
                  </a:moveTo>
                  <a:lnTo>
                    <a:pt x="428088" y="1970"/>
                  </a:lnTo>
                  <a:lnTo>
                    <a:pt x="363625" y="7711"/>
                  </a:lnTo>
                  <a:lnTo>
                    <a:pt x="302502" y="16964"/>
                  </a:lnTo>
                  <a:lnTo>
                    <a:pt x="245307" y="29473"/>
                  </a:lnTo>
                  <a:lnTo>
                    <a:pt x="192632" y="44981"/>
                  </a:lnTo>
                  <a:lnTo>
                    <a:pt x="145065" y="63230"/>
                  </a:lnTo>
                  <a:lnTo>
                    <a:pt x="103198" y="83963"/>
                  </a:lnTo>
                  <a:lnTo>
                    <a:pt x="67620" y="106924"/>
                  </a:lnTo>
                  <a:lnTo>
                    <a:pt x="17691" y="158500"/>
                  </a:lnTo>
                  <a:lnTo>
                    <a:pt x="0" y="215900"/>
                  </a:lnTo>
                  <a:lnTo>
                    <a:pt x="0" y="1079500"/>
                  </a:lnTo>
                  <a:lnTo>
                    <a:pt x="17691" y="1136895"/>
                  </a:lnTo>
                  <a:lnTo>
                    <a:pt x="67620" y="1188469"/>
                  </a:lnTo>
                  <a:lnTo>
                    <a:pt x="103198" y="1211430"/>
                  </a:lnTo>
                  <a:lnTo>
                    <a:pt x="145065" y="1232165"/>
                  </a:lnTo>
                  <a:lnTo>
                    <a:pt x="192632" y="1250415"/>
                  </a:lnTo>
                  <a:lnTo>
                    <a:pt x="245307" y="1265923"/>
                  </a:lnTo>
                  <a:lnTo>
                    <a:pt x="302502" y="1278433"/>
                  </a:lnTo>
                  <a:lnTo>
                    <a:pt x="363625" y="1287687"/>
                  </a:lnTo>
                  <a:lnTo>
                    <a:pt x="428088" y="1293429"/>
                  </a:lnTo>
                  <a:lnTo>
                    <a:pt x="495300" y="1295400"/>
                  </a:lnTo>
                  <a:lnTo>
                    <a:pt x="562511" y="1293429"/>
                  </a:lnTo>
                  <a:lnTo>
                    <a:pt x="626974" y="1287687"/>
                  </a:lnTo>
                  <a:lnTo>
                    <a:pt x="688097" y="1278433"/>
                  </a:lnTo>
                  <a:lnTo>
                    <a:pt x="745292" y="1265923"/>
                  </a:lnTo>
                  <a:lnTo>
                    <a:pt x="797967" y="1250415"/>
                  </a:lnTo>
                  <a:lnTo>
                    <a:pt x="845534" y="1232165"/>
                  </a:lnTo>
                  <a:lnTo>
                    <a:pt x="887401" y="1211430"/>
                  </a:lnTo>
                  <a:lnTo>
                    <a:pt x="922979" y="1188469"/>
                  </a:lnTo>
                  <a:lnTo>
                    <a:pt x="972908" y="1136895"/>
                  </a:lnTo>
                  <a:lnTo>
                    <a:pt x="990600" y="1079500"/>
                  </a:lnTo>
                  <a:lnTo>
                    <a:pt x="990600" y="215900"/>
                  </a:lnTo>
                  <a:lnTo>
                    <a:pt x="972908" y="158500"/>
                  </a:lnTo>
                  <a:lnTo>
                    <a:pt x="922979" y="106924"/>
                  </a:lnTo>
                  <a:lnTo>
                    <a:pt x="887401" y="83963"/>
                  </a:lnTo>
                  <a:lnTo>
                    <a:pt x="845534" y="63230"/>
                  </a:lnTo>
                  <a:lnTo>
                    <a:pt x="797967" y="44981"/>
                  </a:lnTo>
                  <a:lnTo>
                    <a:pt x="745292" y="29473"/>
                  </a:lnTo>
                  <a:lnTo>
                    <a:pt x="688097" y="16964"/>
                  </a:lnTo>
                  <a:lnTo>
                    <a:pt x="626974" y="7711"/>
                  </a:lnTo>
                  <a:lnTo>
                    <a:pt x="562511" y="1970"/>
                  </a:lnTo>
                  <a:lnTo>
                    <a:pt x="495300" y="0"/>
                  </a:lnTo>
                  <a:close/>
                </a:path>
              </a:pathLst>
            </a:custGeom>
            <a:solidFill>
              <a:srgbClr val="00AFEF"/>
            </a:solidFill>
          </p:spPr>
          <p:txBody>
            <a:bodyPr wrap="square" lIns="0" tIns="0" rIns="0" bIns="0" rtlCol="0"/>
            <a:lstStyle/>
            <a:p>
              <a:endParaRPr/>
            </a:p>
          </p:txBody>
        </p:sp>
        <p:sp>
          <p:nvSpPr>
            <p:cNvPr id="100" name="object 32"/>
            <p:cNvSpPr/>
            <p:nvPr/>
          </p:nvSpPr>
          <p:spPr>
            <a:xfrm>
              <a:off x="3382771" y="5283200"/>
              <a:ext cx="990600" cy="215900"/>
            </a:xfrm>
            <a:custGeom>
              <a:avLst/>
              <a:gdLst/>
              <a:ahLst/>
              <a:cxnLst/>
              <a:rect l="l" t="t" r="r" b="b"/>
              <a:pathLst>
                <a:path w="990600" h="215900">
                  <a:moveTo>
                    <a:pt x="990600" y="0"/>
                  </a:moveTo>
                  <a:lnTo>
                    <a:pt x="972908" y="57399"/>
                  </a:lnTo>
                  <a:lnTo>
                    <a:pt x="922979" y="108975"/>
                  </a:lnTo>
                  <a:lnTo>
                    <a:pt x="887401" y="131936"/>
                  </a:lnTo>
                  <a:lnTo>
                    <a:pt x="845534" y="152669"/>
                  </a:lnTo>
                  <a:lnTo>
                    <a:pt x="797967" y="170918"/>
                  </a:lnTo>
                  <a:lnTo>
                    <a:pt x="745292" y="186426"/>
                  </a:lnTo>
                  <a:lnTo>
                    <a:pt x="688097" y="198935"/>
                  </a:lnTo>
                  <a:lnTo>
                    <a:pt x="626974" y="208188"/>
                  </a:lnTo>
                  <a:lnTo>
                    <a:pt x="562511" y="213929"/>
                  </a:lnTo>
                  <a:lnTo>
                    <a:pt x="495300" y="215900"/>
                  </a:lnTo>
                  <a:lnTo>
                    <a:pt x="428088" y="213929"/>
                  </a:lnTo>
                  <a:lnTo>
                    <a:pt x="363625" y="208188"/>
                  </a:lnTo>
                  <a:lnTo>
                    <a:pt x="302502" y="198935"/>
                  </a:lnTo>
                  <a:lnTo>
                    <a:pt x="245307" y="186426"/>
                  </a:lnTo>
                  <a:lnTo>
                    <a:pt x="192632" y="170918"/>
                  </a:lnTo>
                  <a:lnTo>
                    <a:pt x="145065" y="152669"/>
                  </a:lnTo>
                  <a:lnTo>
                    <a:pt x="103198" y="131936"/>
                  </a:lnTo>
                  <a:lnTo>
                    <a:pt x="67620" y="108975"/>
                  </a:lnTo>
                  <a:lnTo>
                    <a:pt x="17691" y="57399"/>
                  </a:lnTo>
                  <a:lnTo>
                    <a:pt x="0" y="0"/>
                  </a:lnTo>
                </a:path>
              </a:pathLst>
            </a:custGeom>
            <a:ln w="12700">
              <a:solidFill>
                <a:srgbClr val="41709C"/>
              </a:solidFill>
            </a:ln>
          </p:spPr>
          <p:txBody>
            <a:bodyPr wrap="square" lIns="0" tIns="0" rIns="0" bIns="0" rtlCol="0"/>
            <a:lstStyle/>
            <a:p>
              <a:endParaRPr/>
            </a:p>
          </p:txBody>
        </p:sp>
        <p:sp>
          <p:nvSpPr>
            <p:cNvPr id="101" name="object 33"/>
            <p:cNvSpPr/>
            <p:nvPr/>
          </p:nvSpPr>
          <p:spPr>
            <a:xfrm>
              <a:off x="3382771" y="5067300"/>
              <a:ext cx="990600" cy="1295400"/>
            </a:xfrm>
            <a:custGeom>
              <a:avLst/>
              <a:gdLst/>
              <a:ahLst/>
              <a:cxnLst/>
              <a:rect l="l" t="t" r="r" b="b"/>
              <a:pathLst>
                <a:path w="990600" h="1295400">
                  <a:moveTo>
                    <a:pt x="0" y="215900"/>
                  </a:moveTo>
                  <a:lnTo>
                    <a:pt x="17691" y="158500"/>
                  </a:lnTo>
                  <a:lnTo>
                    <a:pt x="67620" y="106924"/>
                  </a:lnTo>
                  <a:lnTo>
                    <a:pt x="103198" y="83963"/>
                  </a:lnTo>
                  <a:lnTo>
                    <a:pt x="145065" y="63230"/>
                  </a:lnTo>
                  <a:lnTo>
                    <a:pt x="192632" y="44981"/>
                  </a:lnTo>
                  <a:lnTo>
                    <a:pt x="245307" y="29473"/>
                  </a:lnTo>
                  <a:lnTo>
                    <a:pt x="302502" y="16964"/>
                  </a:lnTo>
                  <a:lnTo>
                    <a:pt x="363625" y="7711"/>
                  </a:lnTo>
                  <a:lnTo>
                    <a:pt x="428088" y="1970"/>
                  </a:lnTo>
                  <a:lnTo>
                    <a:pt x="495300" y="0"/>
                  </a:lnTo>
                  <a:lnTo>
                    <a:pt x="562511" y="1970"/>
                  </a:lnTo>
                  <a:lnTo>
                    <a:pt x="626974" y="7711"/>
                  </a:lnTo>
                  <a:lnTo>
                    <a:pt x="688097" y="16964"/>
                  </a:lnTo>
                  <a:lnTo>
                    <a:pt x="745292" y="29473"/>
                  </a:lnTo>
                  <a:lnTo>
                    <a:pt x="797967" y="44981"/>
                  </a:lnTo>
                  <a:lnTo>
                    <a:pt x="845534" y="63230"/>
                  </a:lnTo>
                  <a:lnTo>
                    <a:pt x="887401" y="83963"/>
                  </a:lnTo>
                  <a:lnTo>
                    <a:pt x="922979" y="106924"/>
                  </a:lnTo>
                  <a:lnTo>
                    <a:pt x="972908" y="158500"/>
                  </a:lnTo>
                  <a:lnTo>
                    <a:pt x="990600" y="215900"/>
                  </a:lnTo>
                  <a:lnTo>
                    <a:pt x="990600" y="1079500"/>
                  </a:lnTo>
                  <a:lnTo>
                    <a:pt x="986078" y="1108796"/>
                  </a:lnTo>
                  <a:lnTo>
                    <a:pt x="972908" y="1136895"/>
                  </a:lnTo>
                  <a:lnTo>
                    <a:pt x="922979" y="1188469"/>
                  </a:lnTo>
                  <a:lnTo>
                    <a:pt x="887401" y="1211430"/>
                  </a:lnTo>
                  <a:lnTo>
                    <a:pt x="845534" y="1232165"/>
                  </a:lnTo>
                  <a:lnTo>
                    <a:pt x="797967" y="1250415"/>
                  </a:lnTo>
                  <a:lnTo>
                    <a:pt x="745292" y="1265923"/>
                  </a:lnTo>
                  <a:lnTo>
                    <a:pt x="688097" y="1278433"/>
                  </a:lnTo>
                  <a:lnTo>
                    <a:pt x="626974" y="1287687"/>
                  </a:lnTo>
                  <a:lnTo>
                    <a:pt x="562511" y="1293429"/>
                  </a:lnTo>
                  <a:lnTo>
                    <a:pt x="495300" y="1295400"/>
                  </a:lnTo>
                  <a:lnTo>
                    <a:pt x="428088" y="1293429"/>
                  </a:lnTo>
                  <a:lnTo>
                    <a:pt x="363625" y="1287687"/>
                  </a:lnTo>
                  <a:lnTo>
                    <a:pt x="302502" y="1278433"/>
                  </a:lnTo>
                  <a:lnTo>
                    <a:pt x="245307" y="1265923"/>
                  </a:lnTo>
                  <a:lnTo>
                    <a:pt x="192632" y="1250415"/>
                  </a:lnTo>
                  <a:lnTo>
                    <a:pt x="145065" y="1232165"/>
                  </a:lnTo>
                  <a:lnTo>
                    <a:pt x="103198" y="1211430"/>
                  </a:lnTo>
                  <a:lnTo>
                    <a:pt x="67620" y="1188469"/>
                  </a:lnTo>
                  <a:lnTo>
                    <a:pt x="17691" y="1136895"/>
                  </a:lnTo>
                  <a:lnTo>
                    <a:pt x="0" y="1079500"/>
                  </a:lnTo>
                  <a:lnTo>
                    <a:pt x="0" y="215900"/>
                  </a:lnTo>
                  <a:close/>
                </a:path>
              </a:pathLst>
            </a:custGeom>
            <a:ln w="12700">
              <a:solidFill>
                <a:srgbClr val="41709C"/>
              </a:solidFill>
            </a:ln>
          </p:spPr>
          <p:txBody>
            <a:bodyPr wrap="square" lIns="0" tIns="0" rIns="0" bIns="0" rtlCol="0"/>
            <a:lstStyle/>
            <a:p>
              <a:endParaRPr/>
            </a:p>
          </p:txBody>
        </p:sp>
        <p:sp>
          <p:nvSpPr>
            <p:cNvPr id="102" name="object 34"/>
            <p:cNvSpPr/>
            <p:nvPr/>
          </p:nvSpPr>
          <p:spPr>
            <a:xfrm>
              <a:off x="3829050" y="4572000"/>
              <a:ext cx="98425" cy="337820"/>
            </a:xfrm>
            <a:custGeom>
              <a:avLst/>
              <a:gdLst/>
              <a:ahLst/>
              <a:cxnLst/>
              <a:rect l="l" t="t" r="r" b="b"/>
              <a:pathLst>
                <a:path w="98425" h="337820">
                  <a:moveTo>
                    <a:pt x="97916" y="288670"/>
                  </a:moveTo>
                  <a:lnTo>
                    <a:pt x="0" y="288670"/>
                  </a:lnTo>
                  <a:lnTo>
                    <a:pt x="49022" y="337693"/>
                  </a:lnTo>
                  <a:lnTo>
                    <a:pt x="97916" y="288670"/>
                  </a:lnTo>
                  <a:close/>
                </a:path>
                <a:path w="98425" h="337820">
                  <a:moveTo>
                    <a:pt x="73533" y="49022"/>
                  </a:moveTo>
                  <a:lnTo>
                    <a:pt x="24511" y="49022"/>
                  </a:lnTo>
                  <a:lnTo>
                    <a:pt x="24511" y="288670"/>
                  </a:lnTo>
                  <a:lnTo>
                    <a:pt x="73533" y="288670"/>
                  </a:lnTo>
                  <a:lnTo>
                    <a:pt x="73533" y="49022"/>
                  </a:lnTo>
                  <a:close/>
                </a:path>
                <a:path w="98425" h="337820">
                  <a:moveTo>
                    <a:pt x="49022" y="0"/>
                  </a:moveTo>
                  <a:lnTo>
                    <a:pt x="0" y="49022"/>
                  </a:lnTo>
                  <a:lnTo>
                    <a:pt x="97916" y="49022"/>
                  </a:lnTo>
                  <a:lnTo>
                    <a:pt x="49022" y="0"/>
                  </a:lnTo>
                  <a:close/>
                </a:path>
              </a:pathLst>
            </a:custGeom>
            <a:solidFill>
              <a:srgbClr val="394D53"/>
            </a:solidFill>
          </p:spPr>
          <p:txBody>
            <a:bodyPr wrap="square" lIns="0" tIns="0" rIns="0" bIns="0" rtlCol="0"/>
            <a:lstStyle/>
            <a:p>
              <a:endParaRPr/>
            </a:p>
          </p:txBody>
        </p:sp>
        <p:sp>
          <p:nvSpPr>
            <p:cNvPr id="103" name="object 35"/>
            <p:cNvSpPr/>
            <p:nvPr/>
          </p:nvSpPr>
          <p:spPr>
            <a:xfrm>
              <a:off x="3829050" y="4571999"/>
              <a:ext cx="98425" cy="337820"/>
            </a:xfrm>
            <a:custGeom>
              <a:avLst/>
              <a:gdLst/>
              <a:ahLst/>
              <a:cxnLst/>
              <a:rect l="l" t="t" r="r" b="b"/>
              <a:pathLst>
                <a:path w="98425" h="337820">
                  <a:moveTo>
                    <a:pt x="0" y="49022"/>
                  </a:moveTo>
                  <a:lnTo>
                    <a:pt x="49022" y="0"/>
                  </a:lnTo>
                  <a:lnTo>
                    <a:pt x="97916" y="49022"/>
                  </a:lnTo>
                  <a:lnTo>
                    <a:pt x="73533" y="49022"/>
                  </a:lnTo>
                  <a:lnTo>
                    <a:pt x="73533" y="288670"/>
                  </a:lnTo>
                  <a:lnTo>
                    <a:pt x="97916" y="288670"/>
                  </a:lnTo>
                  <a:lnTo>
                    <a:pt x="49022" y="337693"/>
                  </a:lnTo>
                  <a:lnTo>
                    <a:pt x="0" y="288670"/>
                  </a:lnTo>
                  <a:lnTo>
                    <a:pt x="24511" y="288670"/>
                  </a:lnTo>
                  <a:lnTo>
                    <a:pt x="24511" y="49022"/>
                  </a:lnTo>
                  <a:lnTo>
                    <a:pt x="0" y="49022"/>
                  </a:lnTo>
                  <a:close/>
                </a:path>
              </a:pathLst>
            </a:custGeom>
            <a:ln w="12700">
              <a:solidFill>
                <a:srgbClr val="27363A"/>
              </a:solidFill>
            </a:ln>
          </p:spPr>
          <p:txBody>
            <a:bodyPr wrap="square" lIns="0" tIns="0" rIns="0" bIns="0" rtlCol="0"/>
            <a:lstStyle/>
            <a:p>
              <a:endParaRPr/>
            </a:p>
          </p:txBody>
        </p:sp>
        <p:sp>
          <p:nvSpPr>
            <p:cNvPr id="104" name="object 36"/>
            <p:cNvSpPr/>
            <p:nvPr/>
          </p:nvSpPr>
          <p:spPr>
            <a:xfrm>
              <a:off x="3829050" y="2481707"/>
              <a:ext cx="98425" cy="337820"/>
            </a:xfrm>
            <a:custGeom>
              <a:avLst/>
              <a:gdLst/>
              <a:ahLst/>
              <a:cxnLst/>
              <a:rect l="l" t="t" r="r" b="b"/>
              <a:pathLst>
                <a:path w="98425" h="337819">
                  <a:moveTo>
                    <a:pt x="97916" y="288670"/>
                  </a:moveTo>
                  <a:lnTo>
                    <a:pt x="0" y="288670"/>
                  </a:lnTo>
                  <a:lnTo>
                    <a:pt x="49022" y="337692"/>
                  </a:lnTo>
                  <a:lnTo>
                    <a:pt x="97916" y="288670"/>
                  </a:lnTo>
                  <a:close/>
                </a:path>
                <a:path w="98425" h="337819">
                  <a:moveTo>
                    <a:pt x="73533" y="49021"/>
                  </a:moveTo>
                  <a:lnTo>
                    <a:pt x="24511" y="49021"/>
                  </a:lnTo>
                  <a:lnTo>
                    <a:pt x="24511" y="288670"/>
                  </a:lnTo>
                  <a:lnTo>
                    <a:pt x="73533" y="288670"/>
                  </a:lnTo>
                  <a:lnTo>
                    <a:pt x="73533" y="49021"/>
                  </a:lnTo>
                  <a:close/>
                </a:path>
                <a:path w="98425" h="337819">
                  <a:moveTo>
                    <a:pt x="49022" y="0"/>
                  </a:moveTo>
                  <a:lnTo>
                    <a:pt x="0" y="49021"/>
                  </a:lnTo>
                  <a:lnTo>
                    <a:pt x="97916" y="49021"/>
                  </a:lnTo>
                  <a:lnTo>
                    <a:pt x="49022" y="0"/>
                  </a:lnTo>
                  <a:close/>
                </a:path>
              </a:pathLst>
            </a:custGeom>
            <a:solidFill>
              <a:srgbClr val="394D53"/>
            </a:solidFill>
          </p:spPr>
          <p:txBody>
            <a:bodyPr wrap="square" lIns="0" tIns="0" rIns="0" bIns="0" rtlCol="0"/>
            <a:lstStyle/>
            <a:p>
              <a:endParaRPr/>
            </a:p>
          </p:txBody>
        </p:sp>
        <p:sp>
          <p:nvSpPr>
            <p:cNvPr id="105" name="object 37"/>
            <p:cNvSpPr/>
            <p:nvPr/>
          </p:nvSpPr>
          <p:spPr>
            <a:xfrm>
              <a:off x="3829050" y="2481707"/>
              <a:ext cx="98425" cy="337820"/>
            </a:xfrm>
            <a:custGeom>
              <a:avLst/>
              <a:gdLst/>
              <a:ahLst/>
              <a:cxnLst/>
              <a:rect l="l" t="t" r="r" b="b"/>
              <a:pathLst>
                <a:path w="98425" h="337819">
                  <a:moveTo>
                    <a:pt x="0" y="49021"/>
                  </a:moveTo>
                  <a:lnTo>
                    <a:pt x="49022" y="0"/>
                  </a:lnTo>
                  <a:lnTo>
                    <a:pt x="97916" y="49021"/>
                  </a:lnTo>
                  <a:lnTo>
                    <a:pt x="73533" y="49021"/>
                  </a:lnTo>
                  <a:lnTo>
                    <a:pt x="73533" y="288670"/>
                  </a:lnTo>
                  <a:lnTo>
                    <a:pt x="97916" y="288670"/>
                  </a:lnTo>
                  <a:lnTo>
                    <a:pt x="49022" y="337692"/>
                  </a:lnTo>
                  <a:lnTo>
                    <a:pt x="0" y="288670"/>
                  </a:lnTo>
                  <a:lnTo>
                    <a:pt x="24511" y="288670"/>
                  </a:lnTo>
                  <a:lnTo>
                    <a:pt x="24511" y="49021"/>
                  </a:lnTo>
                  <a:lnTo>
                    <a:pt x="0" y="49021"/>
                  </a:lnTo>
                  <a:close/>
                </a:path>
              </a:pathLst>
            </a:custGeom>
            <a:ln w="12700">
              <a:solidFill>
                <a:srgbClr val="27363A"/>
              </a:solidFill>
            </a:ln>
          </p:spPr>
          <p:txBody>
            <a:bodyPr wrap="square" lIns="0" tIns="0" rIns="0" bIns="0" rtlCol="0"/>
            <a:lstStyle/>
            <a:p>
              <a:endParaRPr/>
            </a:p>
          </p:txBody>
        </p:sp>
        <p:sp>
          <p:nvSpPr>
            <p:cNvPr id="106" name="object 38"/>
            <p:cNvSpPr/>
            <p:nvPr/>
          </p:nvSpPr>
          <p:spPr>
            <a:xfrm>
              <a:off x="8483472"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a:p>
          </p:txBody>
        </p:sp>
        <p:sp>
          <p:nvSpPr>
            <p:cNvPr id="107" name="object 39"/>
            <p:cNvSpPr/>
            <p:nvPr/>
          </p:nvSpPr>
          <p:spPr>
            <a:xfrm>
              <a:off x="8483472" y="5749683"/>
              <a:ext cx="213360" cy="46990"/>
            </a:xfrm>
            <a:custGeom>
              <a:avLst/>
              <a:gdLst/>
              <a:ahLst/>
              <a:cxnLst/>
              <a:rect l="l" t="t" r="r" b="b"/>
              <a:pathLst>
                <a:path w="213359"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108" name="object 40"/>
            <p:cNvSpPr/>
            <p:nvPr/>
          </p:nvSpPr>
          <p:spPr>
            <a:xfrm>
              <a:off x="8483472"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109" name="object 41"/>
            <p:cNvSpPr/>
            <p:nvPr/>
          </p:nvSpPr>
          <p:spPr>
            <a:xfrm>
              <a:off x="8720201"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a:p>
          </p:txBody>
        </p:sp>
        <p:sp>
          <p:nvSpPr>
            <p:cNvPr id="110" name="object 42"/>
            <p:cNvSpPr/>
            <p:nvPr/>
          </p:nvSpPr>
          <p:spPr>
            <a:xfrm>
              <a:off x="8720201" y="5749683"/>
              <a:ext cx="213360" cy="46990"/>
            </a:xfrm>
            <a:custGeom>
              <a:avLst/>
              <a:gdLst/>
              <a:ahLst/>
              <a:cxnLst/>
              <a:rect l="l" t="t" r="r" b="b"/>
              <a:pathLst>
                <a:path w="213359"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111" name="object 43"/>
            <p:cNvSpPr/>
            <p:nvPr/>
          </p:nvSpPr>
          <p:spPr>
            <a:xfrm>
              <a:off x="8720201"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112" name="object 44"/>
            <p:cNvSpPr/>
            <p:nvPr/>
          </p:nvSpPr>
          <p:spPr>
            <a:xfrm>
              <a:off x="8956929"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81" y="274775"/>
                  </a:lnTo>
                  <a:lnTo>
                    <a:pt x="181752" y="264829"/>
                  </a:lnTo>
                  <a:lnTo>
                    <a:pt x="204598" y="250079"/>
                  </a:lnTo>
                  <a:lnTo>
                    <a:pt x="212978" y="232016"/>
                  </a:lnTo>
                  <a:lnTo>
                    <a:pt x="212978" y="46405"/>
                  </a:lnTo>
                  <a:lnTo>
                    <a:pt x="204598" y="28342"/>
                  </a:lnTo>
                  <a:lnTo>
                    <a:pt x="181752" y="13592"/>
                  </a:lnTo>
                  <a:lnTo>
                    <a:pt x="147881" y="3646"/>
                  </a:lnTo>
                  <a:lnTo>
                    <a:pt x="106425" y="0"/>
                  </a:lnTo>
                  <a:close/>
                </a:path>
              </a:pathLst>
            </a:custGeom>
            <a:solidFill>
              <a:srgbClr val="00AFEF"/>
            </a:solidFill>
          </p:spPr>
          <p:txBody>
            <a:bodyPr wrap="square" lIns="0" tIns="0" rIns="0" bIns="0" rtlCol="0"/>
            <a:lstStyle/>
            <a:p>
              <a:endParaRPr/>
            </a:p>
          </p:txBody>
        </p:sp>
        <p:sp>
          <p:nvSpPr>
            <p:cNvPr id="113" name="object 45"/>
            <p:cNvSpPr/>
            <p:nvPr/>
          </p:nvSpPr>
          <p:spPr>
            <a:xfrm>
              <a:off x="8956929" y="5749683"/>
              <a:ext cx="213360" cy="46990"/>
            </a:xfrm>
            <a:custGeom>
              <a:avLst/>
              <a:gdLst/>
              <a:ahLst/>
              <a:cxnLst/>
              <a:rect l="l" t="t" r="r" b="b"/>
              <a:pathLst>
                <a:path w="213359" h="46989">
                  <a:moveTo>
                    <a:pt x="212978" y="0"/>
                  </a:moveTo>
                  <a:lnTo>
                    <a:pt x="204598" y="18062"/>
                  </a:lnTo>
                  <a:lnTo>
                    <a:pt x="181752" y="32813"/>
                  </a:lnTo>
                  <a:lnTo>
                    <a:pt x="14788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114" name="object 46"/>
            <p:cNvSpPr/>
            <p:nvPr/>
          </p:nvSpPr>
          <p:spPr>
            <a:xfrm>
              <a:off x="8956929"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81" y="3646"/>
                  </a:lnTo>
                  <a:lnTo>
                    <a:pt x="181752" y="13592"/>
                  </a:lnTo>
                  <a:lnTo>
                    <a:pt x="204598" y="28342"/>
                  </a:lnTo>
                  <a:lnTo>
                    <a:pt x="212978" y="46405"/>
                  </a:lnTo>
                  <a:lnTo>
                    <a:pt x="212978" y="232016"/>
                  </a:lnTo>
                  <a:lnTo>
                    <a:pt x="204598" y="250079"/>
                  </a:lnTo>
                  <a:lnTo>
                    <a:pt x="181752" y="264829"/>
                  </a:lnTo>
                  <a:lnTo>
                    <a:pt x="14788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115" name="object 47"/>
            <p:cNvSpPr/>
            <p:nvPr/>
          </p:nvSpPr>
          <p:spPr>
            <a:xfrm>
              <a:off x="7553325"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a:p>
          </p:txBody>
        </p:sp>
        <p:sp>
          <p:nvSpPr>
            <p:cNvPr id="116" name="object 48"/>
            <p:cNvSpPr/>
            <p:nvPr/>
          </p:nvSpPr>
          <p:spPr>
            <a:xfrm>
              <a:off x="7553325" y="5749683"/>
              <a:ext cx="213360" cy="46990"/>
            </a:xfrm>
            <a:custGeom>
              <a:avLst/>
              <a:gdLst/>
              <a:ahLst/>
              <a:cxnLst/>
              <a:rect l="l" t="t" r="r" b="b"/>
              <a:pathLst>
                <a:path w="213359"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117" name="object 49"/>
            <p:cNvSpPr/>
            <p:nvPr/>
          </p:nvSpPr>
          <p:spPr>
            <a:xfrm>
              <a:off x="7553325"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118" name="object 50"/>
            <p:cNvSpPr/>
            <p:nvPr/>
          </p:nvSpPr>
          <p:spPr>
            <a:xfrm>
              <a:off x="7790053" y="5703277"/>
              <a:ext cx="213360" cy="278765"/>
            </a:xfrm>
            <a:custGeom>
              <a:avLst/>
              <a:gdLst/>
              <a:ahLst/>
              <a:cxnLst/>
              <a:rect l="l" t="t" r="r" b="b"/>
              <a:pathLst>
                <a:path w="213359" h="278764">
                  <a:moveTo>
                    <a:pt x="106552" y="0"/>
                  </a:moveTo>
                  <a:lnTo>
                    <a:pt x="65097" y="3646"/>
                  </a:lnTo>
                  <a:lnTo>
                    <a:pt x="31226" y="13592"/>
                  </a:lnTo>
                  <a:lnTo>
                    <a:pt x="8380" y="28342"/>
                  </a:lnTo>
                  <a:lnTo>
                    <a:pt x="0" y="46405"/>
                  </a:lnTo>
                  <a:lnTo>
                    <a:pt x="0" y="232016"/>
                  </a:lnTo>
                  <a:lnTo>
                    <a:pt x="8380" y="250079"/>
                  </a:lnTo>
                  <a:lnTo>
                    <a:pt x="31226" y="264829"/>
                  </a:lnTo>
                  <a:lnTo>
                    <a:pt x="65097" y="274775"/>
                  </a:lnTo>
                  <a:lnTo>
                    <a:pt x="106552" y="278422"/>
                  </a:lnTo>
                  <a:lnTo>
                    <a:pt x="147935" y="274775"/>
                  </a:lnTo>
                  <a:lnTo>
                    <a:pt x="181768" y="264829"/>
                  </a:lnTo>
                  <a:lnTo>
                    <a:pt x="204600" y="250079"/>
                  </a:lnTo>
                  <a:lnTo>
                    <a:pt x="212978" y="232016"/>
                  </a:lnTo>
                  <a:lnTo>
                    <a:pt x="212978" y="46405"/>
                  </a:lnTo>
                  <a:lnTo>
                    <a:pt x="204600" y="28342"/>
                  </a:lnTo>
                  <a:lnTo>
                    <a:pt x="181768" y="13592"/>
                  </a:lnTo>
                  <a:lnTo>
                    <a:pt x="147935" y="3646"/>
                  </a:lnTo>
                  <a:lnTo>
                    <a:pt x="106552" y="0"/>
                  </a:lnTo>
                  <a:close/>
                </a:path>
              </a:pathLst>
            </a:custGeom>
            <a:solidFill>
              <a:srgbClr val="00AFEF"/>
            </a:solidFill>
          </p:spPr>
          <p:txBody>
            <a:bodyPr wrap="square" lIns="0" tIns="0" rIns="0" bIns="0" rtlCol="0"/>
            <a:lstStyle/>
            <a:p>
              <a:endParaRPr/>
            </a:p>
          </p:txBody>
        </p:sp>
        <p:sp>
          <p:nvSpPr>
            <p:cNvPr id="119" name="object 51"/>
            <p:cNvSpPr/>
            <p:nvPr/>
          </p:nvSpPr>
          <p:spPr>
            <a:xfrm>
              <a:off x="7790053" y="5749683"/>
              <a:ext cx="213360" cy="46990"/>
            </a:xfrm>
            <a:custGeom>
              <a:avLst/>
              <a:gdLst/>
              <a:ahLst/>
              <a:cxnLst/>
              <a:rect l="l" t="t" r="r" b="b"/>
              <a:pathLst>
                <a:path w="213359" h="46989">
                  <a:moveTo>
                    <a:pt x="212978" y="0"/>
                  </a:moveTo>
                  <a:lnTo>
                    <a:pt x="204600" y="18062"/>
                  </a:lnTo>
                  <a:lnTo>
                    <a:pt x="181768" y="32813"/>
                  </a:lnTo>
                  <a:lnTo>
                    <a:pt x="147935" y="42758"/>
                  </a:lnTo>
                  <a:lnTo>
                    <a:pt x="106552" y="46405"/>
                  </a:lnTo>
                  <a:lnTo>
                    <a:pt x="65097" y="42758"/>
                  </a:lnTo>
                  <a:lnTo>
                    <a:pt x="31226" y="32813"/>
                  </a:lnTo>
                  <a:lnTo>
                    <a:pt x="8380" y="18062"/>
                  </a:lnTo>
                  <a:lnTo>
                    <a:pt x="0" y="0"/>
                  </a:lnTo>
                </a:path>
              </a:pathLst>
            </a:custGeom>
            <a:ln w="12700">
              <a:solidFill>
                <a:srgbClr val="41709C"/>
              </a:solidFill>
            </a:ln>
          </p:spPr>
          <p:txBody>
            <a:bodyPr wrap="square" lIns="0" tIns="0" rIns="0" bIns="0" rtlCol="0"/>
            <a:lstStyle/>
            <a:p>
              <a:endParaRPr/>
            </a:p>
          </p:txBody>
        </p:sp>
        <p:sp>
          <p:nvSpPr>
            <p:cNvPr id="120" name="object 52"/>
            <p:cNvSpPr/>
            <p:nvPr/>
          </p:nvSpPr>
          <p:spPr>
            <a:xfrm>
              <a:off x="7790053" y="5703277"/>
              <a:ext cx="213360" cy="278765"/>
            </a:xfrm>
            <a:custGeom>
              <a:avLst/>
              <a:gdLst/>
              <a:ahLst/>
              <a:cxnLst/>
              <a:rect l="l" t="t" r="r" b="b"/>
              <a:pathLst>
                <a:path w="213359" h="278764">
                  <a:moveTo>
                    <a:pt x="0" y="46405"/>
                  </a:moveTo>
                  <a:lnTo>
                    <a:pt x="8380" y="28342"/>
                  </a:lnTo>
                  <a:lnTo>
                    <a:pt x="31226" y="13592"/>
                  </a:lnTo>
                  <a:lnTo>
                    <a:pt x="65097" y="3646"/>
                  </a:lnTo>
                  <a:lnTo>
                    <a:pt x="106552" y="0"/>
                  </a:lnTo>
                  <a:lnTo>
                    <a:pt x="147935" y="3646"/>
                  </a:lnTo>
                  <a:lnTo>
                    <a:pt x="181768" y="13592"/>
                  </a:lnTo>
                  <a:lnTo>
                    <a:pt x="204600" y="28342"/>
                  </a:lnTo>
                  <a:lnTo>
                    <a:pt x="212978" y="46405"/>
                  </a:lnTo>
                  <a:lnTo>
                    <a:pt x="212978" y="232016"/>
                  </a:lnTo>
                  <a:lnTo>
                    <a:pt x="204600" y="250079"/>
                  </a:lnTo>
                  <a:lnTo>
                    <a:pt x="181768" y="264829"/>
                  </a:lnTo>
                  <a:lnTo>
                    <a:pt x="147935" y="274775"/>
                  </a:lnTo>
                  <a:lnTo>
                    <a:pt x="106552" y="278422"/>
                  </a:lnTo>
                  <a:lnTo>
                    <a:pt x="65097" y="274775"/>
                  </a:lnTo>
                  <a:lnTo>
                    <a:pt x="31226" y="264829"/>
                  </a:lnTo>
                  <a:lnTo>
                    <a:pt x="838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121" name="object 53"/>
            <p:cNvSpPr/>
            <p:nvPr/>
          </p:nvSpPr>
          <p:spPr>
            <a:xfrm>
              <a:off x="8026907"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a:p>
          </p:txBody>
        </p:sp>
        <p:sp>
          <p:nvSpPr>
            <p:cNvPr id="122" name="object 54"/>
            <p:cNvSpPr/>
            <p:nvPr/>
          </p:nvSpPr>
          <p:spPr>
            <a:xfrm>
              <a:off x="8026907" y="5749683"/>
              <a:ext cx="213360" cy="46990"/>
            </a:xfrm>
            <a:custGeom>
              <a:avLst/>
              <a:gdLst/>
              <a:ahLst/>
              <a:cxnLst/>
              <a:rect l="l" t="t" r="r" b="b"/>
              <a:pathLst>
                <a:path w="213359"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123" name="object 55"/>
            <p:cNvSpPr/>
            <p:nvPr/>
          </p:nvSpPr>
          <p:spPr>
            <a:xfrm>
              <a:off x="8026907"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124" name="object 56"/>
            <p:cNvSpPr/>
            <p:nvPr/>
          </p:nvSpPr>
          <p:spPr>
            <a:xfrm>
              <a:off x="5562600" y="3401440"/>
              <a:ext cx="990600" cy="578485"/>
            </a:xfrm>
            <a:custGeom>
              <a:avLst/>
              <a:gdLst/>
              <a:ahLst/>
              <a:cxnLst/>
              <a:rect l="l" t="t" r="r" b="b"/>
              <a:pathLst>
                <a:path w="990600" h="578485">
                  <a:moveTo>
                    <a:pt x="18034" y="144653"/>
                  </a:moveTo>
                  <a:lnTo>
                    <a:pt x="0" y="144653"/>
                  </a:lnTo>
                  <a:lnTo>
                    <a:pt x="0" y="433705"/>
                  </a:lnTo>
                  <a:lnTo>
                    <a:pt x="18034" y="433705"/>
                  </a:lnTo>
                  <a:lnTo>
                    <a:pt x="18034" y="144653"/>
                  </a:lnTo>
                  <a:close/>
                </a:path>
                <a:path w="990600" h="578485">
                  <a:moveTo>
                    <a:pt x="72262" y="144653"/>
                  </a:moveTo>
                  <a:lnTo>
                    <a:pt x="36195" y="144653"/>
                  </a:lnTo>
                  <a:lnTo>
                    <a:pt x="36195" y="433705"/>
                  </a:lnTo>
                  <a:lnTo>
                    <a:pt x="72262" y="433705"/>
                  </a:lnTo>
                  <a:lnTo>
                    <a:pt x="72262" y="144653"/>
                  </a:lnTo>
                  <a:close/>
                </a:path>
                <a:path w="990600" h="578485">
                  <a:moveTo>
                    <a:pt x="701421" y="0"/>
                  </a:moveTo>
                  <a:lnTo>
                    <a:pt x="701421" y="144653"/>
                  </a:lnTo>
                  <a:lnTo>
                    <a:pt x="90424" y="144653"/>
                  </a:lnTo>
                  <a:lnTo>
                    <a:pt x="90424" y="433705"/>
                  </a:lnTo>
                  <a:lnTo>
                    <a:pt x="701421" y="433705"/>
                  </a:lnTo>
                  <a:lnTo>
                    <a:pt x="701421" y="578358"/>
                  </a:lnTo>
                  <a:lnTo>
                    <a:pt x="990600" y="289179"/>
                  </a:lnTo>
                  <a:lnTo>
                    <a:pt x="701421" y="0"/>
                  </a:lnTo>
                  <a:close/>
                </a:path>
              </a:pathLst>
            </a:custGeom>
            <a:solidFill>
              <a:srgbClr val="BEBEBE"/>
            </a:solidFill>
          </p:spPr>
          <p:txBody>
            <a:bodyPr wrap="square" lIns="0" tIns="0" rIns="0" bIns="0" rtlCol="0"/>
            <a:lstStyle/>
            <a:p>
              <a:endParaRPr/>
            </a:p>
          </p:txBody>
        </p:sp>
        <p:sp>
          <p:nvSpPr>
            <p:cNvPr id="125" name="object 57"/>
            <p:cNvSpPr/>
            <p:nvPr/>
          </p:nvSpPr>
          <p:spPr>
            <a:xfrm>
              <a:off x="5571616" y="3539744"/>
              <a:ext cx="0" cy="302260"/>
            </a:xfrm>
            <a:custGeom>
              <a:avLst/>
              <a:gdLst/>
              <a:ahLst/>
              <a:cxnLst/>
              <a:rect l="l" t="t" r="r" b="b"/>
              <a:pathLst>
                <a:path h="302260">
                  <a:moveTo>
                    <a:pt x="0" y="0"/>
                  </a:moveTo>
                  <a:lnTo>
                    <a:pt x="0" y="301751"/>
                  </a:lnTo>
                </a:path>
              </a:pathLst>
            </a:custGeom>
            <a:ln w="30734">
              <a:solidFill>
                <a:srgbClr val="41709C"/>
              </a:solidFill>
            </a:ln>
          </p:spPr>
          <p:txBody>
            <a:bodyPr wrap="square" lIns="0" tIns="0" rIns="0" bIns="0" rtlCol="0"/>
            <a:lstStyle/>
            <a:p>
              <a:endParaRPr/>
            </a:p>
          </p:txBody>
        </p:sp>
        <p:sp>
          <p:nvSpPr>
            <p:cNvPr id="126" name="object 58"/>
            <p:cNvSpPr/>
            <p:nvPr/>
          </p:nvSpPr>
          <p:spPr>
            <a:xfrm>
              <a:off x="5598795" y="3546094"/>
              <a:ext cx="36195" cy="289560"/>
            </a:xfrm>
            <a:custGeom>
              <a:avLst/>
              <a:gdLst/>
              <a:ahLst/>
              <a:cxnLst/>
              <a:rect l="l" t="t" r="r" b="b"/>
              <a:pathLst>
                <a:path w="36195" h="289560">
                  <a:moveTo>
                    <a:pt x="0" y="0"/>
                  </a:moveTo>
                  <a:lnTo>
                    <a:pt x="36067" y="0"/>
                  </a:lnTo>
                  <a:lnTo>
                    <a:pt x="36067" y="289051"/>
                  </a:lnTo>
                  <a:lnTo>
                    <a:pt x="0" y="289051"/>
                  </a:lnTo>
                  <a:lnTo>
                    <a:pt x="0" y="0"/>
                  </a:lnTo>
                  <a:close/>
                </a:path>
              </a:pathLst>
            </a:custGeom>
            <a:ln w="12699">
              <a:solidFill>
                <a:srgbClr val="41709C"/>
              </a:solidFill>
            </a:ln>
          </p:spPr>
          <p:txBody>
            <a:bodyPr wrap="square" lIns="0" tIns="0" rIns="0" bIns="0" rtlCol="0"/>
            <a:lstStyle/>
            <a:p>
              <a:endParaRPr/>
            </a:p>
          </p:txBody>
        </p:sp>
        <p:sp>
          <p:nvSpPr>
            <p:cNvPr id="127" name="object 59"/>
            <p:cNvSpPr/>
            <p:nvPr/>
          </p:nvSpPr>
          <p:spPr>
            <a:xfrm>
              <a:off x="5653023" y="3401440"/>
              <a:ext cx="900430" cy="578485"/>
            </a:xfrm>
            <a:custGeom>
              <a:avLst/>
              <a:gdLst/>
              <a:ahLst/>
              <a:cxnLst/>
              <a:rect l="l" t="t" r="r" b="b"/>
              <a:pathLst>
                <a:path w="900429" h="578485">
                  <a:moveTo>
                    <a:pt x="0" y="144653"/>
                  </a:moveTo>
                  <a:lnTo>
                    <a:pt x="610997" y="144653"/>
                  </a:lnTo>
                  <a:lnTo>
                    <a:pt x="610997" y="0"/>
                  </a:lnTo>
                  <a:lnTo>
                    <a:pt x="900176" y="289179"/>
                  </a:lnTo>
                  <a:lnTo>
                    <a:pt x="610997" y="578358"/>
                  </a:lnTo>
                  <a:lnTo>
                    <a:pt x="610997" y="433705"/>
                  </a:lnTo>
                  <a:lnTo>
                    <a:pt x="0" y="433705"/>
                  </a:lnTo>
                  <a:lnTo>
                    <a:pt x="0" y="144653"/>
                  </a:lnTo>
                  <a:close/>
                </a:path>
              </a:pathLst>
            </a:custGeom>
            <a:ln w="12700">
              <a:solidFill>
                <a:srgbClr val="41709C"/>
              </a:solidFill>
            </a:ln>
          </p:spPr>
          <p:txBody>
            <a:bodyPr wrap="square" lIns="0" tIns="0" rIns="0" bIns="0" rtlCol="0"/>
            <a:lstStyle/>
            <a:p>
              <a:endParaRPr/>
            </a:p>
          </p:txBody>
        </p:sp>
        <p:sp>
          <p:nvSpPr>
            <p:cNvPr id="128" name="object 60"/>
            <p:cNvSpPr txBox="1"/>
            <p:nvPr/>
          </p:nvSpPr>
          <p:spPr>
            <a:xfrm>
              <a:off x="9932922" y="5133847"/>
              <a:ext cx="2666244" cy="1480666"/>
            </a:xfrm>
            <a:prstGeom prst="rect">
              <a:avLst/>
            </a:prstGeom>
          </p:spPr>
          <p:txBody>
            <a:bodyPr vert="horz" wrap="square" lIns="0" tIns="12700" rIns="0" bIns="0" rtlCol="0">
              <a:spAutoFit/>
            </a:bodyPr>
            <a:lstStyle/>
            <a:p>
              <a:pPr marL="12065" marR="5080" indent="635" algn="ctr">
                <a:lnSpc>
                  <a:spcPct val="100000"/>
                </a:lnSpc>
                <a:spcBef>
                  <a:spcPts val="100"/>
                </a:spcBef>
              </a:pPr>
              <a:r>
                <a:rPr sz="1800" spc="-100" dirty="0">
                  <a:solidFill>
                    <a:srgbClr val="243131"/>
                  </a:solidFill>
                  <a:latin typeface="Arial"/>
                  <a:cs typeface="Arial"/>
                </a:rPr>
                <a:t>Running </a:t>
              </a:r>
              <a:r>
                <a:rPr sz="1800" spc="-60" dirty="0">
                  <a:solidFill>
                    <a:srgbClr val="243131"/>
                  </a:solidFill>
                  <a:latin typeface="Arial"/>
                  <a:cs typeface="Arial"/>
                </a:rPr>
                <a:t>on </a:t>
              </a:r>
              <a:r>
                <a:rPr sz="1800" spc="-105" dirty="0">
                  <a:solidFill>
                    <a:srgbClr val="243131"/>
                  </a:solidFill>
                  <a:latin typeface="Arial"/>
                  <a:cs typeface="Arial"/>
                </a:rPr>
                <a:t>any  </a:t>
              </a:r>
              <a:r>
                <a:rPr sz="1800" spc="-80" dirty="0">
                  <a:solidFill>
                    <a:srgbClr val="243131"/>
                  </a:solidFill>
                  <a:latin typeface="Arial"/>
                  <a:cs typeface="Arial"/>
                </a:rPr>
                <a:t>available </a:t>
              </a:r>
              <a:r>
                <a:rPr sz="1800" spc="-70" dirty="0">
                  <a:solidFill>
                    <a:srgbClr val="243131"/>
                  </a:solidFill>
                  <a:latin typeface="Arial"/>
                  <a:cs typeface="Arial"/>
                </a:rPr>
                <a:t>set </a:t>
              </a:r>
              <a:r>
                <a:rPr sz="1800" spc="-10" dirty="0">
                  <a:solidFill>
                    <a:srgbClr val="243131"/>
                  </a:solidFill>
                  <a:latin typeface="Arial"/>
                  <a:cs typeface="Arial"/>
                </a:rPr>
                <a:t>of  </a:t>
              </a:r>
              <a:r>
                <a:rPr sz="1800" spc="-95" dirty="0">
                  <a:solidFill>
                    <a:srgbClr val="243131"/>
                  </a:solidFill>
                  <a:latin typeface="Arial"/>
                  <a:cs typeface="Arial"/>
                </a:rPr>
                <a:t>physical</a:t>
              </a:r>
              <a:r>
                <a:rPr sz="1800" spc="-145" dirty="0">
                  <a:solidFill>
                    <a:srgbClr val="243131"/>
                  </a:solidFill>
                  <a:latin typeface="Arial"/>
                  <a:cs typeface="Arial"/>
                </a:rPr>
                <a:t> </a:t>
              </a:r>
              <a:r>
                <a:rPr sz="1800" spc="-100" dirty="0">
                  <a:solidFill>
                    <a:srgbClr val="243131"/>
                  </a:solidFill>
                  <a:latin typeface="Arial"/>
                  <a:cs typeface="Arial"/>
                </a:rPr>
                <a:t>resources  </a:t>
              </a:r>
              <a:r>
                <a:rPr sz="1800" spc="-25" dirty="0">
                  <a:solidFill>
                    <a:srgbClr val="243131"/>
                  </a:solidFill>
                  <a:latin typeface="Arial"/>
                  <a:cs typeface="Arial"/>
                </a:rPr>
                <a:t>(public/private/  </a:t>
              </a:r>
              <a:r>
                <a:rPr sz="1800" spc="-50" dirty="0">
                  <a:solidFill>
                    <a:srgbClr val="243131"/>
                  </a:solidFill>
                  <a:latin typeface="Arial"/>
                  <a:cs typeface="Arial"/>
                </a:rPr>
                <a:t>virtualized)</a:t>
              </a:r>
              <a:endParaRPr sz="1800" dirty="0">
                <a:latin typeface="Arial"/>
                <a:cs typeface="Arial"/>
              </a:endParaRPr>
            </a:p>
          </p:txBody>
        </p:sp>
        <p:sp>
          <p:nvSpPr>
            <p:cNvPr id="129" name="object 61"/>
            <p:cNvSpPr txBox="1"/>
            <p:nvPr/>
          </p:nvSpPr>
          <p:spPr>
            <a:xfrm>
              <a:off x="9878314" y="3076194"/>
              <a:ext cx="2478912" cy="1122680"/>
            </a:xfrm>
            <a:prstGeom prst="rect">
              <a:avLst/>
            </a:prstGeom>
          </p:spPr>
          <p:txBody>
            <a:bodyPr vert="horz" wrap="square" lIns="0" tIns="12700" rIns="0" bIns="0" rtlCol="0">
              <a:spAutoFit/>
            </a:bodyPr>
            <a:lstStyle/>
            <a:p>
              <a:pPr marL="12700" marR="5080" indent="1905" algn="ctr">
                <a:lnSpc>
                  <a:spcPct val="100000"/>
                </a:lnSpc>
                <a:spcBef>
                  <a:spcPts val="100"/>
                </a:spcBef>
              </a:pPr>
              <a:r>
                <a:rPr sz="1800" spc="-105" dirty="0">
                  <a:solidFill>
                    <a:srgbClr val="243131"/>
                  </a:solidFill>
                  <a:latin typeface="Arial"/>
                  <a:cs typeface="Arial"/>
                </a:rPr>
                <a:t>Assembled </a:t>
              </a:r>
              <a:r>
                <a:rPr sz="1800" spc="-80" dirty="0">
                  <a:solidFill>
                    <a:srgbClr val="243131"/>
                  </a:solidFill>
                  <a:latin typeface="Arial"/>
                  <a:cs typeface="Arial"/>
                </a:rPr>
                <a:t>by  developers</a:t>
              </a:r>
              <a:r>
                <a:rPr sz="1800" spc="-170" dirty="0">
                  <a:solidFill>
                    <a:srgbClr val="243131"/>
                  </a:solidFill>
                  <a:latin typeface="Arial"/>
                  <a:cs typeface="Arial"/>
                </a:rPr>
                <a:t> </a:t>
              </a:r>
              <a:r>
                <a:rPr sz="1800" spc="-95" dirty="0">
                  <a:solidFill>
                    <a:srgbClr val="243131"/>
                  </a:solidFill>
                  <a:latin typeface="Arial"/>
                  <a:cs typeface="Arial"/>
                </a:rPr>
                <a:t>using  </a:t>
              </a:r>
              <a:r>
                <a:rPr sz="1800" spc="-70" dirty="0">
                  <a:solidFill>
                    <a:srgbClr val="243131"/>
                  </a:solidFill>
                  <a:latin typeface="Arial"/>
                  <a:cs typeface="Arial"/>
                </a:rPr>
                <a:t>best </a:t>
              </a:r>
              <a:r>
                <a:rPr sz="1800" spc="-80" dirty="0">
                  <a:solidFill>
                    <a:srgbClr val="243131"/>
                  </a:solidFill>
                  <a:latin typeface="Arial"/>
                  <a:cs typeface="Arial"/>
                </a:rPr>
                <a:t>available  </a:t>
              </a:r>
              <a:r>
                <a:rPr sz="1800" spc="-100" dirty="0">
                  <a:solidFill>
                    <a:srgbClr val="243131"/>
                  </a:solidFill>
                  <a:latin typeface="Arial"/>
                  <a:cs typeface="Arial"/>
                </a:rPr>
                <a:t>services</a:t>
              </a:r>
              <a:endParaRPr sz="1800" dirty="0">
                <a:latin typeface="Arial"/>
                <a:cs typeface="Arial"/>
              </a:endParaRPr>
            </a:p>
          </p:txBody>
        </p:sp>
        <p:sp>
          <p:nvSpPr>
            <p:cNvPr id="130" name="object 62"/>
            <p:cNvSpPr txBox="1"/>
            <p:nvPr/>
          </p:nvSpPr>
          <p:spPr>
            <a:xfrm>
              <a:off x="10023094" y="1561338"/>
              <a:ext cx="2062620" cy="748804"/>
            </a:xfrm>
            <a:prstGeom prst="rect">
              <a:avLst/>
            </a:prstGeom>
          </p:spPr>
          <p:txBody>
            <a:bodyPr vert="horz" wrap="square" lIns="0" tIns="12700" rIns="0" bIns="0" rtlCol="0">
              <a:spAutoFit/>
            </a:bodyPr>
            <a:lstStyle/>
            <a:p>
              <a:pPr marL="12700" marR="5080" indent="97155" algn="ctr">
                <a:lnSpc>
                  <a:spcPct val="100000"/>
                </a:lnSpc>
                <a:spcBef>
                  <a:spcPts val="100"/>
                </a:spcBef>
              </a:pPr>
              <a:r>
                <a:rPr sz="1800" spc="-85" dirty="0">
                  <a:solidFill>
                    <a:srgbClr val="243131"/>
                  </a:solidFill>
                  <a:latin typeface="Arial"/>
                  <a:cs typeface="Arial"/>
                </a:rPr>
                <a:t>Thin app </a:t>
              </a:r>
              <a:r>
                <a:rPr sz="1800" spc="-60" dirty="0">
                  <a:solidFill>
                    <a:srgbClr val="243131"/>
                  </a:solidFill>
                  <a:latin typeface="Arial"/>
                  <a:cs typeface="Arial"/>
                </a:rPr>
                <a:t>on  </a:t>
              </a:r>
              <a:r>
                <a:rPr sz="1800" spc="-45" dirty="0">
                  <a:solidFill>
                    <a:srgbClr val="243131"/>
                  </a:solidFill>
                  <a:latin typeface="Arial"/>
                  <a:cs typeface="Arial"/>
                </a:rPr>
                <a:t>mobile,</a:t>
              </a:r>
              <a:r>
                <a:rPr sz="1800" spc="-150" dirty="0">
                  <a:solidFill>
                    <a:srgbClr val="243131"/>
                  </a:solidFill>
                  <a:latin typeface="Arial"/>
                  <a:cs typeface="Arial"/>
                </a:rPr>
                <a:t> </a:t>
              </a:r>
              <a:r>
                <a:rPr sz="1800" spc="-25" dirty="0">
                  <a:solidFill>
                    <a:srgbClr val="243131"/>
                  </a:solidFill>
                  <a:latin typeface="Arial"/>
                  <a:cs typeface="Arial"/>
                </a:rPr>
                <a:t>tablet</a:t>
              </a:r>
              <a:endParaRPr sz="1800" dirty="0">
                <a:latin typeface="Arial"/>
                <a:cs typeface="Arial"/>
              </a:endParaRPr>
            </a:p>
          </p:txBody>
        </p:sp>
        <p:sp>
          <p:nvSpPr>
            <p:cNvPr id="131" name="object 63"/>
            <p:cNvSpPr txBox="1"/>
            <p:nvPr/>
          </p:nvSpPr>
          <p:spPr>
            <a:xfrm>
              <a:off x="734059" y="1723135"/>
              <a:ext cx="1983427" cy="1114735"/>
            </a:xfrm>
            <a:prstGeom prst="rect">
              <a:avLst/>
            </a:prstGeom>
          </p:spPr>
          <p:txBody>
            <a:bodyPr vert="horz" wrap="square" lIns="0" tIns="12700" rIns="0" bIns="0" rtlCol="0">
              <a:spAutoFit/>
            </a:bodyPr>
            <a:lstStyle/>
            <a:p>
              <a:pPr marL="437515" marR="5080" indent="-425450">
                <a:lnSpc>
                  <a:spcPct val="100000"/>
                </a:lnSpc>
                <a:spcBef>
                  <a:spcPts val="100"/>
                </a:spcBef>
              </a:pPr>
              <a:r>
                <a:rPr sz="1800" spc="-95" dirty="0">
                  <a:solidFill>
                    <a:srgbClr val="243131"/>
                  </a:solidFill>
                  <a:latin typeface="Arial"/>
                  <a:cs typeface="Arial"/>
                </a:rPr>
                <a:t>Thick, </a:t>
              </a:r>
              <a:r>
                <a:rPr sz="1800" spc="-55" dirty="0">
                  <a:solidFill>
                    <a:srgbClr val="243131"/>
                  </a:solidFill>
                  <a:latin typeface="Arial"/>
                  <a:cs typeface="Arial"/>
                </a:rPr>
                <a:t>client-server</a:t>
              </a:r>
              <a:r>
                <a:rPr lang="en-IN" spc="-155" dirty="0">
                  <a:solidFill>
                    <a:srgbClr val="243131"/>
                  </a:solidFill>
                  <a:latin typeface="Arial"/>
                  <a:cs typeface="Arial"/>
                </a:rPr>
                <a:t> </a:t>
              </a:r>
              <a:r>
                <a:rPr sz="1800" spc="-85" dirty="0">
                  <a:solidFill>
                    <a:srgbClr val="243131"/>
                  </a:solidFill>
                  <a:latin typeface="Arial"/>
                  <a:cs typeface="Arial"/>
                </a:rPr>
                <a:t>app  </a:t>
              </a:r>
              <a:r>
                <a:rPr sz="1800" spc="-60" dirty="0">
                  <a:solidFill>
                    <a:srgbClr val="243131"/>
                  </a:solidFill>
                  <a:latin typeface="Arial"/>
                  <a:cs typeface="Arial"/>
                </a:rPr>
                <a:t>on </a:t>
              </a:r>
              <a:r>
                <a:rPr sz="1800" spc="-35" dirty="0">
                  <a:solidFill>
                    <a:srgbClr val="243131"/>
                  </a:solidFill>
                  <a:latin typeface="Arial"/>
                  <a:cs typeface="Arial"/>
                </a:rPr>
                <a:t>thick</a:t>
              </a:r>
              <a:r>
                <a:rPr sz="1800" spc="-135" dirty="0">
                  <a:solidFill>
                    <a:srgbClr val="243131"/>
                  </a:solidFill>
                  <a:latin typeface="Arial"/>
                  <a:cs typeface="Arial"/>
                </a:rPr>
                <a:t> </a:t>
              </a:r>
              <a:r>
                <a:rPr sz="1800" spc="-35" dirty="0">
                  <a:solidFill>
                    <a:srgbClr val="243131"/>
                  </a:solidFill>
                  <a:latin typeface="Arial"/>
                  <a:cs typeface="Arial"/>
                </a:rPr>
                <a:t>client</a:t>
              </a:r>
              <a:endParaRPr sz="1800" dirty="0">
                <a:latin typeface="Arial"/>
                <a:cs typeface="Arial"/>
              </a:endParaRPr>
            </a:p>
          </p:txBody>
        </p:sp>
        <p:sp>
          <p:nvSpPr>
            <p:cNvPr id="132" name="object 64"/>
            <p:cNvSpPr txBox="1"/>
            <p:nvPr/>
          </p:nvSpPr>
          <p:spPr>
            <a:xfrm>
              <a:off x="826719" y="3123691"/>
              <a:ext cx="1995219" cy="1480666"/>
            </a:xfrm>
            <a:prstGeom prst="rect">
              <a:avLst/>
            </a:prstGeom>
          </p:spPr>
          <p:txBody>
            <a:bodyPr vert="horz" wrap="square" lIns="0" tIns="12700" rIns="0" bIns="0" rtlCol="0">
              <a:spAutoFit/>
            </a:bodyPr>
            <a:lstStyle/>
            <a:p>
              <a:pPr algn="ctr">
                <a:lnSpc>
                  <a:spcPct val="100000"/>
                </a:lnSpc>
                <a:spcBef>
                  <a:spcPts val="100"/>
                </a:spcBef>
              </a:pPr>
              <a:r>
                <a:rPr sz="1800" spc="-55" dirty="0">
                  <a:solidFill>
                    <a:srgbClr val="243131"/>
                  </a:solidFill>
                  <a:latin typeface="Arial"/>
                  <a:cs typeface="Arial"/>
                </a:rPr>
                <a:t>Well-defined</a:t>
              </a:r>
              <a:r>
                <a:rPr sz="1800" spc="-160" dirty="0">
                  <a:solidFill>
                    <a:srgbClr val="243131"/>
                  </a:solidFill>
                  <a:latin typeface="Arial"/>
                  <a:cs typeface="Arial"/>
                </a:rPr>
                <a:t> </a:t>
              </a:r>
              <a:r>
                <a:rPr sz="1800" spc="-90" dirty="0">
                  <a:solidFill>
                    <a:srgbClr val="243131"/>
                  </a:solidFill>
                  <a:latin typeface="Arial"/>
                  <a:cs typeface="Arial"/>
                </a:rPr>
                <a:t>stack:</a:t>
              </a:r>
              <a:endParaRPr sz="1800" dirty="0">
                <a:latin typeface="Arial"/>
                <a:cs typeface="Arial"/>
              </a:endParaRPr>
            </a:p>
            <a:p>
              <a:pPr marL="441959" indent="-121920" algn="ctr">
                <a:lnSpc>
                  <a:spcPct val="100000"/>
                </a:lnSpc>
                <a:buChar char="-"/>
                <a:tabLst>
                  <a:tab pos="442595" algn="l"/>
                </a:tabLst>
              </a:pPr>
              <a:r>
                <a:rPr sz="1800" spc="-135" dirty="0">
                  <a:solidFill>
                    <a:srgbClr val="243131"/>
                  </a:solidFill>
                  <a:latin typeface="Arial"/>
                  <a:cs typeface="Arial"/>
                </a:rPr>
                <a:t>O/S</a:t>
              </a:r>
              <a:endParaRPr sz="1800" dirty="0">
                <a:latin typeface="Arial"/>
                <a:cs typeface="Arial"/>
              </a:endParaRPr>
            </a:p>
            <a:p>
              <a:pPr marL="441959" indent="-121920" algn="ctr">
                <a:lnSpc>
                  <a:spcPct val="100000"/>
                </a:lnSpc>
                <a:buChar char="-"/>
                <a:tabLst>
                  <a:tab pos="442595" algn="l"/>
                </a:tabLst>
              </a:pPr>
              <a:r>
                <a:rPr sz="1800" spc="-75" dirty="0">
                  <a:solidFill>
                    <a:srgbClr val="243131"/>
                  </a:solidFill>
                  <a:latin typeface="Arial"/>
                  <a:cs typeface="Arial"/>
                </a:rPr>
                <a:t>Runtime</a:t>
              </a:r>
              <a:endParaRPr sz="1800" dirty="0">
                <a:latin typeface="Arial"/>
                <a:cs typeface="Arial"/>
              </a:endParaRPr>
            </a:p>
            <a:p>
              <a:pPr marL="441959" indent="-121920" algn="ctr">
                <a:lnSpc>
                  <a:spcPct val="100000"/>
                </a:lnSpc>
                <a:buChar char="-"/>
                <a:tabLst>
                  <a:tab pos="442595" algn="l"/>
                </a:tabLst>
              </a:pPr>
              <a:r>
                <a:rPr sz="1800" spc="-50" dirty="0">
                  <a:solidFill>
                    <a:srgbClr val="243131"/>
                  </a:solidFill>
                  <a:latin typeface="Arial"/>
                  <a:cs typeface="Arial"/>
                </a:rPr>
                <a:t>Middleware</a:t>
              </a:r>
              <a:endParaRPr sz="1800" dirty="0">
                <a:latin typeface="Arial"/>
                <a:cs typeface="Arial"/>
              </a:endParaRPr>
            </a:p>
          </p:txBody>
        </p:sp>
        <p:sp>
          <p:nvSpPr>
            <p:cNvPr id="133" name="object 65"/>
            <p:cNvSpPr txBox="1"/>
            <p:nvPr/>
          </p:nvSpPr>
          <p:spPr>
            <a:xfrm>
              <a:off x="1023318" y="5429199"/>
              <a:ext cx="1815289" cy="1114735"/>
            </a:xfrm>
            <a:prstGeom prst="rect">
              <a:avLst/>
            </a:prstGeom>
          </p:spPr>
          <p:txBody>
            <a:bodyPr vert="horz" wrap="square" lIns="0" tIns="12700" rIns="0" bIns="0" rtlCol="0">
              <a:spAutoFit/>
            </a:bodyPr>
            <a:lstStyle/>
            <a:p>
              <a:pPr marL="12065" marR="5080" indent="3175" algn="ctr">
                <a:lnSpc>
                  <a:spcPct val="100000"/>
                </a:lnSpc>
                <a:spcBef>
                  <a:spcPts val="100"/>
                </a:spcBef>
              </a:pPr>
              <a:r>
                <a:rPr sz="1800" spc="-20" dirty="0">
                  <a:solidFill>
                    <a:srgbClr val="243131"/>
                  </a:solidFill>
                  <a:latin typeface="Arial"/>
                  <a:cs typeface="Arial"/>
                </a:rPr>
                <a:t>Monolithic  </a:t>
              </a:r>
              <a:r>
                <a:rPr sz="1800" spc="-120" dirty="0">
                  <a:solidFill>
                    <a:srgbClr val="243131"/>
                  </a:solidFill>
                  <a:latin typeface="Arial"/>
                  <a:cs typeface="Arial"/>
                </a:rPr>
                <a:t>Physical  </a:t>
              </a:r>
              <a:r>
                <a:rPr sz="1800" spc="-35" dirty="0">
                  <a:solidFill>
                    <a:srgbClr val="243131"/>
                  </a:solidFill>
                  <a:latin typeface="Arial"/>
                  <a:cs typeface="Arial"/>
                </a:rPr>
                <a:t>I</a:t>
              </a:r>
              <a:r>
                <a:rPr sz="1800" spc="-80" dirty="0">
                  <a:solidFill>
                    <a:srgbClr val="243131"/>
                  </a:solidFill>
                  <a:latin typeface="Arial"/>
                  <a:cs typeface="Arial"/>
                </a:rPr>
                <a:t>n</a:t>
              </a:r>
              <a:r>
                <a:rPr sz="1800" spc="30" dirty="0">
                  <a:solidFill>
                    <a:srgbClr val="243131"/>
                  </a:solidFill>
                  <a:latin typeface="Arial"/>
                  <a:cs typeface="Arial"/>
                </a:rPr>
                <a:t>f</a:t>
              </a:r>
              <a:r>
                <a:rPr sz="1800" dirty="0">
                  <a:solidFill>
                    <a:srgbClr val="243131"/>
                  </a:solidFill>
                  <a:latin typeface="Arial"/>
                  <a:cs typeface="Arial"/>
                </a:rPr>
                <a:t>r</a:t>
              </a:r>
              <a:r>
                <a:rPr sz="1800" spc="-180" dirty="0">
                  <a:solidFill>
                    <a:srgbClr val="243131"/>
                  </a:solidFill>
                  <a:latin typeface="Arial"/>
                  <a:cs typeface="Arial"/>
                </a:rPr>
                <a:t>as</a:t>
              </a:r>
              <a:r>
                <a:rPr sz="1800" spc="55" dirty="0">
                  <a:solidFill>
                    <a:srgbClr val="243131"/>
                  </a:solidFill>
                  <a:latin typeface="Arial"/>
                  <a:cs typeface="Arial"/>
                </a:rPr>
                <a:t>t</a:t>
              </a:r>
              <a:r>
                <a:rPr sz="1800" spc="60" dirty="0">
                  <a:solidFill>
                    <a:srgbClr val="243131"/>
                  </a:solidFill>
                  <a:latin typeface="Arial"/>
                  <a:cs typeface="Arial"/>
                </a:rPr>
                <a:t>r</a:t>
              </a:r>
              <a:r>
                <a:rPr sz="1800" spc="-45" dirty="0">
                  <a:solidFill>
                    <a:srgbClr val="243131"/>
                  </a:solidFill>
                  <a:latin typeface="Arial"/>
                  <a:cs typeface="Arial"/>
                </a:rPr>
                <a:t>uc</a:t>
              </a:r>
              <a:r>
                <a:rPr sz="1800" spc="-30" dirty="0">
                  <a:solidFill>
                    <a:srgbClr val="243131"/>
                  </a:solidFill>
                  <a:latin typeface="Arial"/>
                  <a:cs typeface="Arial"/>
                </a:rPr>
                <a:t>t</a:t>
              </a:r>
              <a:r>
                <a:rPr sz="1800" spc="-25" dirty="0">
                  <a:solidFill>
                    <a:srgbClr val="243131"/>
                  </a:solidFill>
                  <a:latin typeface="Arial"/>
                  <a:cs typeface="Arial"/>
                </a:rPr>
                <a:t>u</a:t>
              </a:r>
              <a:r>
                <a:rPr sz="1800" spc="-45" dirty="0">
                  <a:solidFill>
                    <a:srgbClr val="243131"/>
                  </a:solidFill>
                  <a:latin typeface="Arial"/>
                  <a:cs typeface="Arial"/>
                </a:rPr>
                <a:t>r</a:t>
              </a:r>
              <a:r>
                <a:rPr sz="1800" spc="-110" dirty="0">
                  <a:solidFill>
                    <a:srgbClr val="243131"/>
                  </a:solidFill>
                  <a:latin typeface="Arial"/>
                  <a:cs typeface="Arial"/>
                </a:rPr>
                <a:t>e</a:t>
              </a:r>
              <a:endParaRPr sz="1800" dirty="0">
                <a:latin typeface="Arial"/>
                <a:cs typeface="Arial"/>
              </a:endParaRPr>
            </a:p>
          </p:txBody>
        </p:sp>
      </p:grpSp>
    </p:spTree>
    <p:extLst>
      <p:ext uri="{BB962C8B-B14F-4D97-AF65-F5344CB8AC3E}">
        <p14:creationId xmlns:p14="http://schemas.microsoft.com/office/powerpoint/2010/main" val="1583479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26</a:t>
            </a:fld>
            <a:endParaRPr lang="en" dirty="0"/>
          </a:p>
        </p:txBody>
      </p:sp>
      <p:sp>
        <p:nvSpPr>
          <p:cNvPr id="3" name="Title 2"/>
          <p:cNvSpPr>
            <a:spLocks noGrp="1"/>
          </p:cNvSpPr>
          <p:nvPr>
            <p:ph type="title"/>
          </p:nvPr>
        </p:nvSpPr>
        <p:spPr/>
        <p:txBody>
          <a:bodyPr/>
          <a:lstStyle/>
          <a:p>
            <a:r>
              <a:rPr lang="en-IN" spc="-5" dirty="0"/>
              <a:t>Challen</a:t>
            </a:r>
            <a:r>
              <a:rPr lang="en-IN" spc="-20" dirty="0"/>
              <a:t>g</a:t>
            </a:r>
            <a:r>
              <a:rPr lang="en-IN" spc="-5" dirty="0"/>
              <a:t>es</a:t>
            </a:r>
            <a:endParaRPr lang="en-IN" dirty="0"/>
          </a:p>
        </p:txBody>
      </p:sp>
      <p:grpSp>
        <p:nvGrpSpPr>
          <p:cNvPr id="5" name="Group 4"/>
          <p:cNvGrpSpPr/>
          <p:nvPr/>
        </p:nvGrpSpPr>
        <p:grpSpPr>
          <a:xfrm>
            <a:off x="2286000" y="1606982"/>
            <a:ext cx="8660674" cy="4717617"/>
            <a:chOff x="2286000" y="1080008"/>
            <a:chExt cx="9220200" cy="5244592"/>
          </a:xfrm>
        </p:grpSpPr>
        <p:sp>
          <p:nvSpPr>
            <p:cNvPr id="6" name="object 3"/>
            <p:cNvSpPr txBox="1"/>
            <p:nvPr/>
          </p:nvSpPr>
          <p:spPr>
            <a:xfrm>
              <a:off x="3301365" y="1080008"/>
              <a:ext cx="1156715" cy="452120"/>
            </a:xfrm>
            <a:prstGeom prst="rect">
              <a:avLst/>
            </a:prstGeom>
          </p:spPr>
          <p:txBody>
            <a:bodyPr vert="horz" wrap="square" lIns="0" tIns="12065" rIns="0" bIns="0" rtlCol="0">
              <a:spAutoFit/>
            </a:bodyPr>
            <a:lstStyle/>
            <a:p>
              <a:pPr marL="12700">
                <a:lnSpc>
                  <a:spcPct val="100000"/>
                </a:lnSpc>
                <a:spcBef>
                  <a:spcPts val="95"/>
                </a:spcBef>
              </a:pPr>
              <a:r>
                <a:rPr sz="2800" spc="-150" dirty="0">
                  <a:solidFill>
                    <a:srgbClr val="394D53"/>
                  </a:solidFill>
                  <a:latin typeface="Arial"/>
                  <a:cs typeface="Arial"/>
                </a:rPr>
                <a:t>2015</a:t>
              </a:r>
              <a:endParaRPr sz="2800" dirty="0">
                <a:latin typeface="Arial"/>
                <a:cs typeface="Arial"/>
              </a:endParaRPr>
            </a:p>
          </p:txBody>
        </p:sp>
        <p:sp>
          <p:nvSpPr>
            <p:cNvPr id="7" name="object 4"/>
            <p:cNvSpPr/>
            <p:nvPr/>
          </p:nvSpPr>
          <p:spPr>
            <a:xfrm>
              <a:off x="3010280" y="1883295"/>
              <a:ext cx="1447800" cy="113030"/>
            </a:xfrm>
            <a:custGeom>
              <a:avLst/>
              <a:gdLst/>
              <a:ahLst/>
              <a:cxnLst/>
              <a:rect l="l" t="t" r="r" b="b"/>
              <a:pathLst>
                <a:path w="1447800" h="113030">
                  <a:moveTo>
                    <a:pt x="0" y="112636"/>
                  </a:moveTo>
                  <a:lnTo>
                    <a:pt x="1447799" y="112636"/>
                  </a:lnTo>
                  <a:lnTo>
                    <a:pt x="1447799" y="0"/>
                  </a:lnTo>
                  <a:lnTo>
                    <a:pt x="0" y="0"/>
                  </a:lnTo>
                  <a:lnTo>
                    <a:pt x="0" y="112636"/>
                  </a:lnTo>
                  <a:close/>
                </a:path>
              </a:pathLst>
            </a:custGeom>
            <a:solidFill>
              <a:srgbClr val="5B9BD4"/>
            </a:solidFill>
          </p:spPr>
          <p:txBody>
            <a:bodyPr wrap="square" lIns="0" tIns="0" rIns="0" bIns="0" rtlCol="0"/>
            <a:lstStyle/>
            <a:p>
              <a:endParaRPr/>
            </a:p>
          </p:txBody>
        </p:sp>
        <p:sp>
          <p:nvSpPr>
            <p:cNvPr id="8" name="object 5"/>
            <p:cNvSpPr/>
            <p:nvPr/>
          </p:nvSpPr>
          <p:spPr>
            <a:xfrm>
              <a:off x="3010280" y="1883295"/>
              <a:ext cx="1447800" cy="113030"/>
            </a:xfrm>
            <a:custGeom>
              <a:avLst/>
              <a:gdLst/>
              <a:ahLst/>
              <a:cxnLst/>
              <a:rect l="l" t="t" r="r" b="b"/>
              <a:pathLst>
                <a:path w="1447800" h="113030">
                  <a:moveTo>
                    <a:pt x="0" y="112636"/>
                  </a:moveTo>
                  <a:lnTo>
                    <a:pt x="1447799" y="112636"/>
                  </a:lnTo>
                  <a:lnTo>
                    <a:pt x="1447799" y="0"/>
                  </a:lnTo>
                  <a:lnTo>
                    <a:pt x="0" y="0"/>
                  </a:lnTo>
                  <a:lnTo>
                    <a:pt x="0" y="112636"/>
                  </a:lnTo>
                  <a:close/>
                </a:path>
              </a:pathLst>
            </a:custGeom>
            <a:ln w="12700">
              <a:solidFill>
                <a:srgbClr val="41709C"/>
              </a:solidFill>
            </a:ln>
          </p:spPr>
          <p:txBody>
            <a:bodyPr wrap="square" lIns="0" tIns="0" rIns="0" bIns="0" rtlCol="0"/>
            <a:lstStyle/>
            <a:p>
              <a:endParaRPr/>
            </a:p>
          </p:txBody>
        </p:sp>
        <p:sp>
          <p:nvSpPr>
            <p:cNvPr id="9" name="object 6"/>
            <p:cNvSpPr/>
            <p:nvPr/>
          </p:nvSpPr>
          <p:spPr>
            <a:xfrm>
              <a:off x="3158998" y="3191129"/>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C00000"/>
            </a:solidFill>
          </p:spPr>
          <p:txBody>
            <a:bodyPr wrap="square" lIns="0" tIns="0" rIns="0" bIns="0" rtlCol="0"/>
            <a:lstStyle/>
            <a:p>
              <a:endParaRPr/>
            </a:p>
          </p:txBody>
        </p:sp>
        <p:sp>
          <p:nvSpPr>
            <p:cNvPr id="10" name="object 7"/>
            <p:cNvSpPr/>
            <p:nvPr/>
          </p:nvSpPr>
          <p:spPr>
            <a:xfrm>
              <a:off x="3158998" y="3191129"/>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11" name="object 8"/>
            <p:cNvSpPr/>
            <p:nvPr/>
          </p:nvSpPr>
          <p:spPr>
            <a:xfrm>
              <a:off x="3520694" y="3401440"/>
              <a:ext cx="427355" cy="368300"/>
            </a:xfrm>
            <a:custGeom>
              <a:avLst/>
              <a:gdLst/>
              <a:ahLst/>
              <a:cxnLst/>
              <a:rect l="l" t="t" r="r" b="b"/>
              <a:pathLst>
                <a:path w="427354" h="368300">
                  <a:moveTo>
                    <a:pt x="334898" y="0"/>
                  </a:moveTo>
                  <a:lnTo>
                    <a:pt x="92075" y="0"/>
                  </a:lnTo>
                  <a:lnTo>
                    <a:pt x="0" y="184023"/>
                  </a:lnTo>
                  <a:lnTo>
                    <a:pt x="92075" y="368046"/>
                  </a:lnTo>
                  <a:lnTo>
                    <a:pt x="334898" y="368046"/>
                  </a:lnTo>
                  <a:lnTo>
                    <a:pt x="426973" y="184023"/>
                  </a:lnTo>
                  <a:lnTo>
                    <a:pt x="334898" y="0"/>
                  </a:lnTo>
                  <a:close/>
                </a:path>
              </a:pathLst>
            </a:custGeom>
            <a:solidFill>
              <a:srgbClr val="C00000"/>
            </a:solidFill>
          </p:spPr>
          <p:txBody>
            <a:bodyPr wrap="square" lIns="0" tIns="0" rIns="0" bIns="0" rtlCol="0"/>
            <a:lstStyle/>
            <a:p>
              <a:endParaRPr/>
            </a:p>
          </p:txBody>
        </p:sp>
        <p:sp>
          <p:nvSpPr>
            <p:cNvPr id="12" name="object 9"/>
            <p:cNvSpPr/>
            <p:nvPr/>
          </p:nvSpPr>
          <p:spPr>
            <a:xfrm>
              <a:off x="3520694" y="3401440"/>
              <a:ext cx="427355" cy="368300"/>
            </a:xfrm>
            <a:custGeom>
              <a:avLst/>
              <a:gdLst/>
              <a:ahLst/>
              <a:cxnLst/>
              <a:rect l="l" t="t" r="r" b="b"/>
              <a:pathLst>
                <a:path w="427354" h="368300">
                  <a:moveTo>
                    <a:pt x="0" y="184023"/>
                  </a:moveTo>
                  <a:lnTo>
                    <a:pt x="92075" y="0"/>
                  </a:lnTo>
                  <a:lnTo>
                    <a:pt x="334898" y="0"/>
                  </a:lnTo>
                  <a:lnTo>
                    <a:pt x="426973" y="184023"/>
                  </a:lnTo>
                  <a:lnTo>
                    <a:pt x="334898"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13" name="object 10"/>
            <p:cNvSpPr/>
            <p:nvPr/>
          </p:nvSpPr>
          <p:spPr>
            <a:xfrm>
              <a:off x="3888740" y="3191129"/>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92D050"/>
            </a:solidFill>
          </p:spPr>
          <p:txBody>
            <a:bodyPr wrap="square" lIns="0" tIns="0" rIns="0" bIns="0" rtlCol="0"/>
            <a:lstStyle/>
            <a:p>
              <a:endParaRPr/>
            </a:p>
          </p:txBody>
        </p:sp>
        <p:sp>
          <p:nvSpPr>
            <p:cNvPr id="14" name="object 11"/>
            <p:cNvSpPr/>
            <p:nvPr/>
          </p:nvSpPr>
          <p:spPr>
            <a:xfrm>
              <a:off x="3888740" y="3191129"/>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15" name="object 12"/>
            <p:cNvSpPr/>
            <p:nvPr/>
          </p:nvSpPr>
          <p:spPr>
            <a:xfrm>
              <a:off x="3527044" y="2980817"/>
              <a:ext cx="427355" cy="368300"/>
            </a:xfrm>
            <a:custGeom>
              <a:avLst/>
              <a:gdLst/>
              <a:ahLst/>
              <a:cxnLst/>
              <a:rect l="l" t="t" r="r" b="b"/>
              <a:pathLst>
                <a:path w="427354" h="368300">
                  <a:moveTo>
                    <a:pt x="334898" y="0"/>
                  </a:moveTo>
                  <a:lnTo>
                    <a:pt x="92075" y="0"/>
                  </a:lnTo>
                  <a:lnTo>
                    <a:pt x="0" y="184023"/>
                  </a:lnTo>
                  <a:lnTo>
                    <a:pt x="92075" y="368046"/>
                  </a:lnTo>
                  <a:lnTo>
                    <a:pt x="334898" y="368046"/>
                  </a:lnTo>
                  <a:lnTo>
                    <a:pt x="426973" y="184023"/>
                  </a:lnTo>
                  <a:lnTo>
                    <a:pt x="334898" y="0"/>
                  </a:lnTo>
                  <a:close/>
                </a:path>
              </a:pathLst>
            </a:custGeom>
            <a:solidFill>
              <a:srgbClr val="92D050"/>
            </a:solidFill>
          </p:spPr>
          <p:txBody>
            <a:bodyPr wrap="square" lIns="0" tIns="0" rIns="0" bIns="0" rtlCol="0"/>
            <a:lstStyle/>
            <a:p>
              <a:endParaRPr/>
            </a:p>
          </p:txBody>
        </p:sp>
        <p:sp>
          <p:nvSpPr>
            <p:cNvPr id="16" name="object 13"/>
            <p:cNvSpPr/>
            <p:nvPr/>
          </p:nvSpPr>
          <p:spPr>
            <a:xfrm>
              <a:off x="3527044" y="2980817"/>
              <a:ext cx="427355" cy="368300"/>
            </a:xfrm>
            <a:custGeom>
              <a:avLst/>
              <a:gdLst/>
              <a:ahLst/>
              <a:cxnLst/>
              <a:rect l="l" t="t" r="r" b="b"/>
              <a:pathLst>
                <a:path w="427354" h="368300">
                  <a:moveTo>
                    <a:pt x="0" y="184023"/>
                  </a:moveTo>
                  <a:lnTo>
                    <a:pt x="92075" y="0"/>
                  </a:lnTo>
                  <a:lnTo>
                    <a:pt x="334898" y="0"/>
                  </a:lnTo>
                  <a:lnTo>
                    <a:pt x="426973" y="184023"/>
                  </a:lnTo>
                  <a:lnTo>
                    <a:pt x="334898"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17" name="object 14"/>
            <p:cNvSpPr/>
            <p:nvPr/>
          </p:nvSpPr>
          <p:spPr>
            <a:xfrm>
              <a:off x="3895090" y="3611753"/>
              <a:ext cx="427355" cy="368300"/>
            </a:xfrm>
            <a:custGeom>
              <a:avLst/>
              <a:gdLst/>
              <a:ahLst/>
              <a:cxnLst/>
              <a:rect l="l" t="t" r="r" b="b"/>
              <a:pathLst>
                <a:path w="427354" h="368300">
                  <a:moveTo>
                    <a:pt x="334899" y="0"/>
                  </a:moveTo>
                  <a:lnTo>
                    <a:pt x="91948" y="0"/>
                  </a:lnTo>
                  <a:lnTo>
                    <a:pt x="0" y="184023"/>
                  </a:lnTo>
                  <a:lnTo>
                    <a:pt x="91948" y="368046"/>
                  </a:lnTo>
                  <a:lnTo>
                    <a:pt x="334899" y="368046"/>
                  </a:lnTo>
                  <a:lnTo>
                    <a:pt x="426847" y="184023"/>
                  </a:lnTo>
                  <a:lnTo>
                    <a:pt x="334899" y="0"/>
                  </a:lnTo>
                  <a:close/>
                </a:path>
              </a:pathLst>
            </a:custGeom>
            <a:solidFill>
              <a:srgbClr val="92D050"/>
            </a:solidFill>
          </p:spPr>
          <p:txBody>
            <a:bodyPr wrap="square" lIns="0" tIns="0" rIns="0" bIns="0" rtlCol="0"/>
            <a:lstStyle/>
            <a:p>
              <a:endParaRPr/>
            </a:p>
          </p:txBody>
        </p:sp>
        <p:sp>
          <p:nvSpPr>
            <p:cNvPr id="18" name="object 15"/>
            <p:cNvSpPr/>
            <p:nvPr/>
          </p:nvSpPr>
          <p:spPr>
            <a:xfrm>
              <a:off x="3895090" y="3611753"/>
              <a:ext cx="427355" cy="368300"/>
            </a:xfrm>
            <a:custGeom>
              <a:avLst/>
              <a:gdLst/>
              <a:ahLst/>
              <a:cxnLst/>
              <a:rect l="l" t="t" r="r" b="b"/>
              <a:pathLst>
                <a:path w="427354" h="368300">
                  <a:moveTo>
                    <a:pt x="0" y="184023"/>
                  </a:moveTo>
                  <a:lnTo>
                    <a:pt x="91948" y="0"/>
                  </a:lnTo>
                  <a:lnTo>
                    <a:pt x="334899" y="0"/>
                  </a:lnTo>
                  <a:lnTo>
                    <a:pt x="426847" y="184023"/>
                  </a:lnTo>
                  <a:lnTo>
                    <a:pt x="334899" y="368046"/>
                  </a:lnTo>
                  <a:lnTo>
                    <a:pt x="91948" y="368046"/>
                  </a:lnTo>
                  <a:lnTo>
                    <a:pt x="0" y="184023"/>
                  </a:lnTo>
                  <a:close/>
                </a:path>
              </a:pathLst>
            </a:custGeom>
            <a:ln w="12699">
              <a:solidFill>
                <a:srgbClr val="41709C"/>
              </a:solidFill>
            </a:ln>
          </p:spPr>
          <p:txBody>
            <a:bodyPr wrap="square" lIns="0" tIns="0" rIns="0" bIns="0" rtlCol="0"/>
            <a:lstStyle/>
            <a:p>
              <a:endParaRPr/>
            </a:p>
          </p:txBody>
        </p:sp>
        <p:sp>
          <p:nvSpPr>
            <p:cNvPr id="19" name="object 16"/>
            <p:cNvSpPr/>
            <p:nvPr/>
          </p:nvSpPr>
          <p:spPr>
            <a:xfrm>
              <a:off x="3520694" y="3822065"/>
              <a:ext cx="427355" cy="368300"/>
            </a:xfrm>
            <a:custGeom>
              <a:avLst/>
              <a:gdLst/>
              <a:ahLst/>
              <a:cxnLst/>
              <a:rect l="l" t="t" r="r" b="b"/>
              <a:pathLst>
                <a:path w="427354" h="368300">
                  <a:moveTo>
                    <a:pt x="334898" y="0"/>
                  </a:moveTo>
                  <a:lnTo>
                    <a:pt x="92075" y="0"/>
                  </a:lnTo>
                  <a:lnTo>
                    <a:pt x="0" y="184023"/>
                  </a:lnTo>
                  <a:lnTo>
                    <a:pt x="92075" y="368046"/>
                  </a:lnTo>
                  <a:lnTo>
                    <a:pt x="334898" y="368046"/>
                  </a:lnTo>
                  <a:lnTo>
                    <a:pt x="426973" y="184023"/>
                  </a:lnTo>
                  <a:lnTo>
                    <a:pt x="334898" y="0"/>
                  </a:lnTo>
                  <a:close/>
                </a:path>
              </a:pathLst>
            </a:custGeom>
            <a:solidFill>
              <a:srgbClr val="006FC0"/>
            </a:solidFill>
          </p:spPr>
          <p:txBody>
            <a:bodyPr wrap="square" lIns="0" tIns="0" rIns="0" bIns="0" rtlCol="0"/>
            <a:lstStyle/>
            <a:p>
              <a:endParaRPr/>
            </a:p>
          </p:txBody>
        </p:sp>
        <p:sp>
          <p:nvSpPr>
            <p:cNvPr id="20" name="object 17"/>
            <p:cNvSpPr/>
            <p:nvPr/>
          </p:nvSpPr>
          <p:spPr>
            <a:xfrm>
              <a:off x="3520694" y="3822065"/>
              <a:ext cx="427355" cy="368300"/>
            </a:xfrm>
            <a:custGeom>
              <a:avLst/>
              <a:gdLst/>
              <a:ahLst/>
              <a:cxnLst/>
              <a:rect l="l" t="t" r="r" b="b"/>
              <a:pathLst>
                <a:path w="427354" h="368300">
                  <a:moveTo>
                    <a:pt x="0" y="184023"/>
                  </a:moveTo>
                  <a:lnTo>
                    <a:pt x="92075" y="0"/>
                  </a:lnTo>
                  <a:lnTo>
                    <a:pt x="334898" y="0"/>
                  </a:lnTo>
                  <a:lnTo>
                    <a:pt x="426973" y="184023"/>
                  </a:lnTo>
                  <a:lnTo>
                    <a:pt x="334898" y="368046"/>
                  </a:lnTo>
                  <a:lnTo>
                    <a:pt x="92075" y="368046"/>
                  </a:lnTo>
                  <a:lnTo>
                    <a:pt x="0" y="184023"/>
                  </a:lnTo>
                  <a:close/>
                </a:path>
              </a:pathLst>
            </a:custGeom>
            <a:ln w="12700">
              <a:solidFill>
                <a:srgbClr val="41709C"/>
              </a:solidFill>
            </a:ln>
          </p:spPr>
          <p:txBody>
            <a:bodyPr wrap="square" lIns="0" tIns="0" rIns="0" bIns="0" rtlCol="0"/>
            <a:lstStyle/>
            <a:p>
              <a:endParaRPr/>
            </a:p>
          </p:txBody>
        </p:sp>
        <p:sp>
          <p:nvSpPr>
            <p:cNvPr id="21" name="object 18"/>
            <p:cNvSpPr/>
            <p:nvPr/>
          </p:nvSpPr>
          <p:spPr>
            <a:xfrm>
              <a:off x="3895090" y="4032377"/>
              <a:ext cx="427355" cy="368300"/>
            </a:xfrm>
            <a:custGeom>
              <a:avLst/>
              <a:gdLst/>
              <a:ahLst/>
              <a:cxnLst/>
              <a:rect l="l" t="t" r="r" b="b"/>
              <a:pathLst>
                <a:path w="427354" h="368300">
                  <a:moveTo>
                    <a:pt x="334899" y="0"/>
                  </a:moveTo>
                  <a:lnTo>
                    <a:pt x="91948" y="0"/>
                  </a:lnTo>
                  <a:lnTo>
                    <a:pt x="0" y="184023"/>
                  </a:lnTo>
                  <a:lnTo>
                    <a:pt x="91948" y="368046"/>
                  </a:lnTo>
                  <a:lnTo>
                    <a:pt x="334899" y="368046"/>
                  </a:lnTo>
                  <a:lnTo>
                    <a:pt x="426847" y="184023"/>
                  </a:lnTo>
                  <a:lnTo>
                    <a:pt x="334899" y="0"/>
                  </a:lnTo>
                  <a:close/>
                </a:path>
              </a:pathLst>
            </a:custGeom>
            <a:solidFill>
              <a:srgbClr val="006FC0"/>
            </a:solidFill>
          </p:spPr>
          <p:txBody>
            <a:bodyPr wrap="square" lIns="0" tIns="0" rIns="0" bIns="0" rtlCol="0"/>
            <a:lstStyle/>
            <a:p>
              <a:endParaRPr/>
            </a:p>
          </p:txBody>
        </p:sp>
        <p:sp>
          <p:nvSpPr>
            <p:cNvPr id="22" name="object 19"/>
            <p:cNvSpPr/>
            <p:nvPr/>
          </p:nvSpPr>
          <p:spPr>
            <a:xfrm>
              <a:off x="3895090" y="4032377"/>
              <a:ext cx="427355" cy="368300"/>
            </a:xfrm>
            <a:custGeom>
              <a:avLst/>
              <a:gdLst/>
              <a:ahLst/>
              <a:cxnLst/>
              <a:rect l="l" t="t" r="r" b="b"/>
              <a:pathLst>
                <a:path w="427354" h="368300">
                  <a:moveTo>
                    <a:pt x="0" y="184023"/>
                  </a:moveTo>
                  <a:lnTo>
                    <a:pt x="91948" y="0"/>
                  </a:lnTo>
                  <a:lnTo>
                    <a:pt x="334899" y="0"/>
                  </a:lnTo>
                  <a:lnTo>
                    <a:pt x="426847" y="184023"/>
                  </a:lnTo>
                  <a:lnTo>
                    <a:pt x="334899" y="368046"/>
                  </a:lnTo>
                  <a:lnTo>
                    <a:pt x="91948" y="368046"/>
                  </a:lnTo>
                  <a:lnTo>
                    <a:pt x="0" y="184023"/>
                  </a:lnTo>
                  <a:close/>
                </a:path>
              </a:pathLst>
            </a:custGeom>
            <a:ln w="12699">
              <a:solidFill>
                <a:srgbClr val="41709C"/>
              </a:solidFill>
            </a:ln>
          </p:spPr>
          <p:txBody>
            <a:bodyPr wrap="square" lIns="0" tIns="0" rIns="0" bIns="0" rtlCol="0"/>
            <a:lstStyle/>
            <a:p>
              <a:endParaRPr/>
            </a:p>
          </p:txBody>
        </p:sp>
        <p:sp>
          <p:nvSpPr>
            <p:cNvPr id="23" name="object 20"/>
            <p:cNvSpPr/>
            <p:nvPr/>
          </p:nvSpPr>
          <p:spPr>
            <a:xfrm>
              <a:off x="2286000" y="2514600"/>
              <a:ext cx="3429000" cy="0"/>
            </a:xfrm>
            <a:custGeom>
              <a:avLst/>
              <a:gdLst/>
              <a:ahLst/>
              <a:cxnLst/>
              <a:rect l="l" t="t" r="r" b="b"/>
              <a:pathLst>
                <a:path w="3429000">
                  <a:moveTo>
                    <a:pt x="0" y="0"/>
                  </a:moveTo>
                  <a:lnTo>
                    <a:pt x="3429000" y="0"/>
                  </a:lnTo>
                </a:path>
              </a:pathLst>
            </a:custGeom>
            <a:ln w="12700">
              <a:solidFill>
                <a:srgbClr val="5B9BD4"/>
              </a:solidFill>
              <a:prstDash val="sysDash"/>
            </a:ln>
          </p:spPr>
          <p:txBody>
            <a:bodyPr wrap="square" lIns="0" tIns="0" rIns="0" bIns="0" rtlCol="0"/>
            <a:lstStyle/>
            <a:p>
              <a:endParaRPr/>
            </a:p>
          </p:txBody>
        </p:sp>
        <p:sp>
          <p:nvSpPr>
            <p:cNvPr id="24" name="object 21"/>
            <p:cNvSpPr/>
            <p:nvPr/>
          </p:nvSpPr>
          <p:spPr>
            <a:xfrm>
              <a:off x="2347976" y="4681220"/>
              <a:ext cx="3429000" cy="0"/>
            </a:xfrm>
            <a:custGeom>
              <a:avLst/>
              <a:gdLst/>
              <a:ahLst/>
              <a:cxnLst/>
              <a:rect l="l" t="t" r="r" b="b"/>
              <a:pathLst>
                <a:path w="3429000">
                  <a:moveTo>
                    <a:pt x="0" y="0"/>
                  </a:moveTo>
                  <a:lnTo>
                    <a:pt x="3429000" y="0"/>
                  </a:lnTo>
                </a:path>
              </a:pathLst>
            </a:custGeom>
            <a:ln w="12700">
              <a:solidFill>
                <a:srgbClr val="5B9BD4"/>
              </a:solidFill>
              <a:prstDash val="sysDash"/>
            </a:ln>
          </p:spPr>
          <p:txBody>
            <a:bodyPr wrap="square" lIns="0" tIns="0" rIns="0" bIns="0" rtlCol="0"/>
            <a:lstStyle/>
            <a:p>
              <a:endParaRPr/>
            </a:p>
          </p:txBody>
        </p:sp>
        <p:sp>
          <p:nvSpPr>
            <p:cNvPr id="25" name="object 22"/>
            <p:cNvSpPr/>
            <p:nvPr/>
          </p:nvSpPr>
          <p:spPr>
            <a:xfrm>
              <a:off x="3825747" y="5588977"/>
              <a:ext cx="213360" cy="278765"/>
            </a:xfrm>
            <a:custGeom>
              <a:avLst/>
              <a:gdLst/>
              <a:ahLst/>
              <a:cxnLst/>
              <a:rect l="l" t="t" r="r" b="b"/>
              <a:pathLst>
                <a:path w="213360"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a:p>
          </p:txBody>
        </p:sp>
        <p:sp>
          <p:nvSpPr>
            <p:cNvPr id="26" name="object 23"/>
            <p:cNvSpPr/>
            <p:nvPr/>
          </p:nvSpPr>
          <p:spPr>
            <a:xfrm>
              <a:off x="3825747" y="5635383"/>
              <a:ext cx="213360" cy="46990"/>
            </a:xfrm>
            <a:custGeom>
              <a:avLst/>
              <a:gdLst/>
              <a:ahLst/>
              <a:cxnLst/>
              <a:rect l="l" t="t" r="r" b="b"/>
              <a:pathLst>
                <a:path w="213360"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27" name="object 24"/>
            <p:cNvSpPr/>
            <p:nvPr/>
          </p:nvSpPr>
          <p:spPr>
            <a:xfrm>
              <a:off x="3825747" y="5588977"/>
              <a:ext cx="213360" cy="278765"/>
            </a:xfrm>
            <a:custGeom>
              <a:avLst/>
              <a:gdLst/>
              <a:ahLst/>
              <a:cxnLst/>
              <a:rect l="l" t="t" r="r" b="b"/>
              <a:pathLst>
                <a:path w="213360"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28" name="object 25"/>
            <p:cNvSpPr/>
            <p:nvPr/>
          </p:nvSpPr>
          <p:spPr>
            <a:xfrm>
              <a:off x="4062476" y="5588977"/>
              <a:ext cx="213360" cy="278765"/>
            </a:xfrm>
            <a:custGeom>
              <a:avLst/>
              <a:gdLst/>
              <a:ahLst/>
              <a:cxnLst/>
              <a:rect l="l" t="t" r="r" b="b"/>
              <a:pathLst>
                <a:path w="213360"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a:p>
          </p:txBody>
        </p:sp>
        <p:sp>
          <p:nvSpPr>
            <p:cNvPr id="29" name="object 26"/>
            <p:cNvSpPr/>
            <p:nvPr/>
          </p:nvSpPr>
          <p:spPr>
            <a:xfrm>
              <a:off x="4062476" y="5635383"/>
              <a:ext cx="213360" cy="46990"/>
            </a:xfrm>
            <a:custGeom>
              <a:avLst/>
              <a:gdLst/>
              <a:ahLst/>
              <a:cxnLst/>
              <a:rect l="l" t="t" r="r" b="b"/>
              <a:pathLst>
                <a:path w="213360"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30" name="object 27"/>
            <p:cNvSpPr/>
            <p:nvPr/>
          </p:nvSpPr>
          <p:spPr>
            <a:xfrm>
              <a:off x="4062476" y="5588977"/>
              <a:ext cx="213360" cy="278765"/>
            </a:xfrm>
            <a:custGeom>
              <a:avLst/>
              <a:gdLst/>
              <a:ahLst/>
              <a:cxnLst/>
              <a:rect l="l" t="t" r="r" b="b"/>
              <a:pathLst>
                <a:path w="213360"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31" name="object 28"/>
            <p:cNvSpPr/>
            <p:nvPr/>
          </p:nvSpPr>
          <p:spPr>
            <a:xfrm>
              <a:off x="4299203" y="5588977"/>
              <a:ext cx="213360" cy="278765"/>
            </a:xfrm>
            <a:custGeom>
              <a:avLst/>
              <a:gdLst/>
              <a:ahLst/>
              <a:cxnLst/>
              <a:rect l="l" t="t" r="r" b="b"/>
              <a:pathLst>
                <a:path w="213360"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81" y="274775"/>
                  </a:lnTo>
                  <a:lnTo>
                    <a:pt x="181752" y="264829"/>
                  </a:lnTo>
                  <a:lnTo>
                    <a:pt x="204598" y="250079"/>
                  </a:lnTo>
                  <a:lnTo>
                    <a:pt x="212979" y="232016"/>
                  </a:lnTo>
                  <a:lnTo>
                    <a:pt x="212979" y="46405"/>
                  </a:lnTo>
                  <a:lnTo>
                    <a:pt x="204598" y="28342"/>
                  </a:lnTo>
                  <a:lnTo>
                    <a:pt x="181752" y="13592"/>
                  </a:lnTo>
                  <a:lnTo>
                    <a:pt x="147881" y="3646"/>
                  </a:lnTo>
                  <a:lnTo>
                    <a:pt x="106425" y="0"/>
                  </a:lnTo>
                  <a:close/>
                </a:path>
              </a:pathLst>
            </a:custGeom>
            <a:solidFill>
              <a:srgbClr val="00AFEF"/>
            </a:solidFill>
          </p:spPr>
          <p:txBody>
            <a:bodyPr wrap="square" lIns="0" tIns="0" rIns="0" bIns="0" rtlCol="0"/>
            <a:lstStyle/>
            <a:p>
              <a:endParaRPr/>
            </a:p>
          </p:txBody>
        </p:sp>
        <p:sp>
          <p:nvSpPr>
            <p:cNvPr id="32" name="object 29"/>
            <p:cNvSpPr/>
            <p:nvPr/>
          </p:nvSpPr>
          <p:spPr>
            <a:xfrm>
              <a:off x="4299203" y="5635383"/>
              <a:ext cx="213360" cy="46990"/>
            </a:xfrm>
            <a:custGeom>
              <a:avLst/>
              <a:gdLst/>
              <a:ahLst/>
              <a:cxnLst/>
              <a:rect l="l" t="t" r="r" b="b"/>
              <a:pathLst>
                <a:path w="213360" h="46989">
                  <a:moveTo>
                    <a:pt x="212979" y="0"/>
                  </a:moveTo>
                  <a:lnTo>
                    <a:pt x="204598" y="18062"/>
                  </a:lnTo>
                  <a:lnTo>
                    <a:pt x="181752" y="32813"/>
                  </a:lnTo>
                  <a:lnTo>
                    <a:pt x="14788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33" name="object 30"/>
            <p:cNvSpPr/>
            <p:nvPr/>
          </p:nvSpPr>
          <p:spPr>
            <a:xfrm>
              <a:off x="4299203" y="5588977"/>
              <a:ext cx="213360" cy="278765"/>
            </a:xfrm>
            <a:custGeom>
              <a:avLst/>
              <a:gdLst/>
              <a:ahLst/>
              <a:cxnLst/>
              <a:rect l="l" t="t" r="r" b="b"/>
              <a:pathLst>
                <a:path w="213360" h="278764">
                  <a:moveTo>
                    <a:pt x="0" y="46405"/>
                  </a:moveTo>
                  <a:lnTo>
                    <a:pt x="8360" y="28342"/>
                  </a:lnTo>
                  <a:lnTo>
                    <a:pt x="31162" y="13592"/>
                  </a:lnTo>
                  <a:lnTo>
                    <a:pt x="64990" y="3646"/>
                  </a:lnTo>
                  <a:lnTo>
                    <a:pt x="106425" y="0"/>
                  </a:lnTo>
                  <a:lnTo>
                    <a:pt x="147881" y="3646"/>
                  </a:lnTo>
                  <a:lnTo>
                    <a:pt x="181752" y="13592"/>
                  </a:lnTo>
                  <a:lnTo>
                    <a:pt x="204598" y="28342"/>
                  </a:lnTo>
                  <a:lnTo>
                    <a:pt x="212979" y="46405"/>
                  </a:lnTo>
                  <a:lnTo>
                    <a:pt x="212979" y="232016"/>
                  </a:lnTo>
                  <a:lnTo>
                    <a:pt x="204598" y="250079"/>
                  </a:lnTo>
                  <a:lnTo>
                    <a:pt x="181752" y="264829"/>
                  </a:lnTo>
                  <a:lnTo>
                    <a:pt x="14788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34" name="object 31"/>
            <p:cNvSpPr/>
            <p:nvPr/>
          </p:nvSpPr>
          <p:spPr>
            <a:xfrm>
              <a:off x="2895600" y="5588977"/>
              <a:ext cx="213360" cy="278765"/>
            </a:xfrm>
            <a:custGeom>
              <a:avLst/>
              <a:gdLst/>
              <a:ahLst/>
              <a:cxnLst/>
              <a:rect l="l" t="t" r="r" b="b"/>
              <a:pathLst>
                <a:path w="213360"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a:p>
          </p:txBody>
        </p:sp>
        <p:sp>
          <p:nvSpPr>
            <p:cNvPr id="35" name="object 32"/>
            <p:cNvSpPr/>
            <p:nvPr/>
          </p:nvSpPr>
          <p:spPr>
            <a:xfrm>
              <a:off x="2895600" y="5635383"/>
              <a:ext cx="213360" cy="46990"/>
            </a:xfrm>
            <a:custGeom>
              <a:avLst/>
              <a:gdLst/>
              <a:ahLst/>
              <a:cxnLst/>
              <a:rect l="l" t="t" r="r" b="b"/>
              <a:pathLst>
                <a:path w="213360"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36" name="object 33"/>
            <p:cNvSpPr/>
            <p:nvPr/>
          </p:nvSpPr>
          <p:spPr>
            <a:xfrm>
              <a:off x="2895600" y="5588977"/>
              <a:ext cx="213360" cy="278765"/>
            </a:xfrm>
            <a:custGeom>
              <a:avLst/>
              <a:gdLst/>
              <a:ahLst/>
              <a:cxnLst/>
              <a:rect l="l" t="t" r="r" b="b"/>
              <a:pathLst>
                <a:path w="213360"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37" name="object 34"/>
            <p:cNvSpPr/>
            <p:nvPr/>
          </p:nvSpPr>
          <p:spPr>
            <a:xfrm>
              <a:off x="3132327" y="5588977"/>
              <a:ext cx="213360" cy="278765"/>
            </a:xfrm>
            <a:custGeom>
              <a:avLst/>
              <a:gdLst/>
              <a:ahLst/>
              <a:cxnLst/>
              <a:rect l="l" t="t" r="r" b="b"/>
              <a:pathLst>
                <a:path w="213360" h="278764">
                  <a:moveTo>
                    <a:pt x="106553" y="0"/>
                  </a:moveTo>
                  <a:lnTo>
                    <a:pt x="65097" y="3646"/>
                  </a:lnTo>
                  <a:lnTo>
                    <a:pt x="31226" y="13592"/>
                  </a:lnTo>
                  <a:lnTo>
                    <a:pt x="8380" y="28342"/>
                  </a:lnTo>
                  <a:lnTo>
                    <a:pt x="0" y="46405"/>
                  </a:lnTo>
                  <a:lnTo>
                    <a:pt x="0" y="232016"/>
                  </a:lnTo>
                  <a:lnTo>
                    <a:pt x="8380" y="250079"/>
                  </a:lnTo>
                  <a:lnTo>
                    <a:pt x="31226" y="264829"/>
                  </a:lnTo>
                  <a:lnTo>
                    <a:pt x="65097" y="274775"/>
                  </a:lnTo>
                  <a:lnTo>
                    <a:pt x="106553" y="278422"/>
                  </a:lnTo>
                  <a:lnTo>
                    <a:pt x="147935" y="274775"/>
                  </a:lnTo>
                  <a:lnTo>
                    <a:pt x="181768" y="264829"/>
                  </a:lnTo>
                  <a:lnTo>
                    <a:pt x="204600" y="250079"/>
                  </a:lnTo>
                  <a:lnTo>
                    <a:pt x="212979" y="232016"/>
                  </a:lnTo>
                  <a:lnTo>
                    <a:pt x="212979" y="46405"/>
                  </a:lnTo>
                  <a:lnTo>
                    <a:pt x="204600" y="28342"/>
                  </a:lnTo>
                  <a:lnTo>
                    <a:pt x="181768" y="13592"/>
                  </a:lnTo>
                  <a:lnTo>
                    <a:pt x="147935" y="3646"/>
                  </a:lnTo>
                  <a:lnTo>
                    <a:pt x="106553" y="0"/>
                  </a:lnTo>
                  <a:close/>
                </a:path>
              </a:pathLst>
            </a:custGeom>
            <a:solidFill>
              <a:srgbClr val="00AFEF"/>
            </a:solidFill>
          </p:spPr>
          <p:txBody>
            <a:bodyPr wrap="square" lIns="0" tIns="0" rIns="0" bIns="0" rtlCol="0"/>
            <a:lstStyle/>
            <a:p>
              <a:endParaRPr/>
            </a:p>
          </p:txBody>
        </p:sp>
        <p:sp>
          <p:nvSpPr>
            <p:cNvPr id="38" name="object 35"/>
            <p:cNvSpPr/>
            <p:nvPr/>
          </p:nvSpPr>
          <p:spPr>
            <a:xfrm>
              <a:off x="3132327" y="5635383"/>
              <a:ext cx="213360" cy="46990"/>
            </a:xfrm>
            <a:custGeom>
              <a:avLst/>
              <a:gdLst/>
              <a:ahLst/>
              <a:cxnLst/>
              <a:rect l="l" t="t" r="r" b="b"/>
              <a:pathLst>
                <a:path w="213360" h="46989">
                  <a:moveTo>
                    <a:pt x="212979" y="0"/>
                  </a:moveTo>
                  <a:lnTo>
                    <a:pt x="204600" y="18062"/>
                  </a:lnTo>
                  <a:lnTo>
                    <a:pt x="181768" y="32813"/>
                  </a:lnTo>
                  <a:lnTo>
                    <a:pt x="147935" y="42758"/>
                  </a:lnTo>
                  <a:lnTo>
                    <a:pt x="106553" y="46405"/>
                  </a:lnTo>
                  <a:lnTo>
                    <a:pt x="65097" y="42758"/>
                  </a:lnTo>
                  <a:lnTo>
                    <a:pt x="31226" y="32813"/>
                  </a:lnTo>
                  <a:lnTo>
                    <a:pt x="8380" y="18062"/>
                  </a:lnTo>
                  <a:lnTo>
                    <a:pt x="0" y="0"/>
                  </a:lnTo>
                </a:path>
              </a:pathLst>
            </a:custGeom>
            <a:ln w="12700">
              <a:solidFill>
                <a:srgbClr val="41709C"/>
              </a:solidFill>
            </a:ln>
          </p:spPr>
          <p:txBody>
            <a:bodyPr wrap="square" lIns="0" tIns="0" rIns="0" bIns="0" rtlCol="0"/>
            <a:lstStyle/>
            <a:p>
              <a:endParaRPr/>
            </a:p>
          </p:txBody>
        </p:sp>
        <p:sp>
          <p:nvSpPr>
            <p:cNvPr id="39" name="object 36"/>
            <p:cNvSpPr/>
            <p:nvPr/>
          </p:nvSpPr>
          <p:spPr>
            <a:xfrm>
              <a:off x="3132327" y="5588977"/>
              <a:ext cx="213360" cy="278765"/>
            </a:xfrm>
            <a:custGeom>
              <a:avLst/>
              <a:gdLst/>
              <a:ahLst/>
              <a:cxnLst/>
              <a:rect l="l" t="t" r="r" b="b"/>
              <a:pathLst>
                <a:path w="213360" h="278764">
                  <a:moveTo>
                    <a:pt x="0" y="46405"/>
                  </a:moveTo>
                  <a:lnTo>
                    <a:pt x="8380" y="28342"/>
                  </a:lnTo>
                  <a:lnTo>
                    <a:pt x="31226" y="13592"/>
                  </a:lnTo>
                  <a:lnTo>
                    <a:pt x="65097" y="3646"/>
                  </a:lnTo>
                  <a:lnTo>
                    <a:pt x="106553" y="0"/>
                  </a:lnTo>
                  <a:lnTo>
                    <a:pt x="147935" y="3646"/>
                  </a:lnTo>
                  <a:lnTo>
                    <a:pt x="181768" y="13592"/>
                  </a:lnTo>
                  <a:lnTo>
                    <a:pt x="204600" y="28342"/>
                  </a:lnTo>
                  <a:lnTo>
                    <a:pt x="212979" y="46405"/>
                  </a:lnTo>
                  <a:lnTo>
                    <a:pt x="212979" y="232016"/>
                  </a:lnTo>
                  <a:lnTo>
                    <a:pt x="204600" y="250079"/>
                  </a:lnTo>
                  <a:lnTo>
                    <a:pt x="181768" y="264829"/>
                  </a:lnTo>
                  <a:lnTo>
                    <a:pt x="147935" y="274775"/>
                  </a:lnTo>
                  <a:lnTo>
                    <a:pt x="106553" y="278422"/>
                  </a:lnTo>
                  <a:lnTo>
                    <a:pt x="65097" y="274775"/>
                  </a:lnTo>
                  <a:lnTo>
                    <a:pt x="31226" y="264829"/>
                  </a:lnTo>
                  <a:lnTo>
                    <a:pt x="838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40" name="object 37"/>
            <p:cNvSpPr/>
            <p:nvPr/>
          </p:nvSpPr>
          <p:spPr>
            <a:xfrm>
              <a:off x="3369183" y="5588977"/>
              <a:ext cx="213360" cy="278765"/>
            </a:xfrm>
            <a:custGeom>
              <a:avLst/>
              <a:gdLst/>
              <a:ahLst/>
              <a:cxnLst/>
              <a:rect l="l" t="t" r="r" b="b"/>
              <a:pathLst>
                <a:path w="213360"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a:p>
          </p:txBody>
        </p:sp>
        <p:sp>
          <p:nvSpPr>
            <p:cNvPr id="41" name="object 38"/>
            <p:cNvSpPr/>
            <p:nvPr/>
          </p:nvSpPr>
          <p:spPr>
            <a:xfrm>
              <a:off x="3369183" y="5635383"/>
              <a:ext cx="213360" cy="46990"/>
            </a:xfrm>
            <a:custGeom>
              <a:avLst/>
              <a:gdLst/>
              <a:ahLst/>
              <a:cxnLst/>
              <a:rect l="l" t="t" r="r" b="b"/>
              <a:pathLst>
                <a:path w="213360"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a:p>
          </p:txBody>
        </p:sp>
        <p:sp>
          <p:nvSpPr>
            <p:cNvPr id="42" name="object 39"/>
            <p:cNvSpPr/>
            <p:nvPr/>
          </p:nvSpPr>
          <p:spPr>
            <a:xfrm>
              <a:off x="3369183" y="5588977"/>
              <a:ext cx="213360" cy="278765"/>
            </a:xfrm>
            <a:custGeom>
              <a:avLst/>
              <a:gdLst/>
              <a:ahLst/>
              <a:cxnLst/>
              <a:rect l="l" t="t" r="r" b="b"/>
              <a:pathLst>
                <a:path w="213360"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a:p>
          </p:txBody>
        </p:sp>
        <p:sp>
          <p:nvSpPr>
            <p:cNvPr id="43" name="object 40"/>
            <p:cNvSpPr/>
            <p:nvPr/>
          </p:nvSpPr>
          <p:spPr>
            <a:xfrm>
              <a:off x="4800600" y="2895600"/>
              <a:ext cx="3486150" cy="1219200"/>
            </a:xfrm>
            <a:custGeom>
              <a:avLst/>
              <a:gdLst/>
              <a:ahLst/>
              <a:cxnLst/>
              <a:rect l="l" t="t" r="r" b="b"/>
              <a:pathLst>
                <a:path w="3486150" h="1219200">
                  <a:moveTo>
                    <a:pt x="3486150" y="761873"/>
                  </a:moveTo>
                  <a:lnTo>
                    <a:pt x="887602" y="761873"/>
                  </a:lnTo>
                  <a:lnTo>
                    <a:pt x="887602" y="1219073"/>
                  </a:lnTo>
                  <a:lnTo>
                    <a:pt x="3486150" y="1219073"/>
                  </a:lnTo>
                  <a:lnTo>
                    <a:pt x="3486150" y="761873"/>
                  </a:lnTo>
                  <a:close/>
                </a:path>
                <a:path w="3486150" h="1219200">
                  <a:moveTo>
                    <a:pt x="304800" y="304800"/>
                  </a:moveTo>
                  <a:lnTo>
                    <a:pt x="0" y="609600"/>
                  </a:lnTo>
                  <a:lnTo>
                    <a:pt x="304800" y="914273"/>
                  </a:lnTo>
                  <a:lnTo>
                    <a:pt x="304800" y="761873"/>
                  </a:lnTo>
                  <a:lnTo>
                    <a:pt x="3486150" y="761873"/>
                  </a:lnTo>
                  <a:lnTo>
                    <a:pt x="3486150" y="457200"/>
                  </a:lnTo>
                  <a:lnTo>
                    <a:pt x="304800" y="457200"/>
                  </a:lnTo>
                  <a:lnTo>
                    <a:pt x="304800" y="304800"/>
                  </a:lnTo>
                  <a:close/>
                </a:path>
                <a:path w="3486150" h="1219200">
                  <a:moveTo>
                    <a:pt x="3486150" y="0"/>
                  </a:moveTo>
                  <a:lnTo>
                    <a:pt x="887602" y="0"/>
                  </a:lnTo>
                  <a:lnTo>
                    <a:pt x="887602" y="457200"/>
                  </a:lnTo>
                  <a:lnTo>
                    <a:pt x="3486150" y="457200"/>
                  </a:lnTo>
                  <a:lnTo>
                    <a:pt x="3486150" y="0"/>
                  </a:lnTo>
                  <a:close/>
                </a:path>
              </a:pathLst>
            </a:custGeom>
            <a:solidFill>
              <a:srgbClr val="5B9BD4"/>
            </a:solidFill>
          </p:spPr>
          <p:txBody>
            <a:bodyPr wrap="square" lIns="0" tIns="0" rIns="0" bIns="0" rtlCol="0"/>
            <a:lstStyle/>
            <a:p>
              <a:endParaRPr/>
            </a:p>
          </p:txBody>
        </p:sp>
        <p:sp>
          <p:nvSpPr>
            <p:cNvPr id="44" name="object 41"/>
            <p:cNvSpPr/>
            <p:nvPr/>
          </p:nvSpPr>
          <p:spPr>
            <a:xfrm>
              <a:off x="4800600" y="2895600"/>
              <a:ext cx="3486150" cy="1219200"/>
            </a:xfrm>
            <a:custGeom>
              <a:avLst/>
              <a:gdLst/>
              <a:ahLst/>
              <a:cxnLst/>
              <a:rect l="l" t="t" r="r" b="b"/>
              <a:pathLst>
                <a:path w="3486150" h="1219200">
                  <a:moveTo>
                    <a:pt x="0" y="609600"/>
                  </a:moveTo>
                  <a:lnTo>
                    <a:pt x="304800" y="304800"/>
                  </a:lnTo>
                  <a:lnTo>
                    <a:pt x="304800" y="457200"/>
                  </a:lnTo>
                  <a:lnTo>
                    <a:pt x="887602" y="457200"/>
                  </a:lnTo>
                  <a:lnTo>
                    <a:pt x="887602" y="0"/>
                  </a:lnTo>
                  <a:lnTo>
                    <a:pt x="3486150" y="0"/>
                  </a:lnTo>
                  <a:lnTo>
                    <a:pt x="3486150" y="1219073"/>
                  </a:lnTo>
                  <a:lnTo>
                    <a:pt x="887602" y="1219073"/>
                  </a:lnTo>
                  <a:lnTo>
                    <a:pt x="887602" y="761873"/>
                  </a:lnTo>
                  <a:lnTo>
                    <a:pt x="304800" y="761873"/>
                  </a:lnTo>
                  <a:lnTo>
                    <a:pt x="304800" y="914273"/>
                  </a:lnTo>
                  <a:lnTo>
                    <a:pt x="0" y="609600"/>
                  </a:lnTo>
                  <a:close/>
                </a:path>
              </a:pathLst>
            </a:custGeom>
            <a:ln w="12700">
              <a:solidFill>
                <a:srgbClr val="41709C"/>
              </a:solidFill>
            </a:ln>
          </p:spPr>
          <p:txBody>
            <a:bodyPr wrap="square" lIns="0" tIns="0" rIns="0" bIns="0" rtlCol="0"/>
            <a:lstStyle/>
            <a:p>
              <a:endParaRPr/>
            </a:p>
          </p:txBody>
        </p:sp>
        <p:sp>
          <p:nvSpPr>
            <p:cNvPr id="45" name="object 42"/>
            <p:cNvSpPr txBox="1"/>
            <p:nvPr/>
          </p:nvSpPr>
          <p:spPr>
            <a:xfrm>
              <a:off x="5898896" y="2929254"/>
              <a:ext cx="2276039" cy="1246020"/>
            </a:xfrm>
            <a:prstGeom prst="rect">
              <a:avLst/>
            </a:prstGeom>
          </p:spPr>
          <p:txBody>
            <a:bodyPr vert="horz" wrap="square" lIns="0" tIns="12700" rIns="0" bIns="0" rtlCol="0">
              <a:spAutoFit/>
            </a:bodyPr>
            <a:lstStyle/>
            <a:p>
              <a:pPr marL="12700" marR="5080" algn="ctr">
                <a:lnSpc>
                  <a:spcPct val="100000"/>
                </a:lnSpc>
                <a:spcBef>
                  <a:spcPts val="100"/>
                </a:spcBef>
              </a:pPr>
              <a:r>
                <a:rPr sz="1800" spc="-90" dirty="0">
                  <a:solidFill>
                    <a:srgbClr val="FFFFFF"/>
                  </a:solidFill>
                  <a:latin typeface="Arial"/>
                  <a:cs typeface="Arial"/>
                </a:rPr>
                <a:t>How </a:t>
              </a:r>
              <a:r>
                <a:rPr sz="1800" spc="15" dirty="0">
                  <a:solidFill>
                    <a:srgbClr val="FFFFFF"/>
                  </a:solidFill>
                  <a:latin typeface="Arial"/>
                  <a:cs typeface="Arial"/>
                </a:rPr>
                <a:t>to </a:t>
              </a:r>
              <a:r>
                <a:rPr sz="1800" spc="-90" dirty="0">
                  <a:solidFill>
                    <a:srgbClr val="FFFFFF"/>
                  </a:solidFill>
                  <a:latin typeface="Arial"/>
                  <a:cs typeface="Arial"/>
                </a:rPr>
                <a:t>ensure</a:t>
              </a:r>
              <a:r>
                <a:rPr sz="1800" spc="-254" dirty="0">
                  <a:solidFill>
                    <a:srgbClr val="FFFFFF"/>
                  </a:solidFill>
                  <a:latin typeface="Arial"/>
                  <a:cs typeface="Arial"/>
                </a:rPr>
                <a:t> </a:t>
              </a:r>
              <a:r>
                <a:rPr sz="1800" spc="-100" dirty="0">
                  <a:solidFill>
                    <a:srgbClr val="FFFFFF"/>
                  </a:solidFill>
                  <a:latin typeface="Arial"/>
                  <a:cs typeface="Arial"/>
                </a:rPr>
                <a:t>services  </a:t>
              </a:r>
              <a:r>
                <a:rPr sz="1800" spc="-35" dirty="0">
                  <a:solidFill>
                    <a:srgbClr val="FFFFFF"/>
                  </a:solidFill>
                  <a:latin typeface="Arial"/>
                  <a:cs typeface="Arial"/>
                </a:rPr>
                <a:t>interact</a:t>
              </a:r>
              <a:endParaRPr sz="1800" dirty="0">
                <a:latin typeface="Arial"/>
                <a:cs typeface="Arial"/>
              </a:endParaRPr>
            </a:p>
            <a:p>
              <a:pPr marL="241300" marR="231775" algn="ctr">
                <a:lnSpc>
                  <a:spcPct val="100000"/>
                </a:lnSpc>
              </a:pPr>
              <a:r>
                <a:rPr sz="1800" spc="-75" dirty="0">
                  <a:solidFill>
                    <a:srgbClr val="FFFFFF"/>
                  </a:solidFill>
                  <a:latin typeface="Arial"/>
                  <a:cs typeface="Arial"/>
                </a:rPr>
                <a:t>consistently,</a:t>
              </a:r>
              <a:r>
                <a:rPr sz="1800" spc="-155" dirty="0">
                  <a:solidFill>
                    <a:srgbClr val="FFFFFF"/>
                  </a:solidFill>
                  <a:latin typeface="Arial"/>
                  <a:cs typeface="Arial"/>
                </a:rPr>
                <a:t> </a:t>
              </a:r>
              <a:r>
                <a:rPr sz="1800" spc="-75" dirty="0">
                  <a:solidFill>
                    <a:srgbClr val="FFFFFF"/>
                  </a:solidFill>
                  <a:latin typeface="Arial"/>
                  <a:cs typeface="Arial"/>
                </a:rPr>
                <a:t>avoid  </a:t>
              </a:r>
              <a:r>
                <a:rPr sz="1800" spc="-85" dirty="0">
                  <a:solidFill>
                    <a:srgbClr val="FFFFFF"/>
                  </a:solidFill>
                  <a:latin typeface="Arial"/>
                  <a:cs typeface="Arial"/>
                </a:rPr>
                <a:t>dependency</a:t>
              </a:r>
              <a:r>
                <a:rPr sz="1800" spc="-114" dirty="0">
                  <a:solidFill>
                    <a:srgbClr val="FFFFFF"/>
                  </a:solidFill>
                  <a:latin typeface="Arial"/>
                  <a:cs typeface="Arial"/>
                </a:rPr>
                <a:t> </a:t>
              </a:r>
              <a:r>
                <a:rPr sz="1800" spc="-40" dirty="0">
                  <a:solidFill>
                    <a:srgbClr val="FFFFFF"/>
                  </a:solidFill>
                  <a:latin typeface="Arial"/>
                  <a:cs typeface="Arial"/>
                </a:rPr>
                <a:t>hell</a:t>
              </a:r>
              <a:endParaRPr sz="1800" dirty="0">
                <a:latin typeface="Arial"/>
                <a:cs typeface="Arial"/>
              </a:endParaRPr>
            </a:p>
          </p:txBody>
        </p:sp>
        <p:sp>
          <p:nvSpPr>
            <p:cNvPr id="46" name="object 43"/>
            <p:cNvSpPr/>
            <p:nvPr/>
          </p:nvSpPr>
          <p:spPr>
            <a:xfrm>
              <a:off x="4800600" y="5105400"/>
              <a:ext cx="3514725" cy="1219200"/>
            </a:xfrm>
            <a:custGeom>
              <a:avLst/>
              <a:gdLst/>
              <a:ahLst/>
              <a:cxnLst/>
              <a:rect l="l" t="t" r="r" b="b"/>
              <a:pathLst>
                <a:path w="3514725" h="1219200">
                  <a:moveTo>
                    <a:pt x="3514725" y="761923"/>
                  </a:moveTo>
                  <a:lnTo>
                    <a:pt x="812291" y="761923"/>
                  </a:lnTo>
                  <a:lnTo>
                    <a:pt x="812291" y="1219073"/>
                  </a:lnTo>
                  <a:lnTo>
                    <a:pt x="3514725" y="1219073"/>
                  </a:lnTo>
                  <a:lnTo>
                    <a:pt x="3514725" y="761923"/>
                  </a:lnTo>
                  <a:close/>
                </a:path>
                <a:path w="3514725" h="1219200">
                  <a:moveTo>
                    <a:pt x="304800" y="304800"/>
                  </a:moveTo>
                  <a:lnTo>
                    <a:pt x="0" y="609536"/>
                  </a:lnTo>
                  <a:lnTo>
                    <a:pt x="304800" y="914311"/>
                  </a:lnTo>
                  <a:lnTo>
                    <a:pt x="304800" y="761923"/>
                  </a:lnTo>
                  <a:lnTo>
                    <a:pt x="3514725" y="761923"/>
                  </a:lnTo>
                  <a:lnTo>
                    <a:pt x="3514725" y="457200"/>
                  </a:lnTo>
                  <a:lnTo>
                    <a:pt x="304800" y="457200"/>
                  </a:lnTo>
                  <a:lnTo>
                    <a:pt x="304800" y="304800"/>
                  </a:lnTo>
                  <a:close/>
                </a:path>
                <a:path w="3514725" h="1219200">
                  <a:moveTo>
                    <a:pt x="3514725" y="0"/>
                  </a:moveTo>
                  <a:lnTo>
                    <a:pt x="812291" y="0"/>
                  </a:lnTo>
                  <a:lnTo>
                    <a:pt x="812291" y="457200"/>
                  </a:lnTo>
                  <a:lnTo>
                    <a:pt x="3514725" y="457200"/>
                  </a:lnTo>
                  <a:lnTo>
                    <a:pt x="3514725" y="0"/>
                  </a:lnTo>
                  <a:close/>
                </a:path>
              </a:pathLst>
            </a:custGeom>
            <a:solidFill>
              <a:srgbClr val="5B9BD4"/>
            </a:solidFill>
          </p:spPr>
          <p:txBody>
            <a:bodyPr wrap="square" lIns="0" tIns="0" rIns="0" bIns="0" rtlCol="0"/>
            <a:lstStyle/>
            <a:p>
              <a:endParaRPr/>
            </a:p>
          </p:txBody>
        </p:sp>
        <p:sp>
          <p:nvSpPr>
            <p:cNvPr id="47" name="object 44"/>
            <p:cNvSpPr/>
            <p:nvPr/>
          </p:nvSpPr>
          <p:spPr>
            <a:xfrm>
              <a:off x="4800600" y="5105400"/>
              <a:ext cx="3514725" cy="1219200"/>
            </a:xfrm>
            <a:custGeom>
              <a:avLst/>
              <a:gdLst/>
              <a:ahLst/>
              <a:cxnLst/>
              <a:rect l="l" t="t" r="r" b="b"/>
              <a:pathLst>
                <a:path w="3514725" h="1219200">
                  <a:moveTo>
                    <a:pt x="0" y="609536"/>
                  </a:moveTo>
                  <a:lnTo>
                    <a:pt x="304800" y="304800"/>
                  </a:lnTo>
                  <a:lnTo>
                    <a:pt x="304800" y="457200"/>
                  </a:lnTo>
                  <a:lnTo>
                    <a:pt x="812291" y="457200"/>
                  </a:lnTo>
                  <a:lnTo>
                    <a:pt x="812291" y="0"/>
                  </a:lnTo>
                  <a:lnTo>
                    <a:pt x="3514725" y="0"/>
                  </a:lnTo>
                  <a:lnTo>
                    <a:pt x="3514725" y="1219073"/>
                  </a:lnTo>
                  <a:lnTo>
                    <a:pt x="812291" y="1219073"/>
                  </a:lnTo>
                  <a:lnTo>
                    <a:pt x="812291" y="761923"/>
                  </a:lnTo>
                  <a:lnTo>
                    <a:pt x="304800" y="761923"/>
                  </a:lnTo>
                  <a:lnTo>
                    <a:pt x="304800" y="914311"/>
                  </a:lnTo>
                  <a:lnTo>
                    <a:pt x="0" y="609536"/>
                  </a:lnTo>
                  <a:close/>
                </a:path>
              </a:pathLst>
            </a:custGeom>
            <a:ln w="12700">
              <a:solidFill>
                <a:srgbClr val="41709C"/>
              </a:solidFill>
            </a:ln>
          </p:spPr>
          <p:txBody>
            <a:bodyPr wrap="square" lIns="0" tIns="0" rIns="0" bIns="0" rtlCol="0"/>
            <a:lstStyle/>
            <a:p>
              <a:endParaRPr/>
            </a:p>
          </p:txBody>
        </p:sp>
        <p:sp>
          <p:nvSpPr>
            <p:cNvPr id="48" name="object 45"/>
            <p:cNvSpPr txBox="1"/>
            <p:nvPr/>
          </p:nvSpPr>
          <p:spPr>
            <a:xfrm>
              <a:off x="5872098" y="5276850"/>
              <a:ext cx="2183130" cy="848994"/>
            </a:xfrm>
            <a:prstGeom prst="rect">
              <a:avLst/>
            </a:prstGeom>
          </p:spPr>
          <p:txBody>
            <a:bodyPr vert="horz" wrap="square" lIns="0" tIns="12700" rIns="0" bIns="0" rtlCol="0">
              <a:spAutoFit/>
            </a:bodyPr>
            <a:lstStyle/>
            <a:p>
              <a:pPr marL="12700" marR="5080" algn="ctr">
                <a:lnSpc>
                  <a:spcPct val="100000"/>
                </a:lnSpc>
                <a:spcBef>
                  <a:spcPts val="100"/>
                </a:spcBef>
              </a:pPr>
              <a:r>
                <a:rPr sz="1800" spc="-90" dirty="0">
                  <a:solidFill>
                    <a:srgbClr val="FFFFFF"/>
                  </a:solidFill>
                  <a:latin typeface="Arial"/>
                  <a:cs typeface="Arial"/>
                </a:rPr>
                <a:t>How </a:t>
              </a:r>
              <a:r>
                <a:rPr sz="1800" spc="15" dirty="0">
                  <a:solidFill>
                    <a:srgbClr val="FFFFFF"/>
                  </a:solidFill>
                  <a:latin typeface="Arial"/>
                  <a:cs typeface="Arial"/>
                </a:rPr>
                <a:t>to </a:t>
              </a:r>
              <a:r>
                <a:rPr sz="1800" spc="-60" dirty="0">
                  <a:solidFill>
                    <a:srgbClr val="FFFFFF"/>
                  </a:solidFill>
                  <a:latin typeface="Arial"/>
                  <a:cs typeface="Arial"/>
                </a:rPr>
                <a:t>migrate </a:t>
              </a:r>
              <a:r>
                <a:rPr sz="1800" spc="25" dirty="0">
                  <a:solidFill>
                    <a:srgbClr val="FFFFFF"/>
                  </a:solidFill>
                  <a:latin typeface="Arial"/>
                  <a:cs typeface="Arial"/>
                </a:rPr>
                <a:t>&amp;</a:t>
              </a:r>
              <a:r>
                <a:rPr sz="1800" spc="-285" dirty="0">
                  <a:solidFill>
                    <a:srgbClr val="FFFFFF"/>
                  </a:solidFill>
                  <a:latin typeface="Arial"/>
                  <a:cs typeface="Arial"/>
                </a:rPr>
                <a:t> </a:t>
              </a:r>
              <a:r>
                <a:rPr sz="1800" spc="-120" dirty="0">
                  <a:solidFill>
                    <a:srgbClr val="FFFFFF"/>
                  </a:solidFill>
                  <a:latin typeface="Arial"/>
                  <a:cs typeface="Arial"/>
                </a:rPr>
                <a:t>scale  </a:t>
              </a:r>
              <a:r>
                <a:rPr sz="1800" spc="-80" dirty="0">
                  <a:solidFill>
                    <a:srgbClr val="FFFFFF"/>
                  </a:solidFill>
                  <a:latin typeface="Arial"/>
                  <a:cs typeface="Arial"/>
                </a:rPr>
                <a:t>quickly, </a:t>
              </a:r>
              <a:r>
                <a:rPr sz="1800" spc="-90" dirty="0">
                  <a:solidFill>
                    <a:srgbClr val="FFFFFF"/>
                  </a:solidFill>
                  <a:latin typeface="Arial"/>
                  <a:cs typeface="Arial"/>
                </a:rPr>
                <a:t>ensure  </a:t>
              </a:r>
              <a:r>
                <a:rPr sz="1800" spc="-35" dirty="0">
                  <a:solidFill>
                    <a:srgbClr val="FFFFFF"/>
                  </a:solidFill>
                  <a:latin typeface="Arial"/>
                  <a:cs typeface="Arial"/>
                </a:rPr>
                <a:t>compatibility</a:t>
              </a:r>
              <a:endParaRPr sz="1800">
                <a:latin typeface="Arial"/>
                <a:cs typeface="Arial"/>
              </a:endParaRPr>
            </a:p>
          </p:txBody>
        </p:sp>
        <p:sp>
          <p:nvSpPr>
            <p:cNvPr id="49" name="object 46"/>
            <p:cNvSpPr/>
            <p:nvPr/>
          </p:nvSpPr>
          <p:spPr>
            <a:xfrm>
              <a:off x="8124825" y="4010152"/>
              <a:ext cx="3381375" cy="1219200"/>
            </a:xfrm>
            <a:custGeom>
              <a:avLst/>
              <a:gdLst/>
              <a:ahLst/>
              <a:cxnLst/>
              <a:rect l="l" t="t" r="r" b="b"/>
              <a:pathLst>
                <a:path w="3381375" h="1219200">
                  <a:moveTo>
                    <a:pt x="3381375" y="761873"/>
                  </a:moveTo>
                  <a:lnTo>
                    <a:pt x="879475" y="761873"/>
                  </a:lnTo>
                  <a:lnTo>
                    <a:pt x="879475" y="1219073"/>
                  </a:lnTo>
                  <a:lnTo>
                    <a:pt x="3381375" y="1219073"/>
                  </a:lnTo>
                  <a:lnTo>
                    <a:pt x="3381375" y="761873"/>
                  </a:lnTo>
                  <a:close/>
                </a:path>
                <a:path w="3381375" h="1219200">
                  <a:moveTo>
                    <a:pt x="304800" y="304800"/>
                  </a:moveTo>
                  <a:lnTo>
                    <a:pt x="0" y="609473"/>
                  </a:lnTo>
                  <a:lnTo>
                    <a:pt x="304800" y="914273"/>
                  </a:lnTo>
                  <a:lnTo>
                    <a:pt x="304800" y="761873"/>
                  </a:lnTo>
                  <a:lnTo>
                    <a:pt x="3381375" y="761873"/>
                  </a:lnTo>
                  <a:lnTo>
                    <a:pt x="3381375" y="457200"/>
                  </a:lnTo>
                  <a:lnTo>
                    <a:pt x="304800" y="457200"/>
                  </a:lnTo>
                  <a:lnTo>
                    <a:pt x="304800" y="304800"/>
                  </a:lnTo>
                  <a:close/>
                </a:path>
                <a:path w="3381375" h="1219200">
                  <a:moveTo>
                    <a:pt x="3381375" y="0"/>
                  </a:moveTo>
                  <a:lnTo>
                    <a:pt x="879475" y="0"/>
                  </a:lnTo>
                  <a:lnTo>
                    <a:pt x="879475" y="457200"/>
                  </a:lnTo>
                  <a:lnTo>
                    <a:pt x="3381375" y="457200"/>
                  </a:lnTo>
                  <a:lnTo>
                    <a:pt x="3381375" y="0"/>
                  </a:lnTo>
                  <a:close/>
                </a:path>
              </a:pathLst>
            </a:custGeom>
            <a:solidFill>
              <a:srgbClr val="5B9BD4"/>
            </a:solidFill>
          </p:spPr>
          <p:txBody>
            <a:bodyPr wrap="square" lIns="0" tIns="0" rIns="0" bIns="0" rtlCol="0"/>
            <a:lstStyle/>
            <a:p>
              <a:endParaRPr/>
            </a:p>
          </p:txBody>
        </p:sp>
        <p:sp>
          <p:nvSpPr>
            <p:cNvPr id="50" name="object 47"/>
            <p:cNvSpPr/>
            <p:nvPr/>
          </p:nvSpPr>
          <p:spPr>
            <a:xfrm>
              <a:off x="8124825" y="4010152"/>
              <a:ext cx="3381375" cy="1219200"/>
            </a:xfrm>
            <a:custGeom>
              <a:avLst/>
              <a:gdLst/>
              <a:ahLst/>
              <a:cxnLst/>
              <a:rect l="l" t="t" r="r" b="b"/>
              <a:pathLst>
                <a:path w="3381375" h="1219200">
                  <a:moveTo>
                    <a:pt x="0" y="609473"/>
                  </a:moveTo>
                  <a:lnTo>
                    <a:pt x="304800" y="304800"/>
                  </a:lnTo>
                  <a:lnTo>
                    <a:pt x="304800" y="457200"/>
                  </a:lnTo>
                  <a:lnTo>
                    <a:pt x="879475" y="457200"/>
                  </a:lnTo>
                  <a:lnTo>
                    <a:pt x="879475" y="0"/>
                  </a:lnTo>
                  <a:lnTo>
                    <a:pt x="3381375" y="0"/>
                  </a:lnTo>
                  <a:lnTo>
                    <a:pt x="3381375" y="1219073"/>
                  </a:lnTo>
                  <a:lnTo>
                    <a:pt x="879475" y="1219073"/>
                  </a:lnTo>
                  <a:lnTo>
                    <a:pt x="879475" y="761873"/>
                  </a:lnTo>
                  <a:lnTo>
                    <a:pt x="304800" y="761873"/>
                  </a:lnTo>
                  <a:lnTo>
                    <a:pt x="304800" y="914273"/>
                  </a:lnTo>
                  <a:lnTo>
                    <a:pt x="0" y="609473"/>
                  </a:lnTo>
                  <a:close/>
                </a:path>
              </a:pathLst>
            </a:custGeom>
            <a:ln w="12699">
              <a:solidFill>
                <a:srgbClr val="41709C"/>
              </a:solidFill>
            </a:ln>
          </p:spPr>
          <p:txBody>
            <a:bodyPr wrap="square" lIns="0" tIns="0" rIns="0" bIns="0" rtlCol="0"/>
            <a:lstStyle/>
            <a:p>
              <a:endParaRPr/>
            </a:p>
          </p:txBody>
        </p:sp>
        <p:sp>
          <p:nvSpPr>
            <p:cNvPr id="51" name="object 48"/>
            <p:cNvSpPr txBox="1"/>
            <p:nvPr/>
          </p:nvSpPr>
          <p:spPr>
            <a:xfrm>
              <a:off x="9372726" y="4318507"/>
              <a:ext cx="1980499" cy="574040"/>
            </a:xfrm>
            <a:prstGeom prst="rect">
              <a:avLst/>
            </a:prstGeom>
          </p:spPr>
          <p:txBody>
            <a:bodyPr vert="horz" wrap="square" lIns="0" tIns="12700" rIns="0" bIns="0" rtlCol="0">
              <a:spAutoFit/>
            </a:bodyPr>
            <a:lstStyle/>
            <a:p>
              <a:pPr marL="128270" marR="5080" indent="-116205">
                <a:lnSpc>
                  <a:spcPct val="100000"/>
                </a:lnSpc>
                <a:spcBef>
                  <a:spcPts val="100"/>
                </a:spcBef>
              </a:pPr>
              <a:r>
                <a:rPr sz="1800" spc="-90" dirty="0">
                  <a:solidFill>
                    <a:srgbClr val="FFFFFF"/>
                  </a:solidFill>
                  <a:latin typeface="Arial"/>
                  <a:cs typeface="Arial"/>
                </a:rPr>
                <a:t>How </a:t>
              </a:r>
              <a:r>
                <a:rPr sz="1800" spc="15" dirty="0">
                  <a:solidFill>
                    <a:srgbClr val="FFFFFF"/>
                  </a:solidFill>
                  <a:latin typeface="Arial"/>
                  <a:cs typeface="Arial"/>
                </a:rPr>
                <a:t>to </a:t>
              </a:r>
              <a:r>
                <a:rPr sz="1800" spc="-75" dirty="0">
                  <a:solidFill>
                    <a:srgbClr val="FFFFFF"/>
                  </a:solidFill>
                  <a:latin typeface="Arial"/>
                  <a:cs typeface="Arial"/>
                </a:rPr>
                <a:t>avoid </a:t>
              </a:r>
              <a:r>
                <a:rPr sz="1800" spc="-60" dirty="0">
                  <a:solidFill>
                    <a:srgbClr val="FFFFFF"/>
                  </a:solidFill>
                  <a:latin typeface="Arial"/>
                  <a:cs typeface="Arial"/>
                </a:rPr>
                <a:t>n </a:t>
              </a:r>
              <a:r>
                <a:rPr sz="1800" spc="-270" dirty="0">
                  <a:solidFill>
                    <a:srgbClr val="FFFFFF"/>
                  </a:solidFill>
                  <a:latin typeface="Arial"/>
                  <a:cs typeface="Arial"/>
                </a:rPr>
                <a:t>X</a:t>
              </a:r>
              <a:r>
                <a:rPr sz="1800" spc="-310" dirty="0">
                  <a:solidFill>
                    <a:srgbClr val="FFFFFF"/>
                  </a:solidFill>
                  <a:latin typeface="Arial"/>
                  <a:cs typeface="Arial"/>
                </a:rPr>
                <a:t> </a:t>
              </a:r>
              <a:r>
                <a:rPr sz="1800" spc="-60" dirty="0">
                  <a:solidFill>
                    <a:srgbClr val="FFFFFF"/>
                  </a:solidFill>
                  <a:latin typeface="Arial"/>
                  <a:cs typeface="Arial"/>
                </a:rPr>
                <a:t>n  </a:t>
              </a:r>
              <a:r>
                <a:rPr sz="1800" spc="-25" dirty="0">
                  <a:solidFill>
                    <a:srgbClr val="FFFFFF"/>
                  </a:solidFill>
                  <a:latin typeface="Arial"/>
                  <a:cs typeface="Arial"/>
                </a:rPr>
                <a:t>different</a:t>
              </a:r>
              <a:r>
                <a:rPr sz="1800" spc="-125" dirty="0">
                  <a:solidFill>
                    <a:srgbClr val="FFFFFF"/>
                  </a:solidFill>
                  <a:latin typeface="Arial"/>
                  <a:cs typeface="Arial"/>
                </a:rPr>
                <a:t> </a:t>
              </a:r>
              <a:r>
                <a:rPr sz="1800" spc="-85" dirty="0">
                  <a:solidFill>
                    <a:srgbClr val="FFFFFF"/>
                  </a:solidFill>
                  <a:latin typeface="Arial"/>
                  <a:cs typeface="Arial"/>
                </a:rPr>
                <a:t>configs</a:t>
              </a:r>
              <a:endParaRPr sz="1800" dirty="0">
                <a:latin typeface="Arial"/>
                <a:cs typeface="Arial"/>
              </a:endParaRPr>
            </a:p>
          </p:txBody>
        </p:sp>
      </p:grpSp>
      <p:sp>
        <p:nvSpPr>
          <p:cNvPr id="52" name="object 49"/>
          <p:cNvSpPr txBox="1"/>
          <p:nvPr/>
        </p:nvSpPr>
        <p:spPr>
          <a:xfrm>
            <a:off x="191695" y="5165358"/>
            <a:ext cx="2396354" cy="1120820"/>
          </a:xfrm>
          <a:prstGeom prst="rect">
            <a:avLst/>
          </a:prstGeom>
        </p:spPr>
        <p:txBody>
          <a:bodyPr vert="horz" wrap="square" lIns="0" tIns="12700" rIns="0" bIns="0" rtlCol="0">
            <a:spAutoFit/>
          </a:bodyPr>
          <a:lstStyle/>
          <a:p>
            <a:pPr marL="12700" marR="5080" indent="635" algn="ctr">
              <a:lnSpc>
                <a:spcPct val="100000"/>
              </a:lnSpc>
              <a:spcBef>
                <a:spcPts val="100"/>
              </a:spcBef>
            </a:pPr>
            <a:r>
              <a:rPr sz="1800" spc="-100" dirty="0">
                <a:solidFill>
                  <a:srgbClr val="243131"/>
                </a:solidFill>
                <a:latin typeface="Arial"/>
                <a:cs typeface="Arial"/>
              </a:rPr>
              <a:t>Running </a:t>
            </a:r>
            <a:r>
              <a:rPr sz="1800" spc="-60" dirty="0">
                <a:solidFill>
                  <a:srgbClr val="243131"/>
                </a:solidFill>
                <a:latin typeface="Arial"/>
                <a:cs typeface="Arial"/>
              </a:rPr>
              <a:t>on </a:t>
            </a:r>
            <a:r>
              <a:rPr sz="1800" spc="-105" dirty="0">
                <a:solidFill>
                  <a:srgbClr val="243131"/>
                </a:solidFill>
                <a:latin typeface="Arial"/>
                <a:cs typeface="Arial"/>
              </a:rPr>
              <a:t>any  </a:t>
            </a:r>
            <a:r>
              <a:rPr sz="1800" spc="-80" dirty="0">
                <a:solidFill>
                  <a:srgbClr val="243131"/>
                </a:solidFill>
                <a:latin typeface="Arial"/>
                <a:cs typeface="Arial"/>
              </a:rPr>
              <a:t>available </a:t>
            </a:r>
            <a:r>
              <a:rPr sz="1800" spc="-75" dirty="0">
                <a:solidFill>
                  <a:srgbClr val="243131"/>
                </a:solidFill>
                <a:latin typeface="Arial"/>
                <a:cs typeface="Arial"/>
              </a:rPr>
              <a:t>set </a:t>
            </a:r>
            <a:r>
              <a:rPr sz="1800" spc="-10" dirty="0">
                <a:solidFill>
                  <a:srgbClr val="243131"/>
                </a:solidFill>
                <a:latin typeface="Arial"/>
                <a:cs typeface="Arial"/>
              </a:rPr>
              <a:t>of  </a:t>
            </a:r>
            <a:r>
              <a:rPr sz="1800" spc="-95" dirty="0">
                <a:solidFill>
                  <a:srgbClr val="243131"/>
                </a:solidFill>
                <a:latin typeface="Arial"/>
                <a:cs typeface="Arial"/>
              </a:rPr>
              <a:t>physical</a:t>
            </a:r>
            <a:r>
              <a:rPr sz="1800" spc="-145" dirty="0">
                <a:solidFill>
                  <a:srgbClr val="243131"/>
                </a:solidFill>
                <a:latin typeface="Arial"/>
                <a:cs typeface="Arial"/>
              </a:rPr>
              <a:t> </a:t>
            </a:r>
            <a:r>
              <a:rPr sz="1800" spc="-100" dirty="0">
                <a:solidFill>
                  <a:srgbClr val="243131"/>
                </a:solidFill>
                <a:latin typeface="Arial"/>
                <a:cs typeface="Arial"/>
              </a:rPr>
              <a:t>resources  </a:t>
            </a:r>
            <a:r>
              <a:rPr sz="1800" spc="-25" dirty="0">
                <a:solidFill>
                  <a:srgbClr val="243131"/>
                </a:solidFill>
                <a:latin typeface="Arial"/>
                <a:cs typeface="Arial"/>
              </a:rPr>
              <a:t>(public/private/  </a:t>
            </a:r>
            <a:r>
              <a:rPr sz="1800" spc="-50" dirty="0">
                <a:solidFill>
                  <a:srgbClr val="243131"/>
                </a:solidFill>
                <a:latin typeface="Arial"/>
                <a:cs typeface="Arial"/>
              </a:rPr>
              <a:t>virtualized)</a:t>
            </a:r>
            <a:endParaRPr sz="1800" dirty="0">
              <a:latin typeface="Arial"/>
              <a:cs typeface="Arial"/>
            </a:endParaRPr>
          </a:p>
        </p:txBody>
      </p:sp>
      <p:sp>
        <p:nvSpPr>
          <p:cNvPr id="53" name="object 50"/>
          <p:cNvSpPr txBox="1"/>
          <p:nvPr/>
        </p:nvSpPr>
        <p:spPr>
          <a:xfrm>
            <a:off x="252051" y="3136893"/>
            <a:ext cx="2100443" cy="843821"/>
          </a:xfrm>
          <a:prstGeom prst="rect">
            <a:avLst/>
          </a:prstGeom>
        </p:spPr>
        <p:txBody>
          <a:bodyPr vert="horz" wrap="square" lIns="0" tIns="12700" rIns="0" bIns="0" rtlCol="0">
            <a:spAutoFit/>
          </a:bodyPr>
          <a:lstStyle/>
          <a:p>
            <a:pPr marL="12700" marR="5080" indent="1905" algn="ctr">
              <a:lnSpc>
                <a:spcPct val="100000"/>
              </a:lnSpc>
              <a:spcBef>
                <a:spcPts val="100"/>
              </a:spcBef>
            </a:pPr>
            <a:r>
              <a:rPr sz="1800" spc="-105" dirty="0">
                <a:solidFill>
                  <a:srgbClr val="243131"/>
                </a:solidFill>
                <a:latin typeface="Arial"/>
                <a:cs typeface="Arial"/>
              </a:rPr>
              <a:t>Assembled </a:t>
            </a:r>
            <a:r>
              <a:rPr sz="1800" spc="-80" dirty="0">
                <a:solidFill>
                  <a:srgbClr val="243131"/>
                </a:solidFill>
                <a:latin typeface="Arial"/>
                <a:cs typeface="Arial"/>
              </a:rPr>
              <a:t>by  developers</a:t>
            </a:r>
            <a:r>
              <a:rPr sz="1800" spc="-170" dirty="0">
                <a:solidFill>
                  <a:srgbClr val="243131"/>
                </a:solidFill>
                <a:latin typeface="Arial"/>
                <a:cs typeface="Arial"/>
              </a:rPr>
              <a:t> </a:t>
            </a:r>
            <a:r>
              <a:rPr sz="1800" spc="-95" dirty="0">
                <a:solidFill>
                  <a:srgbClr val="243131"/>
                </a:solidFill>
                <a:latin typeface="Arial"/>
                <a:cs typeface="Arial"/>
              </a:rPr>
              <a:t>using  </a:t>
            </a:r>
            <a:r>
              <a:rPr sz="1800" spc="-70" dirty="0">
                <a:solidFill>
                  <a:srgbClr val="243131"/>
                </a:solidFill>
                <a:latin typeface="Arial"/>
                <a:cs typeface="Arial"/>
              </a:rPr>
              <a:t>best </a:t>
            </a:r>
            <a:r>
              <a:rPr sz="1800" spc="-80" dirty="0">
                <a:solidFill>
                  <a:srgbClr val="243131"/>
                </a:solidFill>
                <a:latin typeface="Arial"/>
                <a:cs typeface="Arial"/>
              </a:rPr>
              <a:t>available  </a:t>
            </a:r>
            <a:r>
              <a:rPr sz="1800" spc="-100" dirty="0">
                <a:solidFill>
                  <a:srgbClr val="243131"/>
                </a:solidFill>
                <a:latin typeface="Arial"/>
                <a:cs typeface="Arial"/>
              </a:rPr>
              <a:t>services</a:t>
            </a:r>
            <a:endParaRPr sz="1800">
              <a:latin typeface="Arial"/>
              <a:cs typeface="Arial"/>
            </a:endParaRPr>
          </a:p>
        </p:txBody>
      </p:sp>
      <p:sp>
        <p:nvSpPr>
          <p:cNvPr id="54" name="object 51"/>
          <p:cNvSpPr txBox="1"/>
          <p:nvPr/>
        </p:nvSpPr>
        <p:spPr>
          <a:xfrm>
            <a:off x="570620" y="1755515"/>
            <a:ext cx="1880248" cy="574040"/>
          </a:xfrm>
          <a:prstGeom prst="rect">
            <a:avLst/>
          </a:prstGeom>
        </p:spPr>
        <p:txBody>
          <a:bodyPr vert="horz" wrap="square" lIns="0" tIns="12700" rIns="0" bIns="0" rtlCol="0">
            <a:spAutoFit/>
          </a:bodyPr>
          <a:lstStyle/>
          <a:p>
            <a:pPr marL="12700" marR="5080" indent="97155">
              <a:lnSpc>
                <a:spcPct val="100000"/>
              </a:lnSpc>
              <a:spcBef>
                <a:spcPts val="100"/>
              </a:spcBef>
            </a:pPr>
            <a:r>
              <a:rPr sz="1800" spc="-85" dirty="0">
                <a:solidFill>
                  <a:srgbClr val="243131"/>
                </a:solidFill>
                <a:latin typeface="Arial"/>
                <a:cs typeface="Arial"/>
              </a:rPr>
              <a:t>Thin app </a:t>
            </a:r>
            <a:r>
              <a:rPr sz="1800" spc="-60" dirty="0">
                <a:solidFill>
                  <a:srgbClr val="243131"/>
                </a:solidFill>
                <a:latin typeface="Arial"/>
                <a:cs typeface="Arial"/>
              </a:rPr>
              <a:t>on  </a:t>
            </a:r>
            <a:r>
              <a:rPr sz="1800" spc="-45" dirty="0">
                <a:solidFill>
                  <a:srgbClr val="243131"/>
                </a:solidFill>
                <a:latin typeface="Arial"/>
                <a:cs typeface="Arial"/>
              </a:rPr>
              <a:t>mobile,</a:t>
            </a:r>
            <a:r>
              <a:rPr sz="1800" spc="-150" dirty="0">
                <a:solidFill>
                  <a:srgbClr val="243131"/>
                </a:solidFill>
                <a:latin typeface="Arial"/>
                <a:cs typeface="Arial"/>
              </a:rPr>
              <a:t> </a:t>
            </a:r>
            <a:r>
              <a:rPr sz="1800" spc="-25" dirty="0">
                <a:solidFill>
                  <a:srgbClr val="243131"/>
                </a:solidFill>
                <a:latin typeface="Arial"/>
                <a:cs typeface="Arial"/>
              </a:rPr>
              <a:t>tablet</a:t>
            </a:r>
            <a:endParaRPr sz="1800" dirty="0">
              <a:latin typeface="Arial"/>
              <a:cs typeface="Arial"/>
            </a:endParaRPr>
          </a:p>
        </p:txBody>
      </p:sp>
    </p:spTree>
    <p:extLst>
      <p:ext uri="{BB962C8B-B14F-4D97-AF65-F5344CB8AC3E}">
        <p14:creationId xmlns:p14="http://schemas.microsoft.com/office/powerpoint/2010/main" val="3106022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a:t>
            </a:fld>
            <a:endParaRPr lang="en" dirty="0"/>
          </a:p>
        </p:txBody>
      </p:sp>
      <p:sp>
        <p:nvSpPr>
          <p:cNvPr id="3" name="Title 2"/>
          <p:cNvSpPr>
            <a:spLocks noGrp="1"/>
          </p:cNvSpPr>
          <p:nvPr>
            <p:ph type="title"/>
          </p:nvPr>
        </p:nvSpPr>
        <p:spPr/>
        <p:txBody>
          <a:bodyPr/>
          <a:lstStyle/>
          <a:p>
            <a:r>
              <a:rPr lang="en-IN" spc="-5" dirty="0"/>
              <a:t>The</a:t>
            </a:r>
            <a:r>
              <a:rPr lang="en-IN" spc="-85" dirty="0"/>
              <a:t> </a:t>
            </a:r>
            <a:r>
              <a:rPr lang="en-IN" spc="-5" dirty="0"/>
              <a:t>Challenge</a:t>
            </a:r>
            <a:endParaRPr lang="en-IN" dirty="0"/>
          </a:p>
        </p:txBody>
      </p:sp>
      <p:grpSp>
        <p:nvGrpSpPr>
          <p:cNvPr id="82" name="Group 81"/>
          <p:cNvGrpSpPr/>
          <p:nvPr/>
        </p:nvGrpSpPr>
        <p:grpSpPr>
          <a:xfrm>
            <a:off x="19124" y="1215771"/>
            <a:ext cx="11964215" cy="5358384"/>
            <a:chOff x="19124" y="1215771"/>
            <a:chExt cx="11964215" cy="5358384"/>
          </a:xfrm>
        </p:grpSpPr>
        <p:sp>
          <p:nvSpPr>
            <p:cNvPr id="43" name="object 2"/>
            <p:cNvSpPr txBox="1"/>
            <p:nvPr/>
          </p:nvSpPr>
          <p:spPr>
            <a:xfrm>
              <a:off x="8410702" y="3071621"/>
              <a:ext cx="13290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4D53"/>
                  </a:solidFill>
                  <a:latin typeface="Arial"/>
                  <a:cs typeface="Arial"/>
                </a:rPr>
                <a:t>API</a:t>
              </a:r>
              <a:r>
                <a:rPr sz="1800" spc="-95" dirty="0">
                  <a:solidFill>
                    <a:srgbClr val="394D53"/>
                  </a:solidFill>
                  <a:latin typeface="Arial"/>
                  <a:cs typeface="Arial"/>
                </a:rPr>
                <a:t> </a:t>
              </a:r>
              <a:r>
                <a:rPr sz="1800" spc="-5" dirty="0">
                  <a:solidFill>
                    <a:srgbClr val="394D53"/>
                  </a:solidFill>
                  <a:latin typeface="Arial"/>
                  <a:cs typeface="Arial"/>
                </a:rPr>
                <a:t>endpoint</a:t>
              </a:r>
              <a:endParaRPr sz="1800">
                <a:latin typeface="Arial"/>
                <a:cs typeface="Arial"/>
              </a:endParaRPr>
            </a:p>
          </p:txBody>
        </p:sp>
        <p:sp>
          <p:nvSpPr>
            <p:cNvPr id="44" name="object 3"/>
            <p:cNvSpPr txBox="1"/>
            <p:nvPr/>
          </p:nvSpPr>
          <p:spPr>
            <a:xfrm>
              <a:off x="1299463" y="1623186"/>
              <a:ext cx="2870835" cy="581025"/>
            </a:xfrm>
            <a:prstGeom prst="rect">
              <a:avLst/>
            </a:prstGeom>
          </p:spPr>
          <p:txBody>
            <a:bodyPr vert="horz" wrap="square" lIns="0" tIns="12700" rIns="0" bIns="0" rtlCol="0">
              <a:spAutoFit/>
            </a:bodyPr>
            <a:lstStyle/>
            <a:p>
              <a:pPr marL="873760">
                <a:lnSpc>
                  <a:spcPct val="100000"/>
                </a:lnSpc>
                <a:spcBef>
                  <a:spcPts val="100"/>
                </a:spcBef>
              </a:pPr>
              <a:r>
                <a:rPr sz="1800" dirty="0">
                  <a:solidFill>
                    <a:srgbClr val="394D53"/>
                  </a:solidFill>
                  <a:latin typeface="Arial"/>
                  <a:cs typeface="Arial"/>
                </a:rPr>
                <a:t>Static</a:t>
              </a:r>
              <a:r>
                <a:rPr sz="1800" spc="-25" dirty="0">
                  <a:solidFill>
                    <a:srgbClr val="394D53"/>
                  </a:solidFill>
                  <a:latin typeface="Arial"/>
                  <a:cs typeface="Arial"/>
                </a:rPr>
                <a:t> </a:t>
              </a:r>
              <a:r>
                <a:rPr sz="1800" spc="-10" dirty="0">
                  <a:solidFill>
                    <a:srgbClr val="394D53"/>
                  </a:solidFill>
                  <a:latin typeface="Arial"/>
                  <a:cs typeface="Arial"/>
                </a:rPr>
                <a:t>website</a:t>
              </a:r>
              <a:endParaRPr sz="1800">
                <a:latin typeface="Arial"/>
                <a:cs typeface="Arial"/>
              </a:endParaRPr>
            </a:p>
            <a:p>
              <a:pPr marL="12700">
                <a:lnSpc>
                  <a:spcPct val="100000"/>
                </a:lnSpc>
                <a:spcBef>
                  <a:spcPts val="950"/>
                </a:spcBef>
              </a:pPr>
              <a:r>
                <a:rPr sz="1050" dirty="0">
                  <a:solidFill>
                    <a:srgbClr val="282828"/>
                  </a:solidFill>
                  <a:latin typeface="Arial"/>
                  <a:cs typeface="Arial"/>
                </a:rPr>
                <a:t>nginx 1.5 + modsecurity + openssl + bootstrap</a:t>
              </a:r>
              <a:r>
                <a:rPr sz="1050" spc="-125" dirty="0">
                  <a:solidFill>
                    <a:srgbClr val="282828"/>
                  </a:solidFill>
                  <a:latin typeface="Arial"/>
                  <a:cs typeface="Arial"/>
                </a:rPr>
                <a:t> </a:t>
              </a:r>
              <a:r>
                <a:rPr sz="1050" dirty="0">
                  <a:solidFill>
                    <a:srgbClr val="282828"/>
                  </a:solidFill>
                  <a:latin typeface="Arial"/>
                  <a:cs typeface="Arial"/>
                </a:rPr>
                <a:t>2</a:t>
              </a:r>
              <a:endParaRPr sz="1050">
                <a:latin typeface="Arial"/>
                <a:cs typeface="Arial"/>
              </a:endParaRPr>
            </a:p>
          </p:txBody>
        </p:sp>
        <p:sp>
          <p:nvSpPr>
            <p:cNvPr id="45" name="object 4"/>
            <p:cNvSpPr txBox="1"/>
            <p:nvPr/>
          </p:nvSpPr>
          <p:spPr>
            <a:xfrm>
              <a:off x="4969002" y="1270761"/>
              <a:ext cx="1374140" cy="579755"/>
            </a:xfrm>
            <a:prstGeom prst="rect">
              <a:avLst/>
            </a:prstGeom>
          </p:spPr>
          <p:txBody>
            <a:bodyPr vert="horz" wrap="square" lIns="0" tIns="12700" rIns="0" bIns="0" rtlCol="0">
              <a:spAutoFit/>
            </a:bodyPr>
            <a:lstStyle/>
            <a:p>
              <a:pPr marL="319405">
                <a:lnSpc>
                  <a:spcPct val="100000"/>
                </a:lnSpc>
                <a:spcBef>
                  <a:spcPts val="100"/>
                </a:spcBef>
              </a:pPr>
              <a:r>
                <a:rPr sz="1800" spc="-5" dirty="0">
                  <a:solidFill>
                    <a:srgbClr val="394D53"/>
                  </a:solidFill>
                  <a:latin typeface="Arial"/>
                  <a:cs typeface="Arial"/>
                </a:rPr>
                <a:t>User</a:t>
              </a:r>
              <a:r>
                <a:rPr sz="1800" spc="-35" dirty="0">
                  <a:solidFill>
                    <a:srgbClr val="394D53"/>
                  </a:solidFill>
                  <a:latin typeface="Arial"/>
                  <a:cs typeface="Arial"/>
                </a:rPr>
                <a:t> </a:t>
              </a:r>
              <a:r>
                <a:rPr sz="1800" dirty="0">
                  <a:solidFill>
                    <a:srgbClr val="394D53"/>
                  </a:solidFill>
                  <a:latin typeface="Arial"/>
                  <a:cs typeface="Arial"/>
                </a:rPr>
                <a:t>DB</a:t>
              </a:r>
              <a:endParaRPr sz="1800">
                <a:latin typeface="Arial"/>
                <a:cs typeface="Arial"/>
              </a:endParaRPr>
            </a:p>
            <a:p>
              <a:pPr marL="12700">
                <a:lnSpc>
                  <a:spcPct val="100000"/>
                </a:lnSpc>
                <a:spcBef>
                  <a:spcPts val="940"/>
                </a:spcBef>
              </a:pPr>
              <a:r>
                <a:rPr sz="1050" dirty="0">
                  <a:solidFill>
                    <a:srgbClr val="282828"/>
                  </a:solidFill>
                  <a:latin typeface="Arial"/>
                  <a:cs typeface="Arial"/>
                </a:rPr>
                <a:t>postgresql + </a:t>
              </a:r>
              <a:r>
                <a:rPr sz="1050" spc="-5" dirty="0">
                  <a:solidFill>
                    <a:srgbClr val="282828"/>
                  </a:solidFill>
                  <a:latin typeface="Arial"/>
                  <a:cs typeface="Arial"/>
                </a:rPr>
                <a:t>pgv8 </a:t>
              </a:r>
              <a:r>
                <a:rPr sz="1050" dirty="0">
                  <a:solidFill>
                    <a:srgbClr val="282828"/>
                  </a:solidFill>
                  <a:latin typeface="Arial"/>
                  <a:cs typeface="Arial"/>
                </a:rPr>
                <a:t>+</a:t>
              </a:r>
              <a:r>
                <a:rPr sz="1050" spc="-85" dirty="0">
                  <a:solidFill>
                    <a:srgbClr val="282828"/>
                  </a:solidFill>
                  <a:latin typeface="Arial"/>
                  <a:cs typeface="Arial"/>
                </a:rPr>
                <a:t> </a:t>
              </a:r>
              <a:r>
                <a:rPr sz="1050" spc="-5" dirty="0">
                  <a:solidFill>
                    <a:srgbClr val="282828"/>
                  </a:solidFill>
                  <a:latin typeface="Arial"/>
                  <a:cs typeface="Arial"/>
                </a:rPr>
                <a:t>v8</a:t>
              </a:r>
              <a:endParaRPr sz="1050">
                <a:latin typeface="Arial"/>
                <a:cs typeface="Arial"/>
              </a:endParaRPr>
            </a:p>
          </p:txBody>
        </p:sp>
        <p:sp>
          <p:nvSpPr>
            <p:cNvPr id="46" name="object 5"/>
            <p:cNvSpPr txBox="1"/>
            <p:nvPr/>
          </p:nvSpPr>
          <p:spPr>
            <a:xfrm>
              <a:off x="8618601" y="1575959"/>
              <a:ext cx="2011045" cy="647065"/>
            </a:xfrm>
            <a:prstGeom prst="rect">
              <a:avLst/>
            </a:prstGeom>
          </p:spPr>
          <p:txBody>
            <a:bodyPr vert="horz" wrap="square" lIns="0" tIns="129539" rIns="0" bIns="0" rtlCol="0">
              <a:spAutoFit/>
            </a:bodyPr>
            <a:lstStyle/>
            <a:p>
              <a:pPr marL="147955">
                <a:lnSpc>
                  <a:spcPct val="100000"/>
                </a:lnSpc>
                <a:spcBef>
                  <a:spcPts val="1019"/>
                </a:spcBef>
              </a:pPr>
              <a:r>
                <a:rPr sz="1800" spc="-10" dirty="0">
                  <a:solidFill>
                    <a:srgbClr val="394D53"/>
                  </a:solidFill>
                  <a:latin typeface="Arial"/>
                  <a:cs typeface="Arial"/>
                </a:rPr>
                <a:t>Analytics</a:t>
              </a:r>
              <a:r>
                <a:rPr sz="1800" spc="20" dirty="0">
                  <a:solidFill>
                    <a:srgbClr val="394D53"/>
                  </a:solidFill>
                  <a:latin typeface="Arial"/>
                  <a:cs typeface="Arial"/>
                </a:rPr>
                <a:t> </a:t>
              </a:r>
              <a:r>
                <a:rPr sz="1800" spc="-5" dirty="0">
                  <a:solidFill>
                    <a:srgbClr val="394D53"/>
                  </a:solidFill>
                  <a:latin typeface="Arial"/>
                  <a:cs typeface="Arial"/>
                </a:rPr>
                <a:t>DB</a:t>
              </a:r>
              <a:endParaRPr sz="1800">
                <a:latin typeface="Arial"/>
                <a:cs typeface="Arial"/>
              </a:endParaRPr>
            </a:p>
            <a:p>
              <a:pPr marL="12700">
                <a:lnSpc>
                  <a:spcPct val="100000"/>
                </a:lnSpc>
                <a:spcBef>
                  <a:spcPts val="550"/>
                </a:spcBef>
              </a:pPr>
              <a:r>
                <a:rPr sz="1050" dirty="0">
                  <a:solidFill>
                    <a:srgbClr val="282828"/>
                  </a:solidFill>
                  <a:latin typeface="Arial"/>
                  <a:cs typeface="Arial"/>
                </a:rPr>
                <a:t>hadoop + hive + thrift +</a:t>
              </a:r>
              <a:r>
                <a:rPr sz="1050" spc="-114" dirty="0">
                  <a:solidFill>
                    <a:srgbClr val="282828"/>
                  </a:solidFill>
                  <a:latin typeface="Arial"/>
                  <a:cs typeface="Arial"/>
                </a:rPr>
                <a:t> </a:t>
              </a:r>
              <a:r>
                <a:rPr sz="1050" dirty="0">
                  <a:solidFill>
                    <a:srgbClr val="282828"/>
                  </a:solidFill>
                  <a:latin typeface="Arial"/>
                  <a:cs typeface="Arial"/>
                </a:rPr>
                <a:t>OpenJDK</a:t>
              </a:r>
              <a:endParaRPr sz="1050">
                <a:latin typeface="Arial"/>
                <a:cs typeface="Arial"/>
              </a:endParaRPr>
            </a:p>
          </p:txBody>
        </p:sp>
        <p:sp>
          <p:nvSpPr>
            <p:cNvPr id="47" name="object 6"/>
            <p:cNvSpPr txBox="1"/>
            <p:nvPr/>
          </p:nvSpPr>
          <p:spPr>
            <a:xfrm>
              <a:off x="5464809" y="2457703"/>
              <a:ext cx="1824989" cy="601980"/>
            </a:xfrm>
            <a:prstGeom prst="rect">
              <a:avLst/>
            </a:prstGeom>
          </p:spPr>
          <p:txBody>
            <a:bodyPr vert="horz" wrap="square" lIns="0" tIns="12700" rIns="0" bIns="0" rtlCol="0">
              <a:spAutoFit/>
            </a:bodyPr>
            <a:lstStyle/>
            <a:p>
              <a:pPr marR="53975" algn="ctr">
                <a:lnSpc>
                  <a:spcPct val="100000"/>
                </a:lnSpc>
                <a:spcBef>
                  <a:spcPts val="100"/>
                </a:spcBef>
              </a:pPr>
              <a:r>
                <a:rPr sz="1800" spc="-15" dirty="0">
                  <a:solidFill>
                    <a:srgbClr val="394D53"/>
                  </a:solidFill>
                  <a:latin typeface="Arial"/>
                  <a:cs typeface="Arial"/>
                </a:rPr>
                <a:t>Web</a:t>
              </a:r>
              <a:r>
                <a:rPr sz="1800" spc="-40" dirty="0">
                  <a:solidFill>
                    <a:srgbClr val="394D53"/>
                  </a:solidFill>
                  <a:latin typeface="Arial"/>
                  <a:cs typeface="Arial"/>
                </a:rPr>
                <a:t> </a:t>
              </a:r>
              <a:r>
                <a:rPr sz="1800" spc="-5" dirty="0">
                  <a:solidFill>
                    <a:srgbClr val="394D53"/>
                  </a:solidFill>
                  <a:latin typeface="Arial"/>
                  <a:cs typeface="Arial"/>
                </a:rPr>
                <a:t>frontend</a:t>
              </a:r>
              <a:endParaRPr sz="1800">
                <a:latin typeface="Arial"/>
                <a:cs typeface="Arial"/>
              </a:endParaRPr>
            </a:p>
            <a:p>
              <a:pPr algn="ctr">
                <a:lnSpc>
                  <a:spcPct val="100000"/>
                </a:lnSpc>
                <a:spcBef>
                  <a:spcPts val="1115"/>
                </a:spcBef>
              </a:pPr>
              <a:r>
                <a:rPr sz="1050" dirty="0">
                  <a:solidFill>
                    <a:srgbClr val="282828"/>
                  </a:solidFill>
                  <a:latin typeface="Arial"/>
                  <a:cs typeface="Arial"/>
                </a:rPr>
                <a:t>Ruby + Rails + sass +</a:t>
              </a:r>
              <a:r>
                <a:rPr sz="1050" spc="-120" dirty="0">
                  <a:solidFill>
                    <a:srgbClr val="282828"/>
                  </a:solidFill>
                  <a:latin typeface="Arial"/>
                  <a:cs typeface="Arial"/>
                </a:rPr>
                <a:t> </a:t>
              </a:r>
              <a:r>
                <a:rPr sz="1050" dirty="0">
                  <a:solidFill>
                    <a:srgbClr val="282828"/>
                  </a:solidFill>
                  <a:latin typeface="Arial"/>
                  <a:cs typeface="Arial"/>
                </a:rPr>
                <a:t>Unicorn</a:t>
              </a:r>
              <a:endParaRPr sz="1050">
                <a:latin typeface="Arial"/>
                <a:cs typeface="Arial"/>
              </a:endParaRPr>
            </a:p>
          </p:txBody>
        </p:sp>
        <p:sp>
          <p:nvSpPr>
            <p:cNvPr id="48" name="object 7"/>
            <p:cNvSpPr txBox="1"/>
            <p:nvPr/>
          </p:nvSpPr>
          <p:spPr>
            <a:xfrm>
              <a:off x="7070217" y="1689861"/>
              <a:ext cx="1315085" cy="606425"/>
            </a:xfrm>
            <a:prstGeom prst="rect">
              <a:avLst/>
            </a:prstGeom>
          </p:spPr>
          <p:txBody>
            <a:bodyPr vert="horz" wrap="square" lIns="0" tIns="12700" rIns="0" bIns="0" rtlCol="0">
              <a:spAutoFit/>
            </a:bodyPr>
            <a:lstStyle/>
            <a:p>
              <a:pPr marL="635" algn="ctr">
                <a:lnSpc>
                  <a:spcPct val="100000"/>
                </a:lnSpc>
                <a:spcBef>
                  <a:spcPts val="100"/>
                </a:spcBef>
              </a:pPr>
              <a:r>
                <a:rPr sz="1800" spc="-5" dirty="0">
                  <a:solidFill>
                    <a:srgbClr val="394D53"/>
                  </a:solidFill>
                  <a:latin typeface="Arial"/>
                  <a:cs typeface="Arial"/>
                </a:rPr>
                <a:t>Queue</a:t>
              </a:r>
              <a:endParaRPr sz="1800">
                <a:latin typeface="Arial"/>
                <a:cs typeface="Arial"/>
              </a:endParaRPr>
            </a:p>
            <a:p>
              <a:pPr algn="ctr">
                <a:lnSpc>
                  <a:spcPct val="100000"/>
                </a:lnSpc>
                <a:spcBef>
                  <a:spcPts val="1145"/>
                </a:spcBef>
              </a:pPr>
              <a:r>
                <a:rPr sz="1050" dirty="0">
                  <a:solidFill>
                    <a:srgbClr val="282828"/>
                  </a:solidFill>
                  <a:latin typeface="Arial"/>
                  <a:cs typeface="Arial"/>
                </a:rPr>
                <a:t>Redis +</a:t>
              </a:r>
              <a:r>
                <a:rPr sz="1050" spc="-85" dirty="0">
                  <a:solidFill>
                    <a:srgbClr val="282828"/>
                  </a:solidFill>
                  <a:latin typeface="Arial"/>
                  <a:cs typeface="Arial"/>
                </a:rPr>
                <a:t> </a:t>
              </a:r>
              <a:r>
                <a:rPr sz="1050" dirty="0">
                  <a:solidFill>
                    <a:srgbClr val="282828"/>
                  </a:solidFill>
                  <a:latin typeface="Arial"/>
                  <a:cs typeface="Arial"/>
                </a:rPr>
                <a:t>redis-sentinel</a:t>
              </a:r>
              <a:endParaRPr sz="1050">
                <a:latin typeface="Arial"/>
                <a:cs typeface="Arial"/>
              </a:endParaRPr>
            </a:p>
          </p:txBody>
        </p:sp>
        <p:sp>
          <p:nvSpPr>
            <p:cNvPr id="49" name="object 8"/>
            <p:cNvSpPr txBox="1"/>
            <p:nvPr/>
          </p:nvSpPr>
          <p:spPr>
            <a:xfrm>
              <a:off x="891946" y="2584450"/>
              <a:ext cx="4192270" cy="757555"/>
            </a:xfrm>
            <a:prstGeom prst="rect">
              <a:avLst/>
            </a:prstGeom>
          </p:spPr>
          <p:txBody>
            <a:bodyPr vert="horz" wrap="square" lIns="0" tIns="12700" rIns="0" bIns="0" rtlCol="0">
              <a:spAutoFit/>
            </a:bodyPr>
            <a:lstStyle/>
            <a:p>
              <a:pPr marL="984250">
                <a:lnSpc>
                  <a:spcPct val="100000"/>
                </a:lnSpc>
                <a:spcBef>
                  <a:spcPts val="100"/>
                </a:spcBef>
              </a:pPr>
              <a:r>
                <a:rPr sz="1800" spc="-5" dirty="0">
                  <a:solidFill>
                    <a:srgbClr val="394D53"/>
                  </a:solidFill>
                  <a:latin typeface="Arial"/>
                  <a:cs typeface="Arial"/>
                </a:rPr>
                <a:t>Background</a:t>
              </a:r>
              <a:r>
                <a:rPr sz="1800" dirty="0">
                  <a:solidFill>
                    <a:srgbClr val="394D53"/>
                  </a:solidFill>
                  <a:latin typeface="Arial"/>
                  <a:cs typeface="Arial"/>
                </a:rPr>
                <a:t> </a:t>
              </a:r>
              <a:r>
                <a:rPr sz="1800" spc="-10" dirty="0">
                  <a:solidFill>
                    <a:srgbClr val="394D53"/>
                  </a:solidFill>
                  <a:latin typeface="Arial"/>
                  <a:cs typeface="Arial"/>
                </a:rPr>
                <a:t>workers</a:t>
              </a:r>
              <a:endParaRPr sz="1800">
                <a:latin typeface="Arial"/>
                <a:cs typeface="Arial"/>
              </a:endParaRPr>
            </a:p>
            <a:p>
              <a:pPr marL="1784985" marR="5080" indent="-1772920">
                <a:lnSpc>
                  <a:spcPct val="100000"/>
                </a:lnSpc>
                <a:spcBef>
                  <a:spcPts val="1080"/>
                </a:spcBef>
              </a:pPr>
              <a:r>
                <a:rPr sz="1050" spc="-5" dirty="0">
                  <a:solidFill>
                    <a:srgbClr val="282828"/>
                  </a:solidFill>
                  <a:latin typeface="Arial"/>
                  <a:cs typeface="Arial"/>
                </a:rPr>
                <a:t>Python </a:t>
              </a:r>
              <a:r>
                <a:rPr sz="1050" dirty="0">
                  <a:solidFill>
                    <a:srgbClr val="282828"/>
                  </a:solidFill>
                  <a:latin typeface="Arial"/>
                  <a:cs typeface="Arial"/>
                </a:rPr>
                <a:t>3.0 + celery + pyredis + libcurl + </a:t>
              </a:r>
              <a:r>
                <a:rPr sz="1050" spc="5" dirty="0">
                  <a:solidFill>
                    <a:srgbClr val="282828"/>
                  </a:solidFill>
                  <a:latin typeface="Arial"/>
                  <a:cs typeface="Arial"/>
                </a:rPr>
                <a:t>ffmpeg </a:t>
              </a:r>
              <a:r>
                <a:rPr sz="1050" dirty="0">
                  <a:solidFill>
                    <a:srgbClr val="282828"/>
                  </a:solidFill>
                  <a:latin typeface="Arial"/>
                  <a:cs typeface="Arial"/>
                </a:rPr>
                <a:t>+ libopencv + nodejs</a:t>
              </a:r>
              <a:r>
                <a:rPr sz="1050" spc="-150" dirty="0">
                  <a:solidFill>
                    <a:srgbClr val="282828"/>
                  </a:solidFill>
                  <a:latin typeface="Arial"/>
                  <a:cs typeface="Arial"/>
                </a:rPr>
                <a:t> </a:t>
              </a:r>
              <a:r>
                <a:rPr sz="1050" dirty="0">
                  <a:solidFill>
                    <a:srgbClr val="282828"/>
                  </a:solidFill>
                  <a:latin typeface="Arial"/>
                  <a:cs typeface="Arial"/>
                </a:rPr>
                <a:t>+  phantomjs</a:t>
              </a:r>
              <a:endParaRPr sz="1050">
                <a:latin typeface="Arial"/>
                <a:cs typeface="Arial"/>
              </a:endParaRPr>
            </a:p>
          </p:txBody>
        </p:sp>
        <p:sp>
          <p:nvSpPr>
            <p:cNvPr id="50" name="object 9"/>
            <p:cNvSpPr txBox="1"/>
            <p:nvPr/>
          </p:nvSpPr>
          <p:spPr>
            <a:xfrm>
              <a:off x="7306818" y="3491610"/>
              <a:ext cx="4000500" cy="186690"/>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282828"/>
                  </a:solidFill>
                  <a:latin typeface="Arial"/>
                  <a:cs typeface="Arial"/>
                </a:rPr>
                <a:t>Python </a:t>
              </a:r>
              <a:r>
                <a:rPr sz="1050" dirty="0">
                  <a:solidFill>
                    <a:srgbClr val="282828"/>
                  </a:solidFill>
                  <a:latin typeface="Arial"/>
                  <a:cs typeface="Arial"/>
                </a:rPr>
                <a:t>2.7 + Flask + pyredis + celery + psycopg +</a:t>
              </a:r>
              <a:r>
                <a:rPr sz="1050" spc="-85" dirty="0">
                  <a:solidFill>
                    <a:srgbClr val="282828"/>
                  </a:solidFill>
                  <a:latin typeface="Arial"/>
                  <a:cs typeface="Arial"/>
                </a:rPr>
                <a:t> </a:t>
              </a:r>
              <a:r>
                <a:rPr sz="1050" dirty="0">
                  <a:solidFill>
                    <a:srgbClr val="282828"/>
                  </a:solidFill>
                  <a:latin typeface="Arial"/>
                  <a:cs typeface="Arial"/>
                </a:rPr>
                <a:t>postgresql-client</a:t>
              </a:r>
              <a:endParaRPr sz="1050">
                <a:latin typeface="Arial"/>
                <a:cs typeface="Arial"/>
              </a:endParaRPr>
            </a:p>
          </p:txBody>
        </p:sp>
        <p:sp>
          <p:nvSpPr>
            <p:cNvPr id="51" name="object 10"/>
            <p:cNvSpPr txBox="1"/>
            <p:nvPr/>
          </p:nvSpPr>
          <p:spPr>
            <a:xfrm>
              <a:off x="2279395" y="4532757"/>
              <a:ext cx="158051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94D53"/>
                  </a:solidFill>
                  <a:latin typeface="Arial"/>
                  <a:cs typeface="Arial"/>
                </a:rPr>
                <a:t>Development</a:t>
              </a:r>
              <a:r>
                <a:rPr sz="1600" spc="-70" dirty="0">
                  <a:solidFill>
                    <a:srgbClr val="394D53"/>
                  </a:solidFill>
                  <a:latin typeface="Arial"/>
                  <a:cs typeface="Arial"/>
                </a:rPr>
                <a:t> </a:t>
              </a:r>
              <a:r>
                <a:rPr sz="1600" spc="-5" dirty="0">
                  <a:solidFill>
                    <a:srgbClr val="394D53"/>
                  </a:solidFill>
                  <a:latin typeface="Arial"/>
                  <a:cs typeface="Arial"/>
                </a:rPr>
                <a:t>VM</a:t>
              </a:r>
              <a:endParaRPr sz="1600">
                <a:latin typeface="Arial"/>
                <a:cs typeface="Arial"/>
              </a:endParaRPr>
            </a:p>
          </p:txBody>
        </p:sp>
        <p:sp>
          <p:nvSpPr>
            <p:cNvPr id="52" name="object 11"/>
            <p:cNvSpPr txBox="1"/>
            <p:nvPr/>
          </p:nvSpPr>
          <p:spPr>
            <a:xfrm>
              <a:off x="3728973" y="5132070"/>
              <a:ext cx="92773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394D53"/>
                  </a:solidFill>
                  <a:latin typeface="Arial"/>
                  <a:cs typeface="Arial"/>
                </a:rPr>
                <a:t>QA</a:t>
              </a:r>
              <a:r>
                <a:rPr sz="1600" spc="-145" dirty="0">
                  <a:solidFill>
                    <a:srgbClr val="394D53"/>
                  </a:solidFill>
                  <a:latin typeface="Arial"/>
                  <a:cs typeface="Arial"/>
                </a:rPr>
                <a:t> </a:t>
              </a:r>
              <a:r>
                <a:rPr sz="1600" spc="-5" dirty="0">
                  <a:solidFill>
                    <a:srgbClr val="394D53"/>
                  </a:solidFill>
                  <a:latin typeface="Arial"/>
                  <a:cs typeface="Arial"/>
                </a:rPr>
                <a:t>server</a:t>
              </a:r>
              <a:endParaRPr sz="1600">
                <a:latin typeface="Arial"/>
                <a:cs typeface="Arial"/>
              </a:endParaRPr>
            </a:p>
          </p:txBody>
        </p:sp>
        <p:sp>
          <p:nvSpPr>
            <p:cNvPr id="53" name="object 12"/>
            <p:cNvSpPr txBox="1"/>
            <p:nvPr/>
          </p:nvSpPr>
          <p:spPr>
            <a:xfrm>
              <a:off x="5547740" y="4655947"/>
              <a:ext cx="116205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94D53"/>
                  </a:solidFill>
                  <a:latin typeface="Arial"/>
                  <a:cs typeface="Arial"/>
                </a:rPr>
                <a:t>Public</a:t>
              </a:r>
              <a:r>
                <a:rPr sz="1600" spc="-85" dirty="0">
                  <a:solidFill>
                    <a:srgbClr val="394D53"/>
                  </a:solidFill>
                  <a:latin typeface="Arial"/>
                  <a:cs typeface="Arial"/>
                </a:rPr>
                <a:t> </a:t>
              </a:r>
              <a:r>
                <a:rPr sz="1600" spc="-5" dirty="0">
                  <a:solidFill>
                    <a:srgbClr val="394D53"/>
                  </a:solidFill>
                  <a:latin typeface="Arial"/>
                  <a:cs typeface="Arial"/>
                </a:rPr>
                <a:t>Cloud</a:t>
              </a:r>
              <a:endParaRPr sz="1600">
                <a:latin typeface="Arial"/>
                <a:cs typeface="Arial"/>
              </a:endParaRPr>
            </a:p>
          </p:txBody>
        </p:sp>
        <p:sp>
          <p:nvSpPr>
            <p:cNvPr id="54" name="object 13"/>
            <p:cNvSpPr txBox="1"/>
            <p:nvPr/>
          </p:nvSpPr>
          <p:spPr>
            <a:xfrm>
              <a:off x="5576061" y="5488330"/>
              <a:ext cx="16033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94D53"/>
                  </a:solidFill>
                  <a:latin typeface="Arial"/>
                  <a:cs typeface="Arial"/>
                </a:rPr>
                <a:t>Disaster</a:t>
              </a:r>
              <a:r>
                <a:rPr sz="1600" spc="-60" dirty="0">
                  <a:solidFill>
                    <a:srgbClr val="394D53"/>
                  </a:solidFill>
                  <a:latin typeface="Arial"/>
                  <a:cs typeface="Arial"/>
                </a:rPr>
                <a:t> </a:t>
              </a:r>
              <a:r>
                <a:rPr sz="1600" spc="-5" dirty="0">
                  <a:solidFill>
                    <a:srgbClr val="394D53"/>
                  </a:solidFill>
                  <a:latin typeface="Arial"/>
                  <a:cs typeface="Arial"/>
                </a:rPr>
                <a:t>recovery</a:t>
              </a:r>
              <a:endParaRPr sz="1600">
                <a:latin typeface="Arial"/>
                <a:cs typeface="Arial"/>
              </a:endParaRPr>
            </a:p>
          </p:txBody>
        </p:sp>
        <p:sp>
          <p:nvSpPr>
            <p:cNvPr id="55" name="object 14"/>
            <p:cNvSpPr txBox="1"/>
            <p:nvPr/>
          </p:nvSpPr>
          <p:spPr>
            <a:xfrm>
              <a:off x="8080375" y="5881827"/>
              <a:ext cx="178816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94D53"/>
                  </a:solidFill>
                  <a:latin typeface="Arial"/>
                  <a:cs typeface="Arial"/>
                </a:rPr>
                <a:t>Contributor’s</a:t>
              </a:r>
              <a:r>
                <a:rPr sz="1600" spc="-45" dirty="0">
                  <a:solidFill>
                    <a:srgbClr val="394D53"/>
                  </a:solidFill>
                  <a:latin typeface="Arial"/>
                  <a:cs typeface="Arial"/>
                </a:rPr>
                <a:t> </a:t>
              </a:r>
              <a:r>
                <a:rPr sz="1600" spc="-10" dirty="0">
                  <a:solidFill>
                    <a:srgbClr val="394D53"/>
                  </a:solidFill>
                  <a:latin typeface="Arial"/>
                  <a:cs typeface="Arial"/>
                </a:rPr>
                <a:t>laptop</a:t>
              </a:r>
              <a:endParaRPr sz="1600">
                <a:latin typeface="Arial"/>
                <a:cs typeface="Arial"/>
              </a:endParaRPr>
            </a:p>
          </p:txBody>
        </p:sp>
        <p:sp>
          <p:nvSpPr>
            <p:cNvPr id="56" name="object 15"/>
            <p:cNvSpPr txBox="1"/>
            <p:nvPr/>
          </p:nvSpPr>
          <p:spPr>
            <a:xfrm>
              <a:off x="5610225" y="6192723"/>
              <a:ext cx="175006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94D53"/>
                  </a:solidFill>
                  <a:latin typeface="Arial"/>
                  <a:cs typeface="Arial"/>
                </a:rPr>
                <a:t>Production</a:t>
              </a:r>
              <a:r>
                <a:rPr sz="1600" spc="-50" dirty="0">
                  <a:solidFill>
                    <a:srgbClr val="394D53"/>
                  </a:solidFill>
                  <a:latin typeface="Arial"/>
                  <a:cs typeface="Arial"/>
                </a:rPr>
                <a:t> </a:t>
              </a:r>
              <a:r>
                <a:rPr sz="1600" spc="-5" dirty="0">
                  <a:solidFill>
                    <a:srgbClr val="394D53"/>
                  </a:solidFill>
                  <a:latin typeface="Arial"/>
                  <a:cs typeface="Arial"/>
                </a:rPr>
                <a:t>Servers</a:t>
              </a:r>
              <a:endParaRPr sz="1600">
                <a:latin typeface="Arial"/>
                <a:cs typeface="Arial"/>
              </a:endParaRPr>
            </a:p>
          </p:txBody>
        </p:sp>
        <p:sp>
          <p:nvSpPr>
            <p:cNvPr id="57" name="object 17"/>
            <p:cNvSpPr/>
            <p:nvPr/>
          </p:nvSpPr>
          <p:spPr>
            <a:xfrm>
              <a:off x="299364" y="1355216"/>
              <a:ext cx="369570" cy="2186305"/>
            </a:xfrm>
            <a:custGeom>
              <a:avLst/>
              <a:gdLst/>
              <a:ahLst/>
              <a:cxnLst/>
              <a:rect l="l" t="t" r="r" b="b"/>
              <a:pathLst>
                <a:path w="369570" h="2186304">
                  <a:moveTo>
                    <a:pt x="0" y="2186304"/>
                  </a:moveTo>
                  <a:lnTo>
                    <a:pt x="369328" y="2186304"/>
                  </a:lnTo>
                  <a:lnTo>
                    <a:pt x="369328" y="0"/>
                  </a:lnTo>
                  <a:lnTo>
                    <a:pt x="0" y="0"/>
                  </a:lnTo>
                  <a:lnTo>
                    <a:pt x="0" y="2186304"/>
                  </a:lnTo>
                  <a:close/>
                </a:path>
              </a:pathLst>
            </a:custGeom>
            <a:solidFill>
              <a:srgbClr val="5B9BD4"/>
            </a:solidFill>
          </p:spPr>
          <p:txBody>
            <a:bodyPr wrap="square" lIns="0" tIns="0" rIns="0" bIns="0" rtlCol="0"/>
            <a:lstStyle/>
            <a:p>
              <a:endParaRPr/>
            </a:p>
          </p:txBody>
        </p:sp>
        <p:sp>
          <p:nvSpPr>
            <p:cNvPr id="58" name="object 18"/>
            <p:cNvSpPr txBox="1"/>
            <p:nvPr/>
          </p:nvSpPr>
          <p:spPr>
            <a:xfrm>
              <a:off x="374243" y="1448205"/>
              <a:ext cx="254000" cy="2002789"/>
            </a:xfrm>
            <a:prstGeom prst="rect">
              <a:avLst/>
            </a:prstGeom>
          </p:spPr>
          <p:txBody>
            <a:bodyPr vert="vert270" wrap="square" lIns="0" tIns="0" rIns="0" bIns="0" rtlCol="0">
              <a:spAutoFit/>
            </a:bodyPr>
            <a:lstStyle/>
            <a:p>
              <a:pPr marL="12700">
                <a:lnSpc>
                  <a:spcPts val="1810"/>
                </a:lnSpc>
              </a:pPr>
              <a:r>
                <a:rPr sz="1800" b="1" spc="-75" dirty="0">
                  <a:solidFill>
                    <a:srgbClr val="FFFFFF"/>
                  </a:solidFill>
                  <a:latin typeface="Trebuchet MS"/>
                  <a:cs typeface="Trebuchet MS"/>
                </a:rPr>
                <a:t>Multiplicity of</a:t>
              </a:r>
              <a:r>
                <a:rPr sz="1800" b="1" spc="-275" dirty="0">
                  <a:solidFill>
                    <a:srgbClr val="FFFFFF"/>
                  </a:solidFill>
                  <a:latin typeface="Trebuchet MS"/>
                  <a:cs typeface="Trebuchet MS"/>
                </a:rPr>
                <a:t> </a:t>
              </a:r>
              <a:r>
                <a:rPr sz="1800" b="1" spc="-105" dirty="0">
                  <a:solidFill>
                    <a:srgbClr val="FFFFFF"/>
                  </a:solidFill>
                  <a:latin typeface="Trebuchet MS"/>
                  <a:cs typeface="Trebuchet MS"/>
                </a:rPr>
                <a:t>Stacks</a:t>
              </a:r>
              <a:endParaRPr sz="1800" dirty="0">
                <a:latin typeface="Trebuchet MS"/>
                <a:cs typeface="Trebuchet MS"/>
              </a:endParaRPr>
            </a:p>
          </p:txBody>
        </p:sp>
        <p:sp>
          <p:nvSpPr>
            <p:cNvPr id="59" name="object 19"/>
            <p:cNvSpPr/>
            <p:nvPr/>
          </p:nvSpPr>
          <p:spPr>
            <a:xfrm>
              <a:off x="19124" y="4362450"/>
              <a:ext cx="923925" cy="1781175"/>
            </a:xfrm>
            <a:custGeom>
              <a:avLst/>
              <a:gdLst/>
              <a:ahLst/>
              <a:cxnLst/>
              <a:rect l="l" t="t" r="r" b="b"/>
              <a:pathLst>
                <a:path w="923925" h="1781175">
                  <a:moveTo>
                    <a:pt x="0" y="1781175"/>
                  </a:moveTo>
                  <a:lnTo>
                    <a:pt x="923328" y="1781175"/>
                  </a:lnTo>
                  <a:lnTo>
                    <a:pt x="923328" y="0"/>
                  </a:lnTo>
                  <a:lnTo>
                    <a:pt x="0" y="0"/>
                  </a:lnTo>
                  <a:lnTo>
                    <a:pt x="0" y="1781175"/>
                  </a:lnTo>
                  <a:close/>
                </a:path>
              </a:pathLst>
            </a:custGeom>
            <a:solidFill>
              <a:srgbClr val="5B9BD4"/>
            </a:solidFill>
          </p:spPr>
          <p:txBody>
            <a:bodyPr wrap="square" lIns="0" tIns="0" rIns="0" bIns="0" rtlCol="0"/>
            <a:lstStyle/>
            <a:p>
              <a:endParaRPr/>
            </a:p>
          </p:txBody>
        </p:sp>
        <p:sp>
          <p:nvSpPr>
            <p:cNvPr id="60" name="object 20"/>
            <p:cNvSpPr txBox="1"/>
            <p:nvPr/>
          </p:nvSpPr>
          <p:spPr>
            <a:xfrm>
              <a:off x="94132" y="4574467"/>
              <a:ext cx="802640" cy="1360805"/>
            </a:xfrm>
            <a:prstGeom prst="rect">
              <a:avLst/>
            </a:prstGeom>
          </p:spPr>
          <p:txBody>
            <a:bodyPr vert="vert270" wrap="square" lIns="0" tIns="0" rIns="0" bIns="0" rtlCol="0">
              <a:spAutoFit/>
            </a:bodyPr>
            <a:lstStyle/>
            <a:p>
              <a:pPr marL="12700">
                <a:lnSpc>
                  <a:spcPts val="1810"/>
                </a:lnSpc>
              </a:pPr>
              <a:r>
                <a:rPr sz="1800" b="1" spc="-75" dirty="0">
                  <a:solidFill>
                    <a:srgbClr val="FFFFFF"/>
                  </a:solidFill>
                  <a:latin typeface="Trebuchet MS"/>
                  <a:cs typeface="Trebuchet MS"/>
                </a:rPr>
                <a:t>Multiplicity</a:t>
              </a:r>
              <a:r>
                <a:rPr sz="1800" b="1" spc="-220" dirty="0">
                  <a:solidFill>
                    <a:srgbClr val="FFFFFF"/>
                  </a:solidFill>
                  <a:latin typeface="Trebuchet MS"/>
                  <a:cs typeface="Trebuchet MS"/>
                </a:rPr>
                <a:t> </a:t>
              </a:r>
              <a:r>
                <a:rPr sz="1800" b="1" spc="-75" dirty="0">
                  <a:solidFill>
                    <a:srgbClr val="FFFFFF"/>
                  </a:solidFill>
                  <a:latin typeface="Trebuchet MS"/>
                  <a:cs typeface="Trebuchet MS"/>
                </a:rPr>
                <a:t>of</a:t>
              </a:r>
              <a:endParaRPr sz="1800">
                <a:latin typeface="Trebuchet MS"/>
                <a:cs typeface="Trebuchet MS"/>
              </a:endParaRPr>
            </a:p>
            <a:p>
              <a:pPr marL="22860" marR="13335" indent="-3175" algn="ctr">
                <a:lnSpc>
                  <a:spcPct val="100000"/>
                </a:lnSpc>
              </a:pPr>
              <a:r>
                <a:rPr sz="1800" b="1" spc="-110" dirty="0">
                  <a:solidFill>
                    <a:srgbClr val="FFFFFF"/>
                  </a:solidFill>
                  <a:latin typeface="Trebuchet MS"/>
                  <a:cs typeface="Trebuchet MS"/>
                </a:rPr>
                <a:t>hardware  </a:t>
              </a:r>
              <a:r>
                <a:rPr sz="1800" b="1" dirty="0">
                  <a:solidFill>
                    <a:srgbClr val="FFFFFF"/>
                  </a:solidFill>
                  <a:latin typeface="Trebuchet MS"/>
                  <a:cs typeface="Trebuchet MS"/>
                </a:rPr>
                <a:t>e</a:t>
              </a:r>
              <a:r>
                <a:rPr sz="1800" b="1" spc="-20" dirty="0">
                  <a:solidFill>
                    <a:srgbClr val="FFFFFF"/>
                  </a:solidFill>
                  <a:latin typeface="Trebuchet MS"/>
                  <a:cs typeface="Trebuchet MS"/>
                </a:rPr>
                <a:t>n</a:t>
              </a:r>
              <a:r>
                <a:rPr sz="1800" b="1" spc="-5" dirty="0">
                  <a:solidFill>
                    <a:srgbClr val="FFFFFF"/>
                  </a:solidFill>
                  <a:latin typeface="Trebuchet MS"/>
                  <a:cs typeface="Trebuchet MS"/>
                </a:rPr>
                <a:t>vi</a:t>
              </a:r>
              <a:r>
                <a:rPr sz="1800" b="1" spc="-30" dirty="0">
                  <a:solidFill>
                    <a:srgbClr val="FFFFFF"/>
                  </a:solidFill>
                  <a:latin typeface="Trebuchet MS"/>
                  <a:cs typeface="Trebuchet MS"/>
                </a:rPr>
                <a:t>r</a:t>
              </a:r>
              <a:r>
                <a:rPr sz="1800" b="1" dirty="0">
                  <a:solidFill>
                    <a:srgbClr val="FFFFFF"/>
                  </a:solidFill>
                  <a:latin typeface="Trebuchet MS"/>
                  <a:cs typeface="Trebuchet MS"/>
                </a:rPr>
                <a:t>onm</a:t>
              </a:r>
              <a:r>
                <a:rPr sz="1800" b="1" spc="-10" dirty="0">
                  <a:solidFill>
                    <a:srgbClr val="FFFFFF"/>
                  </a:solidFill>
                  <a:latin typeface="Trebuchet MS"/>
                  <a:cs typeface="Trebuchet MS"/>
                </a:rPr>
                <a:t>e</a:t>
              </a:r>
              <a:r>
                <a:rPr sz="1800" b="1" spc="-20" dirty="0">
                  <a:solidFill>
                    <a:srgbClr val="FFFFFF"/>
                  </a:solidFill>
                  <a:latin typeface="Trebuchet MS"/>
                  <a:cs typeface="Trebuchet MS"/>
                </a:rPr>
                <a:t>n</a:t>
              </a:r>
              <a:r>
                <a:rPr sz="1800" b="1" dirty="0">
                  <a:solidFill>
                    <a:srgbClr val="FFFFFF"/>
                  </a:solidFill>
                  <a:latin typeface="Trebuchet MS"/>
                  <a:cs typeface="Trebuchet MS"/>
                </a:rPr>
                <a:t>ts</a:t>
              </a:r>
              <a:endParaRPr sz="1800">
                <a:latin typeface="Trebuchet MS"/>
                <a:cs typeface="Trebuchet MS"/>
              </a:endParaRPr>
            </a:p>
          </p:txBody>
        </p:sp>
        <p:sp>
          <p:nvSpPr>
            <p:cNvPr id="61" name="object 21"/>
            <p:cNvSpPr txBox="1"/>
            <p:nvPr/>
          </p:nvSpPr>
          <p:spPr>
            <a:xfrm>
              <a:off x="8396985" y="4372736"/>
              <a:ext cx="169418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94D53"/>
                  </a:solidFill>
                  <a:latin typeface="Arial"/>
                  <a:cs typeface="Arial"/>
                </a:rPr>
                <a:t>Production</a:t>
              </a:r>
              <a:r>
                <a:rPr sz="1600" spc="-50" dirty="0">
                  <a:solidFill>
                    <a:srgbClr val="394D53"/>
                  </a:solidFill>
                  <a:latin typeface="Arial"/>
                  <a:cs typeface="Arial"/>
                </a:rPr>
                <a:t> </a:t>
              </a:r>
              <a:r>
                <a:rPr sz="1600" spc="-5" dirty="0">
                  <a:solidFill>
                    <a:srgbClr val="394D53"/>
                  </a:solidFill>
                  <a:latin typeface="Arial"/>
                  <a:cs typeface="Arial"/>
                </a:rPr>
                <a:t>Cluster</a:t>
              </a:r>
              <a:endParaRPr sz="1600">
                <a:latin typeface="Arial"/>
                <a:cs typeface="Arial"/>
              </a:endParaRPr>
            </a:p>
          </p:txBody>
        </p:sp>
        <p:sp>
          <p:nvSpPr>
            <p:cNvPr id="62" name="object 22"/>
            <p:cNvSpPr/>
            <p:nvPr/>
          </p:nvSpPr>
          <p:spPr>
            <a:xfrm>
              <a:off x="2376423" y="5094386"/>
              <a:ext cx="1067932" cy="317392"/>
            </a:xfrm>
            <a:prstGeom prst="rect">
              <a:avLst/>
            </a:prstGeom>
            <a:blipFill>
              <a:blip r:embed="rId2" cstate="print"/>
              <a:stretch>
                <a:fillRect/>
              </a:stretch>
            </a:blipFill>
          </p:spPr>
          <p:txBody>
            <a:bodyPr wrap="square" lIns="0" tIns="0" rIns="0" bIns="0" rtlCol="0"/>
            <a:lstStyle/>
            <a:p>
              <a:endParaRPr/>
            </a:p>
          </p:txBody>
        </p:sp>
        <p:sp>
          <p:nvSpPr>
            <p:cNvPr id="63" name="object 23"/>
            <p:cNvSpPr txBox="1"/>
            <p:nvPr/>
          </p:nvSpPr>
          <p:spPr>
            <a:xfrm>
              <a:off x="1752726" y="5877559"/>
              <a:ext cx="205549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94D53"/>
                  </a:solidFill>
                  <a:latin typeface="Arial"/>
                  <a:cs typeface="Arial"/>
                </a:rPr>
                <a:t>Customer Data</a:t>
              </a:r>
              <a:r>
                <a:rPr sz="1600" spc="-35" dirty="0">
                  <a:solidFill>
                    <a:srgbClr val="394D53"/>
                  </a:solidFill>
                  <a:latin typeface="Arial"/>
                  <a:cs typeface="Arial"/>
                </a:rPr>
                <a:t> </a:t>
              </a:r>
              <a:r>
                <a:rPr sz="1600" spc="-5" dirty="0">
                  <a:solidFill>
                    <a:srgbClr val="394D53"/>
                  </a:solidFill>
                  <a:latin typeface="Arial"/>
                  <a:cs typeface="Arial"/>
                </a:rPr>
                <a:t>Center</a:t>
              </a:r>
              <a:endParaRPr sz="1600">
                <a:latin typeface="Arial"/>
                <a:cs typeface="Arial"/>
              </a:endParaRPr>
            </a:p>
          </p:txBody>
        </p:sp>
        <p:sp>
          <p:nvSpPr>
            <p:cNvPr id="64" name="object 24"/>
            <p:cNvSpPr/>
            <p:nvPr/>
          </p:nvSpPr>
          <p:spPr>
            <a:xfrm>
              <a:off x="1450086" y="4520907"/>
              <a:ext cx="677837" cy="409359"/>
            </a:xfrm>
            <a:prstGeom prst="rect">
              <a:avLst/>
            </a:prstGeom>
            <a:blipFill>
              <a:blip r:embed="rId3" cstate="print"/>
              <a:stretch>
                <a:fillRect/>
              </a:stretch>
            </a:blipFill>
          </p:spPr>
          <p:txBody>
            <a:bodyPr wrap="square" lIns="0" tIns="0" rIns="0" bIns="0" rtlCol="0"/>
            <a:lstStyle/>
            <a:p>
              <a:endParaRPr/>
            </a:p>
          </p:txBody>
        </p:sp>
        <p:sp>
          <p:nvSpPr>
            <p:cNvPr id="65" name="object 25"/>
            <p:cNvSpPr/>
            <p:nvPr/>
          </p:nvSpPr>
          <p:spPr>
            <a:xfrm>
              <a:off x="9956800" y="5882373"/>
              <a:ext cx="409765" cy="325056"/>
            </a:xfrm>
            <a:prstGeom prst="rect">
              <a:avLst/>
            </a:prstGeom>
            <a:blipFill>
              <a:blip r:embed="rId4" cstate="print"/>
              <a:stretch>
                <a:fillRect/>
              </a:stretch>
            </a:blipFill>
          </p:spPr>
          <p:txBody>
            <a:bodyPr wrap="square" lIns="0" tIns="0" rIns="0" bIns="0" rtlCol="0"/>
            <a:lstStyle/>
            <a:p>
              <a:endParaRPr/>
            </a:p>
          </p:txBody>
        </p:sp>
        <p:sp>
          <p:nvSpPr>
            <p:cNvPr id="66" name="object 26"/>
            <p:cNvSpPr/>
            <p:nvPr/>
          </p:nvSpPr>
          <p:spPr>
            <a:xfrm>
              <a:off x="4160646" y="5872353"/>
              <a:ext cx="832434" cy="639051"/>
            </a:xfrm>
            <a:prstGeom prst="rect">
              <a:avLst/>
            </a:prstGeom>
            <a:blipFill>
              <a:blip r:embed="rId5" cstate="print"/>
              <a:stretch>
                <a:fillRect/>
              </a:stretch>
            </a:blipFill>
          </p:spPr>
          <p:txBody>
            <a:bodyPr wrap="square" lIns="0" tIns="0" rIns="0" bIns="0" rtlCol="0"/>
            <a:lstStyle/>
            <a:p>
              <a:endParaRPr/>
            </a:p>
          </p:txBody>
        </p:sp>
        <p:sp>
          <p:nvSpPr>
            <p:cNvPr id="67" name="object 27"/>
            <p:cNvSpPr/>
            <p:nvPr/>
          </p:nvSpPr>
          <p:spPr>
            <a:xfrm>
              <a:off x="9192006" y="4773980"/>
              <a:ext cx="542366" cy="745566"/>
            </a:xfrm>
            <a:prstGeom prst="rect">
              <a:avLst/>
            </a:prstGeom>
            <a:blipFill>
              <a:blip r:embed="rId6" cstate="print"/>
              <a:stretch>
                <a:fillRect/>
              </a:stretch>
            </a:blipFill>
          </p:spPr>
          <p:txBody>
            <a:bodyPr wrap="square" lIns="0" tIns="0" rIns="0" bIns="0" rtlCol="0"/>
            <a:lstStyle/>
            <a:p>
              <a:endParaRPr/>
            </a:p>
          </p:txBody>
        </p:sp>
        <p:sp>
          <p:nvSpPr>
            <p:cNvPr id="68" name="object 28"/>
            <p:cNvSpPr/>
            <p:nvPr/>
          </p:nvSpPr>
          <p:spPr>
            <a:xfrm>
              <a:off x="6959727" y="4621529"/>
              <a:ext cx="1392808" cy="838962"/>
            </a:xfrm>
            <a:prstGeom prst="rect">
              <a:avLst/>
            </a:prstGeom>
            <a:blipFill>
              <a:blip r:embed="rId7" cstate="print"/>
              <a:stretch>
                <a:fillRect/>
              </a:stretch>
            </a:blipFill>
          </p:spPr>
          <p:txBody>
            <a:bodyPr wrap="square" lIns="0" tIns="0" rIns="0" bIns="0" rtlCol="0"/>
            <a:lstStyle/>
            <a:p>
              <a:endParaRPr/>
            </a:p>
          </p:txBody>
        </p:sp>
        <p:sp>
          <p:nvSpPr>
            <p:cNvPr id="69" name="object 29"/>
            <p:cNvSpPr/>
            <p:nvPr/>
          </p:nvSpPr>
          <p:spPr>
            <a:xfrm>
              <a:off x="7827499" y="2984245"/>
              <a:ext cx="360606" cy="425911"/>
            </a:xfrm>
            <a:prstGeom prst="rect">
              <a:avLst/>
            </a:prstGeom>
            <a:blipFill>
              <a:blip r:embed="rId8" cstate="print"/>
              <a:stretch>
                <a:fillRect/>
              </a:stretch>
            </a:blipFill>
          </p:spPr>
          <p:txBody>
            <a:bodyPr wrap="square" lIns="0" tIns="0" rIns="0" bIns="0" rtlCol="0"/>
            <a:lstStyle/>
            <a:p>
              <a:endParaRPr/>
            </a:p>
          </p:txBody>
        </p:sp>
        <p:sp>
          <p:nvSpPr>
            <p:cNvPr id="70" name="object 30"/>
            <p:cNvSpPr/>
            <p:nvPr/>
          </p:nvSpPr>
          <p:spPr>
            <a:xfrm>
              <a:off x="1503698" y="1655826"/>
              <a:ext cx="281522" cy="290819"/>
            </a:xfrm>
            <a:prstGeom prst="rect">
              <a:avLst/>
            </a:prstGeom>
            <a:blipFill>
              <a:blip r:embed="rId9" cstate="print"/>
              <a:stretch>
                <a:fillRect/>
              </a:stretch>
            </a:blipFill>
          </p:spPr>
          <p:txBody>
            <a:bodyPr wrap="square" lIns="0" tIns="0" rIns="0" bIns="0" rtlCol="0"/>
            <a:lstStyle/>
            <a:p>
              <a:endParaRPr/>
            </a:p>
          </p:txBody>
        </p:sp>
        <p:sp>
          <p:nvSpPr>
            <p:cNvPr id="71" name="object 31"/>
            <p:cNvSpPr/>
            <p:nvPr/>
          </p:nvSpPr>
          <p:spPr>
            <a:xfrm>
              <a:off x="4846828" y="1258061"/>
              <a:ext cx="287909" cy="290942"/>
            </a:xfrm>
            <a:prstGeom prst="rect">
              <a:avLst/>
            </a:prstGeom>
            <a:blipFill>
              <a:blip r:embed="rId10" cstate="print"/>
              <a:stretch>
                <a:fillRect/>
              </a:stretch>
            </a:blipFill>
          </p:spPr>
          <p:txBody>
            <a:bodyPr wrap="square" lIns="0" tIns="0" rIns="0" bIns="0" rtlCol="0"/>
            <a:lstStyle/>
            <a:p>
              <a:endParaRPr/>
            </a:p>
          </p:txBody>
        </p:sp>
        <p:sp>
          <p:nvSpPr>
            <p:cNvPr id="72" name="object 32"/>
            <p:cNvSpPr/>
            <p:nvPr/>
          </p:nvSpPr>
          <p:spPr>
            <a:xfrm>
              <a:off x="8303272" y="1444921"/>
              <a:ext cx="287007" cy="292670"/>
            </a:xfrm>
            <a:prstGeom prst="rect">
              <a:avLst/>
            </a:prstGeom>
            <a:blipFill>
              <a:blip r:embed="rId11" cstate="print"/>
              <a:stretch>
                <a:fillRect/>
              </a:stretch>
            </a:blipFill>
          </p:spPr>
          <p:txBody>
            <a:bodyPr wrap="square" lIns="0" tIns="0" rIns="0" bIns="0" rtlCol="0"/>
            <a:lstStyle/>
            <a:p>
              <a:endParaRPr/>
            </a:p>
          </p:txBody>
        </p:sp>
        <p:sp>
          <p:nvSpPr>
            <p:cNvPr id="73" name="object 33"/>
            <p:cNvSpPr/>
            <p:nvPr/>
          </p:nvSpPr>
          <p:spPr>
            <a:xfrm>
              <a:off x="1500269" y="2483739"/>
              <a:ext cx="281522" cy="425911"/>
            </a:xfrm>
            <a:prstGeom prst="rect">
              <a:avLst/>
            </a:prstGeom>
            <a:blipFill>
              <a:blip r:embed="rId12" cstate="print"/>
              <a:stretch>
                <a:fillRect/>
              </a:stretch>
            </a:blipFill>
          </p:spPr>
          <p:txBody>
            <a:bodyPr wrap="square" lIns="0" tIns="0" rIns="0" bIns="0" rtlCol="0"/>
            <a:lstStyle/>
            <a:p>
              <a:endParaRPr/>
            </a:p>
          </p:txBody>
        </p:sp>
        <p:sp>
          <p:nvSpPr>
            <p:cNvPr id="74" name="object 34"/>
            <p:cNvSpPr/>
            <p:nvPr/>
          </p:nvSpPr>
          <p:spPr>
            <a:xfrm>
              <a:off x="7001328" y="1657095"/>
              <a:ext cx="291065" cy="425911"/>
            </a:xfrm>
            <a:prstGeom prst="rect">
              <a:avLst/>
            </a:prstGeom>
            <a:blipFill>
              <a:blip r:embed="rId13" cstate="print"/>
              <a:stretch>
                <a:fillRect/>
              </a:stretch>
            </a:blipFill>
          </p:spPr>
          <p:txBody>
            <a:bodyPr wrap="square" lIns="0" tIns="0" rIns="0" bIns="0" rtlCol="0"/>
            <a:lstStyle/>
            <a:p>
              <a:endParaRPr/>
            </a:p>
          </p:txBody>
        </p:sp>
        <p:sp>
          <p:nvSpPr>
            <p:cNvPr id="75" name="object 35"/>
            <p:cNvSpPr/>
            <p:nvPr/>
          </p:nvSpPr>
          <p:spPr>
            <a:xfrm>
              <a:off x="5102788" y="2453385"/>
              <a:ext cx="359227" cy="290942"/>
            </a:xfrm>
            <a:prstGeom prst="rect">
              <a:avLst/>
            </a:prstGeom>
            <a:blipFill>
              <a:blip r:embed="rId14" cstate="print"/>
              <a:stretch>
                <a:fillRect/>
              </a:stretch>
            </a:blipFill>
          </p:spPr>
          <p:txBody>
            <a:bodyPr wrap="square" lIns="0" tIns="0" rIns="0" bIns="0" rtlCol="0"/>
            <a:lstStyle/>
            <a:p>
              <a:endParaRPr/>
            </a:p>
          </p:txBody>
        </p:sp>
        <p:sp>
          <p:nvSpPr>
            <p:cNvPr id="76" name="object 36"/>
            <p:cNvSpPr/>
            <p:nvPr/>
          </p:nvSpPr>
          <p:spPr>
            <a:xfrm>
              <a:off x="11059414" y="1215771"/>
              <a:ext cx="923925" cy="2186305"/>
            </a:xfrm>
            <a:custGeom>
              <a:avLst/>
              <a:gdLst/>
              <a:ahLst/>
              <a:cxnLst/>
              <a:rect l="l" t="t" r="r" b="b"/>
              <a:pathLst>
                <a:path w="923925" h="2186304">
                  <a:moveTo>
                    <a:pt x="0" y="2186304"/>
                  </a:moveTo>
                  <a:lnTo>
                    <a:pt x="923328" y="2186304"/>
                  </a:lnTo>
                  <a:lnTo>
                    <a:pt x="923328" y="0"/>
                  </a:lnTo>
                  <a:lnTo>
                    <a:pt x="0" y="0"/>
                  </a:lnTo>
                  <a:lnTo>
                    <a:pt x="0" y="2186304"/>
                  </a:lnTo>
                  <a:close/>
                </a:path>
              </a:pathLst>
            </a:custGeom>
            <a:solidFill>
              <a:srgbClr val="5B9BD4"/>
            </a:solidFill>
          </p:spPr>
          <p:txBody>
            <a:bodyPr wrap="square" lIns="0" tIns="0" rIns="0" bIns="0" rtlCol="0"/>
            <a:lstStyle/>
            <a:p>
              <a:endParaRPr/>
            </a:p>
          </p:txBody>
        </p:sp>
        <p:sp>
          <p:nvSpPr>
            <p:cNvPr id="77" name="object 37"/>
            <p:cNvSpPr txBox="1"/>
            <p:nvPr/>
          </p:nvSpPr>
          <p:spPr>
            <a:xfrm>
              <a:off x="11106531" y="1306194"/>
              <a:ext cx="802640" cy="2004695"/>
            </a:xfrm>
            <a:prstGeom prst="rect">
              <a:avLst/>
            </a:prstGeom>
          </p:spPr>
          <p:txBody>
            <a:bodyPr vert="vert" wrap="square" lIns="0" tIns="0" rIns="0" bIns="0" rtlCol="0">
              <a:spAutoFit/>
            </a:bodyPr>
            <a:lstStyle/>
            <a:p>
              <a:pPr marL="12700">
                <a:lnSpc>
                  <a:spcPts val="1810"/>
                </a:lnSpc>
              </a:pPr>
              <a:r>
                <a:rPr sz="1800" b="1" spc="-40" dirty="0">
                  <a:solidFill>
                    <a:srgbClr val="FFFFFF"/>
                  </a:solidFill>
                  <a:latin typeface="Trebuchet MS"/>
                  <a:cs typeface="Trebuchet MS"/>
                </a:rPr>
                <a:t>Do </a:t>
              </a:r>
              <a:r>
                <a:rPr sz="1800" b="1" spc="-110" dirty="0">
                  <a:solidFill>
                    <a:srgbClr val="FFFFFF"/>
                  </a:solidFill>
                  <a:latin typeface="Trebuchet MS"/>
                  <a:cs typeface="Trebuchet MS"/>
                </a:rPr>
                <a:t>services </a:t>
              </a:r>
              <a:r>
                <a:rPr sz="1800" b="1" spc="-85" dirty="0">
                  <a:solidFill>
                    <a:srgbClr val="FFFFFF"/>
                  </a:solidFill>
                  <a:latin typeface="Trebuchet MS"/>
                  <a:cs typeface="Trebuchet MS"/>
                </a:rPr>
                <a:t>and</a:t>
              </a:r>
              <a:r>
                <a:rPr sz="1800" b="1" spc="-385" dirty="0">
                  <a:solidFill>
                    <a:srgbClr val="FFFFFF"/>
                  </a:solidFill>
                  <a:latin typeface="Trebuchet MS"/>
                  <a:cs typeface="Trebuchet MS"/>
                </a:rPr>
                <a:t> </a:t>
              </a:r>
              <a:r>
                <a:rPr sz="1800" b="1" spc="-75" dirty="0">
                  <a:solidFill>
                    <a:srgbClr val="FFFFFF"/>
                  </a:solidFill>
                  <a:latin typeface="Trebuchet MS"/>
                  <a:cs typeface="Trebuchet MS"/>
                </a:rPr>
                <a:t>apps</a:t>
              </a:r>
              <a:endParaRPr sz="1800">
                <a:latin typeface="Trebuchet MS"/>
                <a:cs typeface="Trebuchet MS"/>
              </a:endParaRPr>
            </a:p>
            <a:p>
              <a:pPr marL="306705" marR="298450" indent="1270" algn="ctr">
                <a:lnSpc>
                  <a:spcPct val="100000"/>
                </a:lnSpc>
              </a:pPr>
              <a:r>
                <a:rPr sz="1800" b="1" spc="-120" dirty="0">
                  <a:solidFill>
                    <a:srgbClr val="FFFFFF"/>
                  </a:solidFill>
                  <a:latin typeface="Trebuchet MS"/>
                  <a:cs typeface="Trebuchet MS"/>
                </a:rPr>
                <a:t>interact  </a:t>
              </a:r>
              <a:r>
                <a:rPr sz="1800" b="1" dirty="0">
                  <a:solidFill>
                    <a:srgbClr val="FFFFFF"/>
                  </a:solidFill>
                  <a:latin typeface="Trebuchet MS"/>
                  <a:cs typeface="Trebuchet MS"/>
                </a:rPr>
                <a:t>ap</a:t>
              </a:r>
              <a:r>
                <a:rPr sz="1800" b="1" spc="5" dirty="0">
                  <a:solidFill>
                    <a:srgbClr val="FFFFFF"/>
                  </a:solidFill>
                  <a:latin typeface="Trebuchet MS"/>
                  <a:cs typeface="Trebuchet MS"/>
                </a:rPr>
                <a:t>p</a:t>
              </a:r>
              <a:r>
                <a:rPr sz="1800" b="1" spc="-30" dirty="0">
                  <a:solidFill>
                    <a:srgbClr val="FFFFFF"/>
                  </a:solidFill>
                  <a:latin typeface="Trebuchet MS"/>
                  <a:cs typeface="Trebuchet MS"/>
                </a:rPr>
                <a:t>r</a:t>
              </a:r>
              <a:r>
                <a:rPr sz="1800" b="1" dirty="0">
                  <a:solidFill>
                    <a:srgbClr val="FFFFFF"/>
                  </a:solidFill>
                  <a:latin typeface="Trebuchet MS"/>
                  <a:cs typeface="Trebuchet MS"/>
                </a:rPr>
                <a:t>o</a:t>
              </a:r>
              <a:r>
                <a:rPr sz="1800" b="1" spc="5" dirty="0">
                  <a:solidFill>
                    <a:srgbClr val="FFFFFF"/>
                  </a:solidFill>
                  <a:latin typeface="Trebuchet MS"/>
                  <a:cs typeface="Trebuchet MS"/>
                </a:rPr>
                <a:t>p</a:t>
              </a:r>
              <a:r>
                <a:rPr sz="1800" b="1" spc="-5" dirty="0">
                  <a:solidFill>
                    <a:srgbClr val="FFFFFF"/>
                  </a:solidFill>
                  <a:latin typeface="Trebuchet MS"/>
                  <a:cs typeface="Trebuchet MS"/>
                </a:rPr>
                <a:t>ri</a:t>
              </a:r>
              <a:r>
                <a:rPr sz="1800" b="1" spc="-30" dirty="0">
                  <a:solidFill>
                    <a:srgbClr val="FFFFFF"/>
                  </a:solidFill>
                  <a:latin typeface="Trebuchet MS"/>
                  <a:cs typeface="Trebuchet MS"/>
                </a:rPr>
                <a:t>a</a:t>
              </a:r>
              <a:r>
                <a:rPr sz="1800" b="1" spc="-25" dirty="0">
                  <a:solidFill>
                    <a:srgbClr val="FFFFFF"/>
                  </a:solidFill>
                  <a:latin typeface="Trebuchet MS"/>
                  <a:cs typeface="Trebuchet MS"/>
                </a:rPr>
                <a:t>t</a:t>
              </a:r>
              <a:r>
                <a:rPr sz="1800" b="1" spc="-10" dirty="0">
                  <a:solidFill>
                    <a:srgbClr val="FFFFFF"/>
                  </a:solidFill>
                  <a:latin typeface="Trebuchet MS"/>
                  <a:cs typeface="Trebuchet MS"/>
                </a:rPr>
                <a:t>e</a:t>
              </a:r>
              <a:r>
                <a:rPr sz="1800" b="1" dirty="0">
                  <a:solidFill>
                    <a:srgbClr val="FFFFFF"/>
                  </a:solidFill>
                  <a:latin typeface="Trebuchet MS"/>
                  <a:cs typeface="Trebuchet MS"/>
                </a:rPr>
                <a:t>ly?</a:t>
              </a:r>
              <a:endParaRPr sz="1800">
                <a:latin typeface="Trebuchet MS"/>
                <a:cs typeface="Trebuchet MS"/>
              </a:endParaRPr>
            </a:p>
          </p:txBody>
        </p:sp>
        <p:sp>
          <p:nvSpPr>
            <p:cNvPr id="78" name="object 38"/>
            <p:cNvSpPr/>
            <p:nvPr/>
          </p:nvSpPr>
          <p:spPr>
            <a:xfrm>
              <a:off x="11059414" y="4387850"/>
              <a:ext cx="923925" cy="2186305"/>
            </a:xfrm>
            <a:custGeom>
              <a:avLst/>
              <a:gdLst/>
              <a:ahLst/>
              <a:cxnLst/>
              <a:rect l="l" t="t" r="r" b="b"/>
              <a:pathLst>
                <a:path w="923925" h="2186304">
                  <a:moveTo>
                    <a:pt x="0" y="2186305"/>
                  </a:moveTo>
                  <a:lnTo>
                    <a:pt x="923328" y="2186305"/>
                  </a:lnTo>
                  <a:lnTo>
                    <a:pt x="923328" y="0"/>
                  </a:lnTo>
                  <a:lnTo>
                    <a:pt x="0" y="0"/>
                  </a:lnTo>
                  <a:lnTo>
                    <a:pt x="0" y="2186305"/>
                  </a:lnTo>
                  <a:close/>
                </a:path>
              </a:pathLst>
            </a:custGeom>
            <a:solidFill>
              <a:srgbClr val="5B9BD4"/>
            </a:solidFill>
          </p:spPr>
          <p:txBody>
            <a:bodyPr wrap="square" lIns="0" tIns="0" rIns="0" bIns="0" rtlCol="0"/>
            <a:lstStyle/>
            <a:p>
              <a:endParaRPr/>
            </a:p>
          </p:txBody>
        </p:sp>
        <p:sp>
          <p:nvSpPr>
            <p:cNvPr id="79" name="object 39"/>
            <p:cNvSpPr txBox="1"/>
            <p:nvPr/>
          </p:nvSpPr>
          <p:spPr>
            <a:xfrm>
              <a:off x="11106531" y="4820539"/>
              <a:ext cx="802640" cy="1320800"/>
            </a:xfrm>
            <a:prstGeom prst="rect">
              <a:avLst/>
            </a:prstGeom>
          </p:spPr>
          <p:txBody>
            <a:bodyPr vert="vert" wrap="square" lIns="0" tIns="0" rIns="0" bIns="0" rtlCol="0">
              <a:spAutoFit/>
            </a:bodyPr>
            <a:lstStyle/>
            <a:p>
              <a:pPr marL="36830">
                <a:lnSpc>
                  <a:spcPts val="1810"/>
                </a:lnSpc>
              </a:pPr>
              <a:r>
                <a:rPr sz="1800" b="1" spc="-114" dirty="0">
                  <a:solidFill>
                    <a:srgbClr val="FFFFFF"/>
                  </a:solidFill>
                  <a:latin typeface="Trebuchet MS"/>
                  <a:cs typeface="Trebuchet MS"/>
                </a:rPr>
                <a:t>Can </a:t>
              </a:r>
              <a:r>
                <a:rPr sz="1800" b="1" spc="-25" dirty="0">
                  <a:solidFill>
                    <a:srgbClr val="FFFFFF"/>
                  </a:solidFill>
                  <a:latin typeface="Trebuchet MS"/>
                  <a:cs typeface="Trebuchet MS"/>
                </a:rPr>
                <a:t>I</a:t>
              </a:r>
              <a:r>
                <a:rPr sz="1800" b="1" spc="-204" dirty="0">
                  <a:solidFill>
                    <a:srgbClr val="FFFFFF"/>
                  </a:solidFill>
                  <a:latin typeface="Trebuchet MS"/>
                  <a:cs typeface="Trebuchet MS"/>
                </a:rPr>
                <a:t> </a:t>
              </a:r>
              <a:r>
                <a:rPr sz="1800" b="1" spc="-110" dirty="0">
                  <a:solidFill>
                    <a:srgbClr val="FFFFFF"/>
                  </a:solidFill>
                  <a:latin typeface="Trebuchet MS"/>
                  <a:cs typeface="Trebuchet MS"/>
                </a:rPr>
                <a:t>migrate</a:t>
              </a:r>
              <a:endParaRPr sz="1800">
                <a:latin typeface="Trebuchet MS"/>
                <a:cs typeface="Trebuchet MS"/>
              </a:endParaRPr>
            </a:p>
            <a:p>
              <a:pPr marL="271145" marR="5080" indent="-259079">
                <a:lnSpc>
                  <a:spcPct val="100000"/>
                </a:lnSpc>
              </a:pPr>
              <a:r>
                <a:rPr sz="1800" b="1" spc="-80" dirty="0">
                  <a:solidFill>
                    <a:srgbClr val="FFFFFF"/>
                  </a:solidFill>
                  <a:latin typeface="Trebuchet MS"/>
                  <a:cs typeface="Trebuchet MS"/>
                </a:rPr>
                <a:t>smoothly</a:t>
              </a:r>
              <a:r>
                <a:rPr sz="1800" b="1" spc="-260" dirty="0">
                  <a:solidFill>
                    <a:srgbClr val="FFFFFF"/>
                  </a:solidFill>
                  <a:latin typeface="Trebuchet MS"/>
                  <a:cs typeface="Trebuchet MS"/>
                </a:rPr>
                <a:t> </a:t>
              </a:r>
              <a:r>
                <a:rPr sz="1800" b="1" spc="-85" dirty="0">
                  <a:solidFill>
                    <a:srgbClr val="FFFFFF"/>
                  </a:solidFill>
                  <a:latin typeface="Trebuchet MS"/>
                  <a:cs typeface="Trebuchet MS"/>
                </a:rPr>
                <a:t>and  </a:t>
              </a:r>
              <a:r>
                <a:rPr sz="1800" b="1" spc="-90" dirty="0">
                  <a:solidFill>
                    <a:srgbClr val="FFFFFF"/>
                  </a:solidFill>
                  <a:latin typeface="Trebuchet MS"/>
                  <a:cs typeface="Trebuchet MS"/>
                </a:rPr>
                <a:t>quickly?</a:t>
              </a:r>
              <a:endParaRPr sz="1800">
                <a:latin typeface="Trebuchet MS"/>
                <a:cs typeface="Trebuchet MS"/>
              </a:endParaRPr>
            </a:p>
          </p:txBody>
        </p:sp>
        <p:sp>
          <p:nvSpPr>
            <p:cNvPr id="80" name="object 40"/>
            <p:cNvSpPr/>
            <p:nvPr/>
          </p:nvSpPr>
          <p:spPr>
            <a:xfrm>
              <a:off x="5356986" y="3580510"/>
              <a:ext cx="1067435" cy="1071245"/>
            </a:xfrm>
            <a:custGeom>
              <a:avLst/>
              <a:gdLst/>
              <a:ahLst/>
              <a:cxnLst/>
              <a:rect l="l" t="t" r="r" b="b"/>
              <a:pathLst>
                <a:path w="1067435" h="1071245">
                  <a:moveTo>
                    <a:pt x="894418" y="946912"/>
                  </a:moveTo>
                  <a:lnTo>
                    <a:pt x="844930" y="996188"/>
                  </a:lnTo>
                  <a:lnTo>
                    <a:pt x="1067053" y="1070737"/>
                  </a:lnTo>
                  <a:lnTo>
                    <a:pt x="1034241" y="971676"/>
                  </a:lnTo>
                  <a:lnTo>
                    <a:pt x="919099" y="971676"/>
                  </a:lnTo>
                  <a:lnTo>
                    <a:pt x="894418" y="946912"/>
                  </a:lnTo>
                  <a:close/>
                </a:path>
                <a:path w="1067435" h="1071245">
                  <a:moveTo>
                    <a:pt x="943863" y="897678"/>
                  </a:moveTo>
                  <a:lnTo>
                    <a:pt x="894418" y="946912"/>
                  </a:lnTo>
                  <a:lnTo>
                    <a:pt x="919099" y="971676"/>
                  </a:lnTo>
                  <a:lnTo>
                    <a:pt x="968501" y="922401"/>
                  </a:lnTo>
                  <a:lnTo>
                    <a:pt x="943863" y="897678"/>
                  </a:lnTo>
                  <a:close/>
                </a:path>
                <a:path w="1067435" h="1071245">
                  <a:moveTo>
                    <a:pt x="993393" y="848359"/>
                  </a:moveTo>
                  <a:lnTo>
                    <a:pt x="943863" y="897678"/>
                  </a:lnTo>
                  <a:lnTo>
                    <a:pt x="968501" y="922401"/>
                  </a:lnTo>
                  <a:lnTo>
                    <a:pt x="919099" y="971676"/>
                  </a:lnTo>
                  <a:lnTo>
                    <a:pt x="1034241" y="971676"/>
                  </a:lnTo>
                  <a:lnTo>
                    <a:pt x="993393" y="848359"/>
                  </a:lnTo>
                  <a:close/>
                </a:path>
                <a:path w="1067435" h="1071245">
                  <a:moveTo>
                    <a:pt x="172593" y="123782"/>
                  </a:moveTo>
                  <a:lnTo>
                    <a:pt x="123169" y="173037"/>
                  </a:lnTo>
                  <a:lnTo>
                    <a:pt x="894418" y="946912"/>
                  </a:lnTo>
                  <a:lnTo>
                    <a:pt x="943863" y="897678"/>
                  </a:lnTo>
                  <a:lnTo>
                    <a:pt x="172593" y="123782"/>
                  </a:lnTo>
                  <a:close/>
                </a:path>
                <a:path w="1067435" h="1071245">
                  <a:moveTo>
                    <a:pt x="0" y="0"/>
                  </a:moveTo>
                  <a:lnTo>
                    <a:pt x="73660" y="222376"/>
                  </a:lnTo>
                  <a:lnTo>
                    <a:pt x="123169" y="173037"/>
                  </a:lnTo>
                  <a:lnTo>
                    <a:pt x="98551" y="148336"/>
                  </a:lnTo>
                  <a:lnTo>
                    <a:pt x="147954" y="99059"/>
                  </a:lnTo>
                  <a:lnTo>
                    <a:pt x="197400" y="99059"/>
                  </a:lnTo>
                  <a:lnTo>
                    <a:pt x="222123" y="74421"/>
                  </a:lnTo>
                  <a:lnTo>
                    <a:pt x="0" y="0"/>
                  </a:lnTo>
                  <a:close/>
                </a:path>
                <a:path w="1067435" h="1071245">
                  <a:moveTo>
                    <a:pt x="147954" y="99059"/>
                  </a:moveTo>
                  <a:lnTo>
                    <a:pt x="98551" y="148336"/>
                  </a:lnTo>
                  <a:lnTo>
                    <a:pt x="123169" y="173037"/>
                  </a:lnTo>
                  <a:lnTo>
                    <a:pt x="172593" y="123782"/>
                  </a:lnTo>
                  <a:lnTo>
                    <a:pt x="147954" y="99059"/>
                  </a:lnTo>
                  <a:close/>
                </a:path>
                <a:path w="1067435" h="1071245">
                  <a:moveTo>
                    <a:pt x="197400" y="99059"/>
                  </a:moveTo>
                  <a:lnTo>
                    <a:pt x="147954" y="99059"/>
                  </a:lnTo>
                  <a:lnTo>
                    <a:pt x="172593" y="123782"/>
                  </a:lnTo>
                  <a:lnTo>
                    <a:pt x="197400" y="99059"/>
                  </a:lnTo>
                  <a:close/>
                </a:path>
              </a:pathLst>
            </a:custGeom>
            <a:solidFill>
              <a:srgbClr val="394D53"/>
            </a:solidFill>
          </p:spPr>
          <p:txBody>
            <a:bodyPr wrap="square" lIns="0" tIns="0" rIns="0" bIns="0" rtlCol="0"/>
            <a:lstStyle/>
            <a:p>
              <a:endParaRPr/>
            </a:p>
          </p:txBody>
        </p:sp>
        <p:sp>
          <p:nvSpPr>
            <p:cNvPr id="81" name="object 41"/>
            <p:cNvSpPr/>
            <p:nvPr/>
          </p:nvSpPr>
          <p:spPr>
            <a:xfrm>
              <a:off x="5355209" y="3582289"/>
              <a:ext cx="1070610" cy="1067435"/>
            </a:xfrm>
            <a:custGeom>
              <a:avLst/>
              <a:gdLst/>
              <a:ahLst/>
              <a:cxnLst/>
              <a:rect l="l" t="t" r="r" b="b"/>
              <a:pathLst>
                <a:path w="1070610" h="1067435">
                  <a:moveTo>
                    <a:pt x="74421" y="845058"/>
                  </a:moveTo>
                  <a:lnTo>
                    <a:pt x="0" y="1067181"/>
                  </a:lnTo>
                  <a:lnTo>
                    <a:pt x="222376" y="993394"/>
                  </a:lnTo>
                  <a:lnTo>
                    <a:pt x="197675" y="968629"/>
                  </a:lnTo>
                  <a:lnTo>
                    <a:pt x="148336" y="968629"/>
                  </a:lnTo>
                  <a:lnTo>
                    <a:pt x="98932" y="919099"/>
                  </a:lnTo>
                  <a:lnTo>
                    <a:pt x="123676" y="894439"/>
                  </a:lnTo>
                  <a:lnTo>
                    <a:pt x="74421" y="845058"/>
                  </a:lnTo>
                  <a:close/>
                </a:path>
                <a:path w="1070610" h="1067435">
                  <a:moveTo>
                    <a:pt x="123676" y="894439"/>
                  </a:moveTo>
                  <a:lnTo>
                    <a:pt x="98932" y="919099"/>
                  </a:lnTo>
                  <a:lnTo>
                    <a:pt x="148336" y="968629"/>
                  </a:lnTo>
                  <a:lnTo>
                    <a:pt x="173077" y="943967"/>
                  </a:lnTo>
                  <a:lnTo>
                    <a:pt x="123676" y="894439"/>
                  </a:lnTo>
                  <a:close/>
                </a:path>
                <a:path w="1070610" h="1067435">
                  <a:moveTo>
                    <a:pt x="173077" y="943967"/>
                  </a:moveTo>
                  <a:lnTo>
                    <a:pt x="148336" y="968629"/>
                  </a:lnTo>
                  <a:lnTo>
                    <a:pt x="197675" y="968629"/>
                  </a:lnTo>
                  <a:lnTo>
                    <a:pt x="173077" y="943967"/>
                  </a:lnTo>
                  <a:close/>
                </a:path>
                <a:path w="1070610" h="1067435">
                  <a:moveTo>
                    <a:pt x="897530" y="123211"/>
                  </a:moveTo>
                  <a:lnTo>
                    <a:pt x="123676" y="894439"/>
                  </a:lnTo>
                  <a:lnTo>
                    <a:pt x="173077" y="943967"/>
                  </a:lnTo>
                  <a:lnTo>
                    <a:pt x="946872" y="172680"/>
                  </a:lnTo>
                  <a:lnTo>
                    <a:pt x="897530" y="123211"/>
                  </a:lnTo>
                  <a:close/>
                </a:path>
                <a:path w="1070610" h="1067435">
                  <a:moveTo>
                    <a:pt x="1037590" y="98552"/>
                  </a:moveTo>
                  <a:lnTo>
                    <a:pt x="922274" y="98552"/>
                  </a:lnTo>
                  <a:lnTo>
                    <a:pt x="971550" y="148081"/>
                  </a:lnTo>
                  <a:lnTo>
                    <a:pt x="946872" y="172680"/>
                  </a:lnTo>
                  <a:lnTo>
                    <a:pt x="996188" y="222123"/>
                  </a:lnTo>
                  <a:lnTo>
                    <a:pt x="1037590" y="98552"/>
                  </a:lnTo>
                  <a:close/>
                </a:path>
                <a:path w="1070610" h="1067435">
                  <a:moveTo>
                    <a:pt x="922274" y="98552"/>
                  </a:moveTo>
                  <a:lnTo>
                    <a:pt x="897530" y="123211"/>
                  </a:lnTo>
                  <a:lnTo>
                    <a:pt x="946872" y="172680"/>
                  </a:lnTo>
                  <a:lnTo>
                    <a:pt x="971550" y="148081"/>
                  </a:lnTo>
                  <a:lnTo>
                    <a:pt x="922274" y="98552"/>
                  </a:lnTo>
                  <a:close/>
                </a:path>
                <a:path w="1070610" h="1067435">
                  <a:moveTo>
                    <a:pt x="1070610" y="0"/>
                  </a:moveTo>
                  <a:lnTo>
                    <a:pt x="848232" y="73787"/>
                  </a:lnTo>
                  <a:lnTo>
                    <a:pt x="897530" y="123211"/>
                  </a:lnTo>
                  <a:lnTo>
                    <a:pt x="922274" y="98552"/>
                  </a:lnTo>
                  <a:lnTo>
                    <a:pt x="1037590" y="98552"/>
                  </a:lnTo>
                  <a:lnTo>
                    <a:pt x="1070610" y="0"/>
                  </a:lnTo>
                  <a:close/>
                </a:path>
              </a:pathLst>
            </a:custGeom>
            <a:solidFill>
              <a:srgbClr val="394D53"/>
            </a:solidFill>
          </p:spPr>
          <p:txBody>
            <a:bodyPr wrap="square" lIns="0" tIns="0" rIns="0" bIns="0" rtlCol="0"/>
            <a:lstStyle/>
            <a:p>
              <a:endParaRPr/>
            </a:p>
          </p:txBody>
        </p:sp>
      </p:grpSp>
    </p:spTree>
    <p:extLst>
      <p:ext uri="{BB962C8B-B14F-4D97-AF65-F5344CB8AC3E}">
        <p14:creationId xmlns:p14="http://schemas.microsoft.com/office/powerpoint/2010/main" val="910660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28</a:t>
            </a:fld>
            <a:endParaRPr lang="en" dirty="0"/>
          </a:p>
        </p:txBody>
      </p:sp>
      <p:sp>
        <p:nvSpPr>
          <p:cNvPr id="3" name="Title 2"/>
          <p:cNvSpPr>
            <a:spLocks noGrp="1"/>
          </p:cNvSpPr>
          <p:nvPr>
            <p:ph type="title"/>
          </p:nvPr>
        </p:nvSpPr>
        <p:spPr>
          <a:xfrm>
            <a:off x="337877" y="508131"/>
            <a:ext cx="10894899" cy="647600"/>
          </a:xfrm>
        </p:spPr>
        <p:txBody>
          <a:bodyPr/>
          <a:lstStyle/>
          <a:p>
            <a:r>
              <a:rPr lang="en-IN" spc="-5" dirty="0"/>
              <a:t>Results in N X N compatibility</a:t>
            </a:r>
            <a:r>
              <a:rPr lang="en-IN" spc="30" dirty="0"/>
              <a:t> </a:t>
            </a:r>
            <a:r>
              <a:rPr lang="en-IN" spc="-5" dirty="0"/>
              <a:t>nightmare</a:t>
            </a:r>
            <a:endParaRPr lang="en-IN" dirty="0"/>
          </a:p>
        </p:txBody>
      </p:sp>
      <p:graphicFrame>
        <p:nvGraphicFramePr>
          <p:cNvPr id="5" name="object 3"/>
          <p:cNvGraphicFramePr>
            <a:graphicFrameLocks noGrp="1"/>
          </p:cNvGraphicFramePr>
          <p:nvPr/>
        </p:nvGraphicFramePr>
        <p:xfrm>
          <a:off x="1771650" y="1247711"/>
          <a:ext cx="7794620" cy="4584700"/>
        </p:xfrm>
        <a:graphic>
          <a:graphicData uri="http://schemas.openxmlformats.org/drawingml/2006/table">
            <a:tbl>
              <a:tblPr firstRow="1" bandRow="1">
                <a:tableStyleId>{2D5ABB26-0587-4C30-8999-92F81FD0307C}</a:tableStyleId>
              </a:tblPr>
              <a:tblGrid>
                <a:gridCol w="1731645">
                  <a:extLst>
                    <a:ext uri="{9D8B030D-6E8A-4147-A177-3AD203B41FA5}">
                      <a16:colId xmlns:a16="http://schemas.microsoft.com/office/drawing/2014/main" val="20000"/>
                    </a:ext>
                  </a:extLst>
                </a:gridCol>
                <a:gridCol w="866140">
                  <a:extLst>
                    <a:ext uri="{9D8B030D-6E8A-4147-A177-3AD203B41FA5}">
                      <a16:colId xmlns:a16="http://schemas.microsoft.com/office/drawing/2014/main" val="20001"/>
                    </a:ext>
                  </a:extLst>
                </a:gridCol>
                <a:gridCol w="866139">
                  <a:extLst>
                    <a:ext uri="{9D8B030D-6E8A-4147-A177-3AD203B41FA5}">
                      <a16:colId xmlns:a16="http://schemas.microsoft.com/office/drawing/2014/main" val="20002"/>
                    </a:ext>
                  </a:extLst>
                </a:gridCol>
                <a:gridCol w="866139">
                  <a:extLst>
                    <a:ext uri="{9D8B030D-6E8A-4147-A177-3AD203B41FA5}">
                      <a16:colId xmlns:a16="http://schemas.microsoft.com/office/drawing/2014/main" val="20003"/>
                    </a:ext>
                  </a:extLst>
                </a:gridCol>
                <a:gridCol w="866139">
                  <a:extLst>
                    <a:ext uri="{9D8B030D-6E8A-4147-A177-3AD203B41FA5}">
                      <a16:colId xmlns:a16="http://schemas.microsoft.com/office/drawing/2014/main" val="20004"/>
                    </a:ext>
                  </a:extLst>
                </a:gridCol>
                <a:gridCol w="866139">
                  <a:extLst>
                    <a:ext uri="{9D8B030D-6E8A-4147-A177-3AD203B41FA5}">
                      <a16:colId xmlns:a16="http://schemas.microsoft.com/office/drawing/2014/main" val="20005"/>
                    </a:ext>
                  </a:extLst>
                </a:gridCol>
                <a:gridCol w="866139">
                  <a:extLst>
                    <a:ext uri="{9D8B030D-6E8A-4147-A177-3AD203B41FA5}">
                      <a16:colId xmlns:a16="http://schemas.microsoft.com/office/drawing/2014/main" val="20006"/>
                    </a:ext>
                  </a:extLst>
                </a:gridCol>
                <a:gridCol w="866140">
                  <a:extLst>
                    <a:ext uri="{9D8B030D-6E8A-4147-A177-3AD203B41FA5}">
                      <a16:colId xmlns:a16="http://schemas.microsoft.com/office/drawing/2014/main" val="20007"/>
                    </a:ext>
                  </a:extLst>
                </a:gridCol>
              </a:tblGrid>
              <a:tr h="654685">
                <a:tc>
                  <a:txBody>
                    <a:bodyPr/>
                    <a:lstStyle/>
                    <a:p>
                      <a:pPr>
                        <a:lnSpc>
                          <a:spcPct val="100000"/>
                        </a:lnSpc>
                        <a:spcBef>
                          <a:spcPts val="50"/>
                        </a:spcBef>
                      </a:pPr>
                      <a:endParaRPr sz="1600">
                        <a:latin typeface="Times New Roman"/>
                        <a:cs typeface="Times New Roman"/>
                      </a:endParaRPr>
                    </a:p>
                    <a:p>
                      <a:pPr algn="ctr">
                        <a:lnSpc>
                          <a:spcPct val="100000"/>
                        </a:lnSpc>
                      </a:pPr>
                      <a:r>
                        <a:rPr sz="1100" b="1" dirty="0">
                          <a:solidFill>
                            <a:srgbClr val="FFFFFF"/>
                          </a:solidFill>
                          <a:latin typeface="Arial"/>
                          <a:cs typeface="Arial"/>
                        </a:rPr>
                        <a:t>Static</a:t>
                      </a:r>
                      <a:r>
                        <a:rPr sz="1100" b="1" spc="-50" dirty="0">
                          <a:solidFill>
                            <a:srgbClr val="FFFFFF"/>
                          </a:solidFill>
                          <a:latin typeface="Arial"/>
                          <a:cs typeface="Arial"/>
                        </a:rPr>
                        <a:t> </a:t>
                      </a:r>
                      <a:r>
                        <a:rPr sz="1100" b="1" dirty="0">
                          <a:solidFill>
                            <a:srgbClr val="FFFFFF"/>
                          </a:solidFill>
                          <a:latin typeface="Arial"/>
                          <a:cs typeface="Arial"/>
                        </a:rPr>
                        <a:t>website</a:t>
                      </a:r>
                      <a:endParaRPr sz="1100">
                        <a:latin typeface="Arial"/>
                        <a:cs typeface="Arial"/>
                      </a:endParaRPr>
                    </a:p>
                  </a:txBody>
                  <a:tcPr marL="0" marR="0" marT="6350" marB="0">
                    <a:lnR w="28575">
                      <a:solidFill>
                        <a:srgbClr val="000000"/>
                      </a:solidFill>
                      <a:prstDash val="solid"/>
                    </a:lnR>
                    <a:lnB w="12700">
                      <a:solidFill>
                        <a:srgbClr val="000000"/>
                      </a:solidFill>
                      <a:prstDash val="solid"/>
                    </a:lnB>
                    <a:solidFill>
                      <a:srgbClr val="5B9BD4"/>
                    </a:solidFill>
                  </a:tcPr>
                </a:tc>
                <a:tc>
                  <a:txBody>
                    <a:bodyPr/>
                    <a:lstStyle/>
                    <a:p>
                      <a:pPr marR="35433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28575">
                      <a:solidFill>
                        <a:srgbClr val="000000"/>
                      </a:solidFill>
                      <a:prstDash val="solid"/>
                    </a:lnL>
                    <a:lnR w="12700">
                      <a:solidFill>
                        <a:srgbClr val="000000"/>
                      </a:solidFill>
                      <a:prstDash val="solid"/>
                    </a:lnR>
                    <a:lnB w="12700">
                      <a:solidFill>
                        <a:srgbClr val="000000"/>
                      </a:solidFill>
                      <a:prstDash val="solid"/>
                    </a:lnB>
                  </a:tcPr>
                </a:tc>
                <a:tc>
                  <a:txBody>
                    <a:bodyPr/>
                    <a:lstStyle/>
                    <a:p>
                      <a:pPr marL="21590"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36195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36576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374015"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10795"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B w="12700">
                      <a:solidFill>
                        <a:srgbClr val="000000"/>
                      </a:solidFill>
                      <a:prstDash val="solid"/>
                    </a:lnB>
                  </a:tcPr>
                </a:tc>
                <a:extLst>
                  <a:ext uri="{0D108BD9-81ED-4DB2-BD59-A6C34878D82A}">
                    <a16:rowId xmlns:a16="http://schemas.microsoft.com/office/drawing/2014/main" val="10000"/>
                  </a:ext>
                </a:extLst>
              </a:tr>
              <a:tr h="655320">
                <a:tc>
                  <a:txBody>
                    <a:bodyPr/>
                    <a:lstStyle/>
                    <a:p>
                      <a:pPr>
                        <a:lnSpc>
                          <a:spcPct val="100000"/>
                        </a:lnSpc>
                        <a:spcBef>
                          <a:spcPts val="50"/>
                        </a:spcBef>
                      </a:pPr>
                      <a:endParaRPr sz="1600">
                        <a:latin typeface="Times New Roman"/>
                        <a:cs typeface="Times New Roman"/>
                      </a:endParaRPr>
                    </a:p>
                    <a:p>
                      <a:pPr marL="1270" algn="ctr">
                        <a:lnSpc>
                          <a:spcPct val="100000"/>
                        </a:lnSpc>
                      </a:pPr>
                      <a:r>
                        <a:rPr sz="1100" b="1" dirty="0">
                          <a:solidFill>
                            <a:srgbClr val="FFFFFF"/>
                          </a:solidFill>
                          <a:latin typeface="Arial"/>
                          <a:cs typeface="Arial"/>
                        </a:rPr>
                        <a:t>Web</a:t>
                      </a:r>
                      <a:r>
                        <a:rPr sz="1100" b="1" spc="-30" dirty="0">
                          <a:solidFill>
                            <a:srgbClr val="FFFFFF"/>
                          </a:solidFill>
                          <a:latin typeface="Arial"/>
                          <a:cs typeface="Arial"/>
                        </a:rPr>
                        <a:t> </a:t>
                      </a:r>
                      <a:r>
                        <a:rPr sz="1100" b="1" dirty="0">
                          <a:solidFill>
                            <a:srgbClr val="FFFFFF"/>
                          </a:solidFill>
                          <a:latin typeface="Arial"/>
                          <a:cs typeface="Arial"/>
                        </a:rPr>
                        <a:t>frontend</a:t>
                      </a:r>
                      <a:endParaRPr sz="1100">
                        <a:latin typeface="Arial"/>
                        <a:cs typeface="Arial"/>
                      </a:endParaRPr>
                    </a:p>
                  </a:txBody>
                  <a:tcPr marL="0" marR="0" marT="6350"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R="35433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195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576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74015"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795"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54685">
                <a:tc>
                  <a:txBody>
                    <a:bodyPr/>
                    <a:lstStyle/>
                    <a:p>
                      <a:pPr>
                        <a:lnSpc>
                          <a:spcPct val="100000"/>
                        </a:lnSpc>
                        <a:spcBef>
                          <a:spcPts val="50"/>
                        </a:spcBef>
                      </a:pPr>
                      <a:endParaRPr sz="1600">
                        <a:latin typeface="Times New Roman"/>
                        <a:cs typeface="Times New Roman"/>
                      </a:endParaRPr>
                    </a:p>
                    <a:p>
                      <a:pPr algn="ctr">
                        <a:lnSpc>
                          <a:spcPct val="100000"/>
                        </a:lnSpc>
                      </a:pPr>
                      <a:r>
                        <a:rPr sz="1100" b="1" spc="-5" dirty="0">
                          <a:solidFill>
                            <a:srgbClr val="FFFFFF"/>
                          </a:solidFill>
                          <a:latin typeface="Arial"/>
                          <a:cs typeface="Arial"/>
                        </a:rPr>
                        <a:t>Background</a:t>
                      </a:r>
                      <a:r>
                        <a:rPr sz="1100" b="1" spc="-15" dirty="0">
                          <a:solidFill>
                            <a:srgbClr val="FFFFFF"/>
                          </a:solidFill>
                          <a:latin typeface="Arial"/>
                          <a:cs typeface="Arial"/>
                        </a:rPr>
                        <a:t> </a:t>
                      </a:r>
                      <a:r>
                        <a:rPr sz="1100" b="1" dirty="0">
                          <a:solidFill>
                            <a:srgbClr val="FFFFFF"/>
                          </a:solidFill>
                          <a:latin typeface="Arial"/>
                          <a:cs typeface="Arial"/>
                        </a:rPr>
                        <a:t>workers</a:t>
                      </a:r>
                      <a:endParaRPr sz="1100">
                        <a:latin typeface="Arial"/>
                        <a:cs typeface="Arial"/>
                      </a:endParaRPr>
                    </a:p>
                  </a:txBody>
                  <a:tcPr marL="0" marR="0" marT="6350"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R="35433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195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576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74015"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795"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55320">
                <a:tc>
                  <a:txBody>
                    <a:bodyPr/>
                    <a:lstStyle/>
                    <a:p>
                      <a:pPr>
                        <a:lnSpc>
                          <a:spcPct val="100000"/>
                        </a:lnSpc>
                        <a:spcBef>
                          <a:spcPts val="55"/>
                        </a:spcBef>
                      </a:pPr>
                      <a:endParaRPr sz="1600">
                        <a:latin typeface="Times New Roman"/>
                        <a:cs typeface="Times New Roman"/>
                      </a:endParaRPr>
                    </a:p>
                    <a:p>
                      <a:pPr algn="ctr">
                        <a:lnSpc>
                          <a:spcPct val="100000"/>
                        </a:lnSpc>
                      </a:pPr>
                      <a:r>
                        <a:rPr sz="1100" b="1" spc="-5" dirty="0">
                          <a:solidFill>
                            <a:srgbClr val="FFFFFF"/>
                          </a:solidFill>
                          <a:latin typeface="Arial"/>
                          <a:cs typeface="Arial"/>
                        </a:rPr>
                        <a:t>User</a:t>
                      </a:r>
                      <a:r>
                        <a:rPr sz="1100" b="1" spc="-25" dirty="0">
                          <a:solidFill>
                            <a:srgbClr val="FFFFFF"/>
                          </a:solidFill>
                          <a:latin typeface="Arial"/>
                          <a:cs typeface="Arial"/>
                        </a:rPr>
                        <a:t> </a:t>
                      </a:r>
                      <a:r>
                        <a:rPr sz="1100" b="1" spc="-5" dirty="0">
                          <a:solidFill>
                            <a:srgbClr val="FFFFFF"/>
                          </a:solidFill>
                          <a:latin typeface="Arial"/>
                          <a:cs typeface="Arial"/>
                        </a:rPr>
                        <a:t>DB</a:t>
                      </a:r>
                      <a:endParaRPr sz="1100">
                        <a:latin typeface="Arial"/>
                        <a:cs typeface="Arial"/>
                      </a:endParaRPr>
                    </a:p>
                  </a:txBody>
                  <a:tcPr marL="0" marR="0" marT="6985"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R="354330" algn="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gn="ct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1950" algn="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5760" algn="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74015" algn="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795" algn="ct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54685">
                <a:tc>
                  <a:txBody>
                    <a:bodyPr/>
                    <a:lstStyle/>
                    <a:p>
                      <a:pPr>
                        <a:lnSpc>
                          <a:spcPct val="100000"/>
                        </a:lnSpc>
                        <a:spcBef>
                          <a:spcPts val="55"/>
                        </a:spcBef>
                      </a:pPr>
                      <a:endParaRPr sz="1600">
                        <a:latin typeface="Times New Roman"/>
                        <a:cs typeface="Times New Roman"/>
                      </a:endParaRPr>
                    </a:p>
                    <a:p>
                      <a:pPr marL="635" algn="ctr">
                        <a:lnSpc>
                          <a:spcPct val="100000"/>
                        </a:lnSpc>
                      </a:pPr>
                      <a:r>
                        <a:rPr sz="1100" b="1" spc="-10" dirty="0">
                          <a:solidFill>
                            <a:srgbClr val="FFFFFF"/>
                          </a:solidFill>
                          <a:latin typeface="Arial"/>
                          <a:cs typeface="Arial"/>
                        </a:rPr>
                        <a:t>Analytics</a:t>
                      </a:r>
                      <a:r>
                        <a:rPr sz="1100" b="1" dirty="0">
                          <a:solidFill>
                            <a:srgbClr val="FFFFFF"/>
                          </a:solidFill>
                          <a:latin typeface="Arial"/>
                          <a:cs typeface="Arial"/>
                        </a:rPr>
                        <a:t> </a:t>
                      </a:r>
                      <a:r>
                        <a:rPr sz="1100" b="1" spc="-5" dirty="0">
                          <a:solidFill>
                            <a:srgbClr val="FFFFFF"/>
                          </a:solidFill>
                          <a:latin typeface="Arial"/>
                          <a:cs typeface="Arial"/>
                        </a:rPr>
                        <a:t>DB</a:t>
                      </a:r>
                      <a:endParaRPr sz="1100">
                        <a:latin typeface="Arial"/>
                        <a:cs typeface="Arial"/>
                      </a:endParaRPr>
                    </a:p>
                  </a:txBody>
                  <a:tcPr marL="0" marR="0" marT="6985"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R="35433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195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65760"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74015" algn="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795" algn="ctr">
                        <a:lnSpc>
                          <a:spcPct val="100000"/>
                        </a:lnSpc>
                        <a:spcBef>
                          <a:spcPts val="1550"/>
                        </a:spcBef>
                      </a:pPr>
                      <a:r>
                        <a:rPr sz="1600" dirty="0">
                          <a:solidFill>
                            <a:srgbClr val="394D53"/>
                          </a:solidFill>
                          <a:latin typeface="Arial"/>
                          <a:cs typeface="Arial"/>
                        </a:rPr>
                        <a:t>?</a:t>
                      </a:r>
                      <a:endParaRPr sz="1600">
                        <a:latin typeface="Arial"/>
                        <a:cs typeface="Arial"/>
                      </a:endParaRPr>
                    </a:p>
                  </a:txBody>
                  <a:tcPr marL="0" marR="0" marT="19685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55320">
                <a:tc>
                  <a:txBody>
                    <a:bodyPr/>
                    <a:lstStyle/>
                    <a:p>
                      <a:pPr>
                        <a:lnSpc>
                          <a:spcPct val="100000"/>
                        </a:lnSpc>
                        <a:spcBef>
                          <a:spcPts val="55"/>
                        </a:spcBef>
                      </a:pPr>
                      <a:endParaRPr sz="1600">
                        <a:latin typeface="Times New Roman"/>
                        <a:cs typeface="Times New Roman"/>
                      </a:endParaRPr>
                    </a:p>
                    <a:p>
                      <a:pPr algn="ctr">
                        <a:lnSpc>
                          <a:spcPct val="100000"/>
                        </a:lnSpc>
                      </a:pPr>
                      <a:r>
                        <a:rPr sz="1100" b="1" dirty="0">
                          <a:solidFill>
                            <a:srgbClr val="FFFFFF"/>
                          </a:solidFill>
                          <a:latin typeface="Arial"/>
                          <a:cs typeface="Arial"/>
                        </a:rPr>
                        <a:t>Queue</a:t>
                      </a:r>
                      <a:endParaRPr sz="1100">
                        <a:latin typeface="Arial"/>
                        <a:cs typeface="Arial"/>
                      </a:endParaRPr>
                    </a:p>
                  </a:txBody>
                  <a:tcPr marL="0" marR="0" marT="6985"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marR="353695" algn="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1590" algn="ct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361950" algn="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365760" algn="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374015" algn="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795" algn="ctr">
                        <a:lnSpc>
                          <a:spcPct val="100000"/>
                        </a:lnSpc>
                        <a:spcBef>
                          <a:spcPts val="1555"/>
                        </a:spcBef>
                      </a:pPr>
                      <a:r>
                        <a:rPr sz="1600" dirty="0">
                          <a:solidFill>
                            <a:srgbClr val="394D53"/>
                          </a:solidFill>
                          <a:latin typeface="Arial"/>
                          <a:cs typeface="Arial"/>
                        </a:rPr>
                        <a:t>?</a:t>
                      </a:r>
                      <a:endParaRPr sz="1600">
                        <a:latin typeface="Arial"/>
                        <a:cs typeface="Arial"/>
                      </a:endParaRPr>
                    </a:p>
                  </a:txBody>
                  <a:tcPr marL="0" marR="0" marT="197485" marB="0">
                    <a:lnL w="12700">
                      <a:solidFill>
                        <a:srgbClr val="000000"/>
                      </a:solidFill>
                      <a:prstDash val="solid"/>
                    </a:lnL>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r h="654685">
                <a:tc>
                  <a:txBody>
                    <a:bodyPr/>
                    <a:lstStyle/>
                    <a:p>
                      <a:pPr>
                        <a:lnSpc>
                          <a:spcPct val="100000"/>
                        </a:lnSpc>
                      </a:pPr>
                      <a:endParaRPr sz="15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a:txBody>
                    <a:bodyPr/>
                    <a:lstStyle/>
                    <a:p>
                      <a:pPr>
                        <a:lnSpc>
                          <a:spcPct val="100000"/>
                        </a:lnSpc>
                        <a:spcBef>
                          <a:spcPts val="40"/>
                        </a:spcBef>
                      </a:pPr>
                      <a:endParaRPr sz="1150">
                        <a:latin typeface="Times New Roman"/>
                        <a:cs typeface="Times New Roman"/>
                      </a:endParaRPr>
                    </a:p>
                    <a:p>
                      <a:pPr marL="335915" marR="27940" indent="-302260">
                        <a:lnSpc>
                          <a:spcPct val="100000"/>
                        </a:lnSpc>
                      </a:pPr>
                      <a:r>
                        <a:rPr sz="1000" b="1" dirty="0">
                          <a:solidFill>
                            <a:srgbClr val="FFFFFF"/>
                          </a:solidFill>
                          <a:latin typeface="Arial"/>
                          <a:cs typeface="Arial"/>
                        </a:rPr>
                        <a:t>De</a:t>
                      </a:r>
                      <a:r>
                        <a:rPr sz="1000" b="1" spc="5" dirty="0">
                          <a:solidFill>
                            <a:srgbClr val="FFFFFF"/>
                          </a:solidFill>
                          <a:latin typeface="Arial"/>
                          <a:cs typeface="Arial"/>
                        </a:rPr>
                        <a:t>v</a:t>
                      </a:r>
                      <a:r>
                        <a:rPr sz="1000" b="1" dirty="0">
                          <a:solidFill>
                            <a:srgbClr val="FFFFFF"/>
                          </a:solidFill>
                          <a:latin typeface="Arial"/>
                          <a:cs typeface="Arial"/>
                        </a:rPr>
                        <a:t>elopment  </a:t>
                      </a:r>
                      <a:r>
                        <a:rPr sz="1000" b="1" spc="-10" dirty="0">
                          <a:solidFill>
                            <a:srgbClr val="FFFFFF"/>
                          </a:solidFill>
                          <a:latin typeface="Arial"/>
                          <a:cs typeface="Arial"/>
                        </a:rPr>
                        <a:t>VM</a:t>
                      </a:r>
                      <a:endParaRPr sz="1000">
                        <a:latin typeface="Arial"/>
                        <a:cs typeface="Arial"/>
                      </a:endParaRPr>
                    </a:p>
                  </a:txBody>
                  <a:tcPr marL="0" marR="0" marT="508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pPr>
                      <a:endParaRPr sz="1100">
                        <a:latin typeface="Times New Roman"/>
                        <a:cs typeface="Times New Roman"/>
                      </a:endParaRPr>
                    </a:p>
                    <a:p>
                      <a:pPr algn="ctr">
                        <a:lnSpc>
                          <a:spcPct val="100000"/>
                        </a:lnSpc>
                        <a:spcBef>
                          <a:spcPts val="695"/>
                        </a:spcBef>
                      </a:pPr>
                      <a:r>
                        <a:rPr sz="1000" b="1" spc="-5" dirty="0">
                          <a:solidFill>
                            <a:srgbClr val="FFFFFF"/>
                          </a:solidFill>
                          <a:latin typeface="Arial"/>
                          <a:cs typeface="Arial"/>
                        </a:rPr>
                        <a:t>QA</a:t>
                      </a:r>
                      <a:r>
                        <a:rPr sz="1000" b="1" spc="-35" dirty="0">
                          <a:solidFill>
                            <a:srgbClr val="FFFFFF"/>
                          </a:solidFill>
                          <a:latin typeface="Arial"/>
                          <a:cs typeface="Arial"/>
                        </a:rPr>
                        <a:t> </a:t>
                      </a:r>
                      <a:r>
                        <a:rPr sz="1000" b="1" spc="-5" dirty="0">
                          <a:solidFill>
                            <a:srgbClr val="FFFFFF"/>
                          </a:solidFill>
                          <a:latin typeface="Arial"/>
                          <a:cs typeface="Arial"/>
                        </a:rPr>
                        <a:t>Server</a:t>
                      </a:r>
                      <a:endParaRPr sz="1000">
                        <a:latin typeface="Arial"/>
                        <a:cs typeface="Arial"/>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spcBef>
                          <a:spcPts val="40"/>
                        </a:spcBef>
                      </a:pPr>
                      <a:endParaRPr sz="1150">
                        <a:latin typeface="Times New Roman"/>
                        <a:cs typeface="Times New Roman"/>
                      </a:endParaRPr>
                    </a:p>
                    <a:p>
                      <a:pPr marL="234950" marR="76835" indent="-154305">
                        <a:lnSpc>
                          <a:spcPct val="100000"/>
                        </a:lnSpc>
                      </a:pPr>
                      <a:r>
                        <a:rPr sz="1000" b="1" spc="-5" dirty="0">
                          <a:solidFill>
                            <a:srgbClr val="FFFFFF"/>
                          </a:solidFill>
                          <a:latin typeface="Arial"/>
                          <a:cs typeface="Arial"/>
                        </a:rPr>
                        <a:t>Single</a:t>
                      </a:r>
                      <a:r>
                        <a:rPr sz="1000" b="1" spc="-95" dirty="0">
                          <a:solidFill>
                            <a:srgbClr val="FFFFFF"/>
                          </a:solidFill>
                          <a:latin typeface="Arial"/>
                          <a:cs typeface="Arial"/>
                        </a:rPr>
                        <a:t> </a:t>
                      </a:r>
                      <a:r>
                        <a:rPr sz="1000" b="1" spc="-5" dirty="0">
                          <a:solidFill>
                            <a:srgbClr val="FFFFFF"/>
                          </a:solidFill>
                          <a:latin typeface="Arial"/>
                          <a:cs typeface="Arial"/>
                        </a:rPr>
                        <a:t>Prod  Server</a:t>
                      </a:r>
                      <a:endParaRPr sz="1000">
                        <a:latin typeface="Arial"/>
                        <a:cs typeface="Arial"/>
                      </a:endParaRPr>
                    </a:p>
                  </a:txBody>
                  <a:tcPr marL="0" marR="0" marT="508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spcBef>
                          <a:spcPts val="40"/>
                        </a:spcBef>
                      </a:pPr>
                      <a:endParaRPr sz="1150">
                        <a:latin typeface="Times New Roman"/>
                        <a:cs typeface="Times New Roman"/>
                      </a:endParaRPr>
                    </a:p>
                    <a:p>
                      <a:pPr marL="213360" marR="208915" indent="20955">
                        <a:lnSpc>
                          <a:spcPct val="100000"/>
                        </a:lnSpc>
                      </a:pPr>
                      <a:r>
                        <a:rPr sz="1000" b="1" spc="-5" dirty="0">
                          <a:solidFill>
                            <a:srgbClr val="FFFFFF"/>
                          </a:solidFill>
                          <a:latin typeface="Arial"/>
                          <a:cs typeface="Arial"/>
                        </a:rPr>
                        <a:t>Onsite  </a:t>
                      </a:r>
                      <a:r>
                        <a:rPr sz="1000" b="1" dirty="0">
                          <a:solidFill>
                            <a:srgbClr val="FFFFFF"/>
                          </a:solidFill>
                          <a:latin typeface="Arial"/>
                          <a:cs typeface="Arial"/>
                        </a:rPr>
                        <a:t>Cluster</a:t>
                      </a:r>
                      <a:endParaRPr sz="1000">
                        <a:latin typeface="Arial"/>
                        <a:cs typeface="Arial"/>
                      </a:endParaRPr>
                    </a:p>
                  </a:txBody>
                  <a:tcPr marL="0" marR="0" marT="508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pPr>
                      <a:endParaRPr sz="1100">
                        <a:latin typeface="Times New Roman"/>
                        <a:cs typeface="Times New Roman"/>
                      </a:endParaRPr>
                    </a:p>
                    <a:p>
                      <a:pPr algn="ctr">
                        <a:lnSpc>
                          <a:spcPct val="100000"/>
                        </a:lnSpc>
                        <a:spcBef>
                          <a:spcPts val="695"/>
                        </a:spcBef>
                      </a:pPr>
                      <a:r>
                        <a:rPr sz="1000" b="1" spc="-5" dirty="0">
                          <a:solidFill>
                            <a:srgbClr val="FFFFFF"/>
                          </a:solidFill>
                          <a:latin typeface="Arial"/>
                          <a:cs typeface="Arial"/>
                        </a:rPr>
                        <a:t>Public</a:t>
                      </a:r>
                      <a:r>
                        <a:rPr sz="1000" b="1" spc="-55" dirty="0">
                          <a:solidFill>
                            <a:srgbClr val="FFFFFF"/>
                          </a:solidFill>
                          <a:latin typeface="Arial"/>
                          <a:cs typeface="Arial"/>
                        </a:rPr>
                        <a:t> </a:t>
                      </a:r>
                      <a:r>
                        <a:rPr sz="1000" b="1" spc="-5" dirty="0">
                          <a:solidFill>
                            <a:srgbClr val="FFFFFF"/>
                          </a:solidFill>
                          <a:latin typeface="Arial"/>
                          <a:cs typeface="Arial"/>
                        </a:rPr>
                        <a:t>Cloud</a:t>
                      </a:r>
                      <a:endParaRPr sz="1000">
                        <a:latin typeface="Arial"/>
                        <a:cs typeface="Arial"/>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spcBef>
                          <a:spcPts val="40"/>
                        </a:spcBef>
                      </a:pPr>
                      <a:endParaRPr sz="1150">
                        <a:latin typeface="Times New Roman"/>
                        <a:cs typeface="Times New Roman"/>
                      </a:endParaRPr>
                    </a:p>
                    <a:p>
                      <a:pPr marL="240029" marR="26034" indent="-210820">
                        <a:lnSpc>
                          <a:spcPct val="100000"/>
                        </a:lnSpc>
                      </a:pPr>
                      <a:r>
                        <a:rPr sz="1000" b="1" spc="-5" dirty="0">
                          <a:solidFill>
                            <a:srgbClr val="FFFFFF"/>
                          </a:solidFill>
                          <a:latin typeface="Arial"/>
                          <a:cs typeface="Arial"/>
                        </a:rPr>
                        <a:t>C</a:t>
                      </a:r>
                      <a:r>
                        <a:rPr sz="1000" b="1" dirty="0">
                          <a:solidFill>
                            <a:srgbClr val="FFFFFF"/>
                          </a:solidFill>
                          <a:latin typeface="Arial"/>
                          <a:cs typeface="Arial"/>
                        </a:rPr>
                        <a:t>ont</a:t>
                      </a:r>
                      <a:r>
                        <a:rPr sz="1000" b="1" spc="-5" dirty="0">
                          <a:solidFill>
                            <a:srgbClr val="FFFFFF"/>
                          </a:solidFill>
                          <a:latin typeface="Arial"/>
                          <a:cs typeface="Arial"/>
                        </a:rPr>
                        <a:t>r</a:t>
                      </a:r>
                      <a:r>
                        <a:rPr sz="1000" b="1" dirty="0">
                          <a:solidFill>
                            <a:srgbClr val="FFFFFF"/>
                          </a:solidFill>
                          <a:latin typeface="Arial"/>
                          <a:cs typeface="Arial"/>
                        </a:rPr>
                        <a:t>ib</a:t>
                      </a:r>
                      <a:r>
                        <a:rPr sz="1000" b="1" spc="5" dirty="0">
                          <a:solidFill>
                            <a:srgbClr val="FFFFFF"/>
                          </a:solidFill>
                          <a:latin typeface="Arial"/>
                          <a:cs typeface="Arial"/>
                        </a:rPr>
                        <a:t>u</a:t>
                      </a:r>
                      <a:r>
                        <a:rPr sz="1000" b="1" dirty="0">
                          <a:solidFill>
                            <a:srgbClr val="FFFFFF"/>
                          </a:solidFill>
                          <a:latin typeface="Arial"/>
                          <a:cs typeface="Arial"/>
                        </a:rPr>
                        <a:t>to</a:t>
                      </a:r>
                      <a:r>
                        <a:rPr sz="1000" b="1" spc="-5" dirty="0">
                          <a:solidFill>
                            <a:srgbClr val="FFFFFF"/>
                          </a:solidFill>
                          <a:latin typeface="Arial"/>
                          <a:cs typeface="Arial"/>
                        </a:rPr>
                        <a:t>r</a:t>
                      </a:r>
                      <a:r>
                        <a:rPr sz="1000" b="1" dirty="0">
                          <a:solidFill>
                            <a:srgbClr val="FFFFFF"/>
                          </a:solidFill>
                          <a:latin typeface="Arial"/>
                          <a:cs typeface="Arial"/>
                        </a:rPr>
                        <a:t>’s  </a:t>
                      </a:r>
                      <a:r>
                        <a:rPr sz="1000" b="1" spc="-5" dirty="0">
                          <a:solidFill>
                            <a:srgbClr val="FFFFFF"/>
                          </a:solidFill>
                          <a:latin typeface="Arial"/>
                          <a:cs typeface="Arial"/>
                        </a:rPr>
                        <a:t>laptop</a:t>
                      </a:r>
                      <a:endParaRPr sz="1000">
                        <a:latin typeface="Arial"/>
                        <a:cs typeface="Arial"/>
                      </a:endParaRPr>
                    </a:p>
                  </a:txBody>
                  <a:tcPr marL="0" marR="0" marT="508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spcBef>
                          <a:spcPts val="40"/>
                        </a:spcBef>
                      </a:pPr>
                      <a:endParaRPr sz="1150">
                        <a:latin typeface="Times New Roman"/>
                        <a:cs typeface="Times New Roman"/>
                      </a:endParaRPr>
                    </a:p>
                    <a:p>
                      <a:pPr marL="198120" marR="132080" indent="-64135">
                        <a:lnSpc>
                          <a:spcPct val="100000"/>
                        </a:lnSpc>
                      </a:pPr>
                      <a:r>
                        <a:rPr sz="1000" b="1" dirty="0">
                          <a:solidFill>
                            <a:srgbClr val="FFFFFF"/>
                          </a:solidFill>
                          <a:latin typeface="Arial"/>
                          <a:cs typeface="Arial"/>
                        </a:rPr>
                        <a:t>Cust</a:t>
                      </a:r>
                      <a:r>
                        <a:rPr sz="1000" b="1" spc="5" dirty="0">
                          <a:solidFill>
                            <a:srgbClr val="FFFFFF"/>
                          </a:solidFill>
                          <a:latin typeface="Arial"/>
                          <a:cs typeface="Arial"/>
                        </a:rPr>
                        <a:t>o</a:t>
                      </a:r>
                      <a:r>
                        <a:rPr sz="1000" b="1" dirty="0">
                          <a:solidFill>
                            <a:srgbClr val="FFFFFF"/>
                          </a:solidFill>
                          <a:latin typeface="Arial"/>
                          <a:cs typeface="Arial"/>
                        </a:rPr>
                        <a:t>mer  </a:t>
                      </a:r>
                      <a:r>
                        <a:rPr sz="1000" b="1" spc="-5" dirty="0">
                          <a:solidFill>
                            <a:srgbClr val="FFFFFF"/>
                          </a:solidFill>
                          <a:latin typeface="Arial"/>
                          <a:cs typeface="Arial"/>
                        </a:rPr>
                        <a:t>Servers</a:t>
                      </a:r>
                      <a:endParaRPr sz="1000">
                        <a:latin typeface="Arial"/>
                        <a:cs typeface="Arial"/>
                      </a:endParaRPr>
                    </a:p>
                  </a:txBody>
                  <a:tcPr marL="0" marR="0" marT="5080" marB="0">
                    <a:lnL w="12700">
                      <a:solidFill>
                        <a:srgbClr val="000000"/>
                      </a:solidFill>
                      <a:prstDash val="solid"/>
                    </a:lnL>
                    <a:lnT w="28575">
                      <a:solidFill>
                        <a:srgbClr val="000000"/>
                      </a:solidFill>
                      <a:prstDash val="solid"/>
                    </a:lnT>
                    <a:solidFill>
                      <a:srgbClr val="5B9BD4"/>
                    </a:solidFill>
                  </a:tcPr>
                </a:tc>
                <a:extLst>
                  <a:ext uri="{0D108BD9-81ED-4DB2-BD59-A6C34878D82A}">
                    <a16:rowId xmlns:a16="http://schemas.microsoft.com/office/drawing/2014/main" val="10006"/>
                  </a:ext>
                </a:extLst>
              </a:tr>
            </a:tbl>
          </a:graphicData>
        </a:graphic>
      </p:graphicFrame>
      <p:sp>
        <p:nvSpPr>
          <p:cNvPr id="6" name="object 4"/>
          <p:cNvSpPr/>
          <p:nvPr/>
        </p:nvSpPr>
        <p:spPr>
          <a:xfrm>
            <a:off x="1383280" y="1399032"/>
            <a:ext cx="281820" cy="290942"/>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1325046" y="2118867"/>
            <a:ext cx="359227" cy="290942"/>
          </a:xfrm>
          <a:prstGeom prst="rect">
            <a:avLst/>
          </a:prstGeom>
          <a:blipFill>
            <a:blip r:embed="rId3" cstate="print"/>
            <a:stretch>
              <a:fillRect/>
            </a:stretch>
          </a:blipFill>
        </p:spPr>
        <p:txBody>
          <a:bodyPr wrap="square" lIns="0" tIns="0" rIns="0" bIns="0" rtlCol="0"/>
          <a:lstStyle/>
          <a:p>
            <a:endParaRPr/>
          </a:p>
        </p:txBody>
      </p:sp>
      <p:sp>
        <p:nvSpPr>
          <p:cNvPr id="8" name="object 6"/>
          <p:cNvSpPr/>
          <p:nvPr/>
        </p:nvSpPr>
        <p:spPr>
          <a:xfrm>
            <a:off x="1331486" y="2664714"/>
            <a:ext cx="281522" cy="425911"/>
          </a:xfrm>
          <a:prstGeom prst="rect">
            <a:avLst/>
          </a:prstGeom>
          <a:blipFill>
            <a:blip r:embed="rId4" cstate="print"/>
            <a:stretch>
              <a:fillRect/>
            </a:stretch>
          </a:blipFill>
        </p:spPr>
        <p:txBody>
          <a:bodyPr wrap="square" lIns="0" tIns="0" rIns="0" bIns="0" rtlCol="0"/>
          <a:lstStyle/>
          <a:p>
            <a:endParaRPr/>
          </a:p>
        </p:txBody>
      </p:sp>
      <p:sp>
        <p:nvSpPr>
          <p:cNvPr id="9" name="object 7"/>
          <p:cNvSpPr/>
          <p:nvPr/>
        </p:nvSpPr>
        <p:spPr>
          <a:xfrm>
            <a:off x="1349572" y="4629784"/>
            <a:ext cx="290942" cy="426015"/>
          </a:xfrm>
          <a:prstGeom prst="rect">
            <a:avLst/>
          </a:prstGeom>
          <a:blipFill>
            <a:blip r:embed="rId5" cstate="print"/>
            <a:stretch>
              <a:fillRect/>
            </a:stretch>
          </a:blipFill>
        </p:spPr>
        <p:txBody>
          <a:bodyPr wrap="square" lIns="0" tIns="0" rIns="0" bIns="0" rtlCol="0"/>
          <a:lstStyle/>
          <a:p>
            <a:endParaRPr/>
          </a:p>
        </p:txBody>
      </p:sp>
      <p:sp>
        <p:nvSpPr>
          <p:cNvPr id="10" name="object 8"/>
          <p:cNvSpPr/>
          <p:nvPr/>
        </p:nvSpPr>
        <p:spPr>
          <a:xfrm>
            <a:off x="1391919" y="3968241"/>
            <a:ext cx="211454" cy="426015"/>
          </a:xfrm>
          <a:prstGeom prst="rect">
            <a:avLst/>
          </a:prstGeom>
          <a:blipFill>
            <a:blip r:embed="rId6" cstate="print"/>
            <a:stretch>
              <a:fillRect/>
            </a:stretch>
          </a:blipFill>
        </p:spPr>
        <p:txBody>
          <a:bodyPr wrap="square" lIns="0" tIns="0" rIns="0" bIns="0" rtlCol="0"/>
          <a:lstStyle/>
          <a:p>
            <a:endParaRPr/>
          </a:p>
        </p:txBody>
      </p:sp>
      <p:sp>
        <p:nvSpPr>
          <p:cNvPr id="11" name="object 9"/>
          <p:cNvSpPr/>
          <p:nvPr/>
        </p:nvSpPr>
        <p:spPr>
          <a:xfrm>
            <a:off x="1341374" y="3394328"/>
            <a:ext cx="287908" cy="290942"/>
          </a:xfrm>
          <a:prstGeom prst="rect">
            <a:avLst/>
          </a:prstGeom>
          <a:blipFill>
            <a:blip r:embed="rId7" cstate="print"/>
            <a:stretch>
              <a:fillRect/>
            </a:stretch>
          </a:blipFill>
        </p:spPr>
        <p:txBody>
          <a:bodyPr wrap="square" lIns="0" tIns="0" rIns="0" bIns="0" rtlCol="0"/>
          <a:lstStyle/>
          <a:p>
            <a:endParaRPr/>
          </a:p>
        </p:txBody>
      </p:sp>
      <p:sp>
        <p:nvSpPr>
          <p:cNvPr id="12" name="object 10"/>
          <p:cNvSpPr/>
          <p:nvPr/>
        </p:nvSpPr>
        <p:spPr>
          <a:xfrm>
            <a:off x="3612896" y="5981890"/>
            <a:ext cx="677824" cy="409359"/>
          </a:xfrm>
          <a:prstGeom prst="rect">
            <a:avLst/>
          </a:prstGeom>
          <a:blipFill>
            <a:blip r:embed="rId8" cstate="print"/>
            <a:stretch>
              <a:fillRect/>
            </a:stretch>
          </a:blipFill>
        </p:spPr>
        <p:txBody>
          <a:bodyPr wrap="square" lIns="0" tIns="0" rIns="0" bIns="0" rtlCol="0"/>
          <a:lstStyle/>
          <a:p>
            <a:endParaRPr/>
          </a:p>
        </p:txBody>
      </p:sp>
      <p:sp>
        <p:nvSpPr>
          <p:cNvPr id="13" name="object 11"/>
          <p:cNvSpPr/>
          <p:nvPr/>
        </p:nvSpPr>
        <p:spPr>
          <a:xfrm>
            <a:off x="5327777" y="6035950"/>
            <a:ext cx="697509" cy="152611"/>
          </a:xfrm>
          <a:prstGeom prst="rect">
            <a:avLst/>
          </a:prstGeom>
          <a:blipFill>
            <a:blip r:embed="rId9" cstate="print"/>
            <a:stretch>
              <a:fillRect/>
            </a:stretch>
          </a:blipFill>
        </p:spPr>
        <p:txBody>
          <a:bodyPr wrap="square" lIns="0" tIns="0" rIns="0" bIns="0" rtlCol="0"/>
          <a:lstStyle/>
          <a:p>
            <a:endParaRPr/>
          </a:p>
        </p:txBody>
      </p:sp>
      <p:sp>
        <p:nvSpPr>
          <p:cNvPr id="14" name="object 12"/>
          <p:cNvSpPr/>
          <p:nvPr/>
        </p:nvSpPr>
        <p:spPr>
          <a:xfrm>
            <a:off x="4564888" y="5892876"/>
            <a:ext cx="479132" cy="649668"/>
          </a:xfrm>
          <a:prstGeom prst="rect">
            <a:avLst/>
          </a:prstGeom>
          <a:blipFill>
            <a:blip r:embed="rId10" cstate="print"/>
            <a:stretch>
              <a:fillRect/>
            </a:stretch>
          </a:blipFill>
        </p:spPr>
        <p:txBody>
          <a:bodyPr wrap="square" lIns="0" tIns="0" rIns="0" bIns="0" rtlCol="0"/>
          <a:lstStyle/>
          <a:p>
            <a:endParaRPr/>
          </a:p>
        </p:txBody>
      </p:sp>
      <p:sp>
        <p:nvSpPr>
          <p:cNvPr id="15" name="object 14"/>
          <p:cNvSpPr/>
          <p:nvPr/>
        </p:nvSpPr>
        <p:spPr>
          <a:xfrm>
            <a:off x="7004684" y="6061100"/>
            <a:ext cx="841755" cy="507034"/>
          </a:xfrm>
          <a:prstGeom prst="rect">
            <a:avLst/>
          </a:prstGeom>
          <a:blipFill>
            <a:blip r:embed="rId11" cstate="print"/>
            <a:stretch>
              <a:fillRect/>
            </a:stretch>
          </a:blipFill>
        </p:spPr>
        <p:txBody>
          <a:bodyPr wrap="square" lIns="0" tIns="0" rIns="0" bIns="0" rtlCol="0"/>
          <a:lstStyle/>
          <a:p>
            <a:endParaRPr/>
          </a:p>
        </p:txBody>
      </p:sp>
      <p:sp>
        <p:nvSpPr>
          <p:cNvPr id="16" name="object 15"/>
          <p:cNvSpPr/>
          <p:nvPr/>
        </p:nvSpPr>
        <p:spPr>
          <a:xfrm>
            <a:off x="8033511" y="6108725"/>
            <a:ext cx="559879" cy="445833"/>
          </a:xfrm>
          <a:prstGeom prst="rect">
            <a:avLst/>
          </a:prstGeom>
          <a:blipFill>
            <a:blip r:embed="rId12" cstate="print"/>
            <a:stretch>
              <a:fillRect/>
            </a:stretch>
          </a:blipFill>
        </p:spPr>
        <p:txBody>
          <a:bodyPr wrap="square" lIns="0" tIns="0" rIns="0" bIns="0" rtlCol="0"/>
          <a:lstStyle/>
          <a:p>
            <a:endParaRPr/>
          </a:p>
        </p:txBody>
      </p:sp>
      <p:sp>
        <p:nvSpPr>
          <p:cNvPr id="17" name="object 16"/>
          <p:cNvSpPr/>
          <p:nvPr/>
        </p:nvSpPr>
        <p:spPr>
          <a:xfrm>
            <a:off x="8825865" y="5966599"/>
            <a:ext cx="479132" cy="649668"/>
          </a:xfrm>
          <a:prstGeom prst="rect">
            <a:avLst/>
          </a:prstGeom>
          <a:blipFill>
            <a:blip r:embed="rId10" cstate="print"/>
            <a:stretch>
              <a:fillRect/>
            </a:stretch>
          </a:blipFill>
        </p:spPr>
        <p:txBody>
          <a:bodyPr wrap="square" lIns="0" tIns="0" rIns="0" bIns="0" rtlCol="0"/>
          <a:lstStyle/>
          <a:p>
            <a:endParaRPr/>
          </a:p>
        </p:txBody>
      </p:sp>
      <p:sp>
        <p:nvSpPr>
          <p:cNvPr id="18" name="object 17"/>
          <p:cNvSpPr/>
          <p:nvPr/>
        </p:nvSpPr>
        <p:spPr>
          <a:xfrm>
            <a:off x="8939276" y="5966599"/>
            <a:ext cx="479132" cy="649668"/>
          </a:xfrm>
          <a:prstGeom prst="rect">
            <a:avLst/>
          </a:prstGeom>
          <a:blipFill>
            <a:blip r:embed="rId10" cstate="print"/>
            <a:stretch>
              <a:fillRect/>
            </a:stretch>
          </a:blipFill>
        </p:spPr>
        <p:txBody>
          <a:bodyPr wrap="square" lIns="0" tIns="0" rIns="0" bIns="0" rtlCol="0"/>
          <a:lstStyle/>
          <a:p>
            <a:endParaRPr/>
          </a:p>
        </p:txBody>
      </p:sp>
      <p:sp>
        <p:nvSpPr>
          <p:cNvPr id="19" name="object 18"/>
          <p:cNvSpPr/>
          <p:nvPr/>
        </p:nvSpPr>
        <p:spPr>
          <a:xfrm>
            <a:off x="9065386" y="5971476"/>
            <a:ext cx="479132" cy="649668"/>
          </a:xfrm>
          <a:prstGeom prst="rect">
            <a:avLst/>
          </a:prstGeom>
          <a:blipFill>
            <a:blip r:embed="rId10" cstate="print"/>
            <a:stretch>
              <a:fillRect/>
            </a:stretch>
          </a:blipFill>
        </p:spPr>
        <p:txBody>
          <a:bodyPr wrap="square" lIns="0" tIns="0" rIns="0" bIns="0" rtlCol="0"/>
          <a:lstStyle/>
          <a:p>
            <a:endParaRPr/>
          </a:p>
        </p:txBody>
      </p:sp>
      <p:sp>
        <p:nvSpPr>
          <p:cNvPr id="20" name="object 13"/>
          <p:cNvSpPr/>
          <p:nvPr/>
        </p:nvSpPr>
        <p:spPr>
          <a:xfrm>
            <a:off x="6249796" y="5921446"/>
            <a:ext cx="596988" cy="820635"/>
          </a:xfrm>
          <a:prstGeom prst="rect">
            <a:avLst/>
          </a:prstGeom>
          <a:blipFill>
            <a:blip r:embed="rId1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2327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29</a:t>
            </a:fld>
            <a:endParaRPr lang="en" dirty="0"/>
          </a:p>
        </p:txBody>
      </p:sp>
      <p:sp>
        <p:nvSpPr>
          <p:cNvPr id="3" name="Title 2"/>
          <p:cNvSpPr>
            <a:spLocks noGrp="1"/>
          </p:cNvSpPr>
          <p:nvPr>
            <p:ph type="title"/>
          </p:nvPr>
        </p:nvSpPr>
        <p:spPr/>
        <p:txBody>
          <a:bodyPr/>
          <a:lstStyle/>
          <a:p>
            <a:r>
              <a:rPr lang="en-IN" spc="-5" dirty="0"/>
              <a:t>The Analogy</a:t>
            </a:r>
            <a:endParaRPr lang="en-IN" dirty="0"/>
          </a:p>
        </p:txBody>
      </p:sp>
      <p:sp>
        <p:nvSpPr>
          <p:cNvPr id="57" name="object 17"/>
          <p:cNvSpPr/>
          <p:nvPr/>
        </p:nvSpPr>
        <p:spPr>
          <a:xfrm>
            <a:off x="299364" y="1355216"/>
            <a:ext cx="369570" cy="2186305"/>
          </a:xfrm>
          <a:custGeom>
            <a:avLst/>
            <a:gdLst/>
            <a:ahLst/>
            <a:cxnLst/>
            <a:rect l="l" t="t" r="r" b="b"/>
            <a:pathLst>
              <a:path w="369570" h="2186304">
                <a:moveTo>
                  <a:pt x="0" y="2186304"/>
                </a:moveTo>
                <a:lnTo>
                  <a:pt x="369328" y="2186304"/>
                </a:lnTo>
                <a:lnTo>
                  <a:pt x="369328" y="0"/>
                </a:lnTo>
                <a:lnTo>
                  <a:pt x="0" y="0"/>
                </a:lnTo>
                <a:lnTo>
                  <a:pt x="0" y="2186304"/>
                </a:lnTo>
                <a:close/>
              </a:path>
            </a:pathLst>
          </a:custGeom>
          <a:solidFill>
            <a:srgbClr val="5B9BD4"/>
          </a:solidFill>
        </p:spPr>
        <p:txBody>
          <a:bodyPr wrap="square" lIns="0" tIns="0" rIns="0" bIns="0" rtlCol="0"/>
          <a:lstStyle/>
          <a:p>
            <a:endParaRPr/>
          </a:p>
        </p:txBody>
      </p:sp>
      <p:sp>
        <p:nvSpPr>
          <p:cNvPr id="58" name="object 18"/>
          <p:cNvSpPr txBox="1"/>
          <p:nvPr/>
        </p:nvSpPr>
        <p:spPr>
          <a:xfrm>
            <a:off x="374243" y="1448205"/>
            <a:ext cx="230832" cy="2002789"/>
          </a:xfrm>
          <a:prstGeom prst="rect">
            <a:avLst/>
          </a:prstGeom>
        </p:spPr>
        <p:txBody>
          <a:bodyPr vert="vert270" wrap="square" lIns="0" tIns="0" rIns="0" bIns="0" rtlCol="0">
            <a:spAutoFit/>
          </a:bodyPr>
          <a:lstStyle/>
          <a:p>
            <a:pPr marL="12700">
              <a:lnSpc>
                <a:spcPts val="1810"/>
              </a:lnSpc>
            </a:pPr>
            <a:r>
              <a:rPr sz="1800" b="1" spc="-75" dirty="0">
                <a:solidFill>
                  <a:srgbClr val="FFFFFF"/>
                </a:solidFill>
                <a:latin typeface="Trebuchet MS"/>
                <a:cs typeface="Trebuchet MS"/>
              </a:rPr>
              <a:t>Multiplicity of</a:t>
            </a:r>
            <a:r>
              <a:rPr sz="1800" b="1" spc="-275" dirty="0">
                <a:solidFill>
                  <a:srgbClr val="FFFFFF"/>
                </a:solidFill>
                <a:latin typeface="Trebuchet MS"/>
                <a:cs typeface="Trebuchet MS"/>
              </a:rPr>
              <a:t> </a:t>
            </a:r>
            <a:r>
              <a:rPr lang="en-IN" sz="1800" b="1" spc="-105" dirty="0">
                <a:solidFill>
                  <a:srgbClr val="FFFFFF"/>
                </a:solidFill>
                <a:latin typeface="Trebuchet MS"/>
                <a:cs typeface="Trebuchet MS"/>
              </a:rPr>
              <a:t>Goods</a:t>
            </a:r>
            <a:endParaRPr sz="1800" dirty="0">
              <a:latin typeface="Trebuchet MS"/>
              <a:cs typeface="Trebuchet MS"/>
            </a:endParaRPr>
          </a:p>
        </p:txBody>
      </p:sp>
      <p:sp>
        <p:nvSpPr>
          <p:cNvPr id="59" name="object 19"/>
          <p:cNvSpPr/>
          <p:nvPr/>
        </p:nvSpPr>
        <p:spPr>
          <a:xfrm>
            <a:off x="19124" y="4362450"/>
            <a:ext cx="923925" cy="1781175"/>
          </a:xfrm>
          <a:custGeom>
            <a:avLst/>
            <a:gdLst/>
            <a:ahLst/>
            <a:cxnLst/>
            <a:rect l="l" t="t" r="r" b="b"/>
            <a:pathLst>
              <a:path w="923925" h="1781175">
                <a:moveTo>
                  <a:pt x="0" y="1781175"/>
                </a:moveTo>
                <a:lnTo>
                  <a:pt x="923328" y="1781175"/>
                </a:lnTo>
                <a:lnTo>
                  <a:pt x="923328" y="0"/>
                </a:lnTo>
                <a:lnTo>
                  <a:pt x="0" y="0"/>
                </a:lnTo>
                <a:lnTo>
                  <a:pt x="0" y="1781175"/>
                </a:lnTo>
                <a:close/>
              </a:path>
            </a:pathLst>
          </a:custGeom>
          <a:solidFill>
            <a:srgbClr val="5B9BD4"/>
          </a:solidFill>
        </p:spPr>
        <p:txBody>
          <a:bodyPr wrap="square" lIns="0" tIns="0" rIns="0" bIns="0" rtlCol="0"/>
          <a:lstStyle/>
          <a:p>
            <a:endParaRPr/>
          </a:p>
        </p:txBody>
      </p:sp>
      <p:sp>
        <p:nvSpPr>
          <p:cNvPr id="60" name="object 20"/>
          <p:cNvSpPr txBox="1"/>
          <p:nvPr/>
        </p:nvSpPr>
        <p:spPr>
          <a:xfrm>
            <a:off x="94132" y="4574467"/>
            <a:ext cx="1384995" cy="1360805"/>
          </a:xfrm>
          <a:prstGeom prst="rect">
            <a:avLst/>
          </a:prstGeom>
        </p:spPr>
        <p:txBody>
          <a:bodyPr vert="vert270" wrap="square" lIns="0" tIns="0" rIns="0" bIns="0" rtlCol="0">
            <a:spAutoFit/>
          </a:bodyPr>
          <a:lstStyle/>
          <a:p>
            <a:pPr marL="12700">
              <a:lnSpc>
                <a:spcPts val="1810"/>
              </a:lnSpc>
            </a:pPr>
            <a:r>
              <a:rPr sz="1800" b="1" spc="-75" dirty="0">
                <a:solidFill>
                  <a:srgbClr val="FFFFFF"/>
                </a:solidFill>
                <a:latin typeface="Trebuchet MS"/>
                <a:cs typeface="Trebuchet MS"/>
              </a:rPr>
              <a:t>Multiplicity</a:t>
            </a:r>
            <a:r>
              <a:rPr sz="1800" b="1" spc="-220" dirty="0">
                <a:solidFill>
                  <a:srgbClr val="FFFFFF"/>
                </a:solidFill>
                <a:latin typeface="Trebuchet MS"/>
                <a:cs typeface="Trebuchet MS"/>
              </a:rPr>
              <a:t> </a:t>
            </a:r>
            <a:r>
              <a:rPr sz="1800" b="1" spc="-75" dirty="0">
                <a:solidFill>
                  <a:srgbClr val="FFFFFF"/>
                </a:solidFill>
                <a:latin typeface="Trebuchet MS"/>
                <a:cs typeface="Trebuchet MS"/>
              </a:rPr>
              <a:t>of</a:t>
            </a:r>
            <a:endParaRPr sz="1800" dirty="0">
              <a:latin typeface="Trebuchet MS"/>
              <a:cs typeface="Trebuchet MS"/>
            </a:endParaRPr>
          </a:p>
          <a:p>
            <a:pPr marL="22860" marR="13335" indent="-3175" algn="ctr"/>
            <a:r>
              <a:rPr lang="en-IN" spc="-157" baseline="4629" dirty="0">
                <a:solidFill>
                  <a:srgbClr val="FFFFFF"/>
                </a:solidFill>
                <a:latin typeface="Trebuchet MS"/>
                <a:cs typeface="Trebuchet MS"/>
              </a:rPr>
              <a:t>met</a:t>
            </a:r>
            <a:r>
              <a:rPr lang="en-IN" spc="-157" baseline="3086" dirty="0">
                <a:solidFill>
                  <a:srgbClr val="FFFFFF"/>
                </a:solidFill>
                <a:latin typeface="Trebuchet MS"/>
                <a:cs typeface="Trebuchet MS"/>
              </a:rPr>
              <a:t>h</a:t>
            </a:r>
            <a:r>
              <a:rPr lang="en-IN" spc="-157" baseline="1543" dirty="0">
                <a:solidFill>
                  <a:srgbClr val="FFFFFF"/>
                </a:solidFill>
                <a:latin typeface="Trebuchet MS"/>
                <a:cs typeface="Trebuchet MS"/>
              </a:rPr>
              <a:t>ods</a:t>
            </a:r>
            <a:r>
              <a:rPr lang="en-IN" spc="-405" baseline="1543" dirty="0">
                <a:solidFill>
                  <a:srgbClr val="FFFFFF"/>
                </a:solidFill>
                <a:latin typeface="Trebuchet MS"/>
                <a:cs typeface="Trebuchet MS"/>
              </a:rPr>
              <a:t> </a:t>
            </a:r>
            <a:r>
              <a:rPr lang="en-IN" spc="-120" dirty="0">
                <a:solidFill>
                  <a:srgbClr val="FFFFFF"/>
                </a:solidFill>
                <a:latin typeface="Trebuchet MS"/>
                <a:cs typeface="Trebuchet MS"/>
              </a:rPr>
              <a:t>for</a:t>
            </a:r>
            <a:endParaRPr lang="en-IN" dirty="0">
              <a:latin typeface="Trebuchet MS"/>
              <a:cs typeface="Trebuchet MS"/>
            </a:endParaRPr>
          </a:p>
          <a:p>
            <a:pPr marL="22860" marR="13335" indent="-3175" algn="ctr"/>
            <a:r>
              <a:rPr spc="-110" dirty="0">
                <a:solidFill>
                  <a:srgbClr val="FFFFFF"/>
                </a:solidFill>
                <a:latin typeface="Trebuchet MS"/>
                <a:cs typeface="Trebuchet MS"/>
              </a:rPr>
              <a:t>  </a:t>
            </a:r>
            <a:r>
              <a:rPr lang="en-IN" spc="-157" baseline="7716" dirty="0">
                <a:solidFill>
                  <a:srgbClr val="FFFFFF"/>
                </a:solidFill>
                <a:latin typeface="Trebuchet MS"/>
                <a:cs typeface="Trebuchet MS"/>
              </a:rPr>
              <a:t>trans</a:t>
            </a:r>
            <a:r>
              <a:rPr lang="en-IN" spc="-157" baseline="6172" dirty="0">
                <a:solidFill>
                  <a:srgbClr val="FFFFFF"/>
                </a:solidFill>
                <a:latin typeface="Trebuchet MS"/>
                <a:cs typeface="Trebuchet MS"/>
              </a:rPr>
              <a:t>p</a:t>
            </a:r>
            <a:r>
              <a:rPr lang="en-IN" spc="-157" baseline="4629" dirty="0">
                <a:solidFill>
                  <a:srgbClr val="FFFFFF"/>
                </a:solidFill>
                <a:latin typeface="Trebuchet MS"/>
                <a:cs typeface="Trebuchet MS"/>
              </a:rPr>
              <a:t>ortin</a:t>
            </a:r>
            <a:r>
              <a:rPr lang="en-IN" spc="-157" baseline="3086" dirty="0">
                <a:solidFill>
                  <a:srgbClr val="FFFFFF"/>
                </a:solidFill>
                <a:latin typeface="Trebuchet MS"/>
                <a:cs typeface="Trebuchet MS"/>
              </a:rPr>
              <a:t>g/</a:t>
            </a:r>
            <a:r>
              <a:rPr lang="en-IN" spc="-157" baseline="1543" dirty="0">
                <a:solidFill>
                  <a:srgbClr val="FFFFFF"/>
                </a:solidFill>
                <a:latin typeface="Trebuchet MS"/>
                <a:cs typeface="Trebuchet MS"/>
              </a:rPr>
              <a:t>storin</a:t>
            </a:r>
            <a:r>
              <a:rPr lang="en-IN" spc="-105" dirty="0">
                <a:solidFill>
                  <a:srgbClr val="FFFFFF"/>
                </a:solidFill>
                <a:latin typeface="Trebuchet MS"/>
                <a:cs typeface="Trebuchet MS"/>
              </a:rPr>
              <a:t>g</a:t>
            </a:r>
            <a:endParaRPr lang="en-IN" dirty="0">
              <a:latin typeface="Trebuchet MS"/>
              <a:cs typeface="Trebuchet MS"/>
            </a:endParaRPr>
          </a:p>
        </p:txBody>
      </p:sp>
      <p:sp>
        <p:nvSpPr>
          <p:cNvPr id="76" name="object 36"/>
          <p:cNvSpPr/>
          <p:nvPr/>
        </p:nvSpPr>
        <p:spPr>
          <a:xfrm>
            <a:off x="10931388" y="1215771"/>
            <a:ext cx="1051951" cy="2186305"/>
          </a:xfrm>
          <a:custGeom>
            <a:avLst/>
            <a:gdLst/>
            <a:ahLst/>
            <a:cxnLst/>
            <a:rect l="l" t="t" r="r" b="b"/>
            <a:pathLst>
              <a:path w="923925" h="2186304">
                <a:moveTo>
                  <a:pt x="0" y="2186304"/>
                </a:moveTo>
                <a:lnTo>
                  <a:pt x="923328" y="2186304"/>
                </a:lnTo>
                <a:lnTo>
                  <a:pt x="923328" y="0"/>
                </a:lnTo>
                <a:lnTo>
                  <a:pt x="0" y="0"/>
                </a:lnTo>
                <a:lnTo>
                  <a:pt x="0" y="2186304"/>
                </a:lnTo>
                <a:close/>
              </a:path>
            </a:pathLst>
          </a:custGeom>
          <a:solidFill>
            <a:srgbClr val="5B9BD4"/>
          </a:solidFill>
        </p:spPr>
        <p:txBody>
          <a:bodyPr wrap="square" lIns="0" tIns="0" rIns="0" bIns="0" rtlCol="0"/>
          <a:lstStyle/>
          <a:p>
            <a:endParaRPr/>
          </a:p>
        </p:txBody>
      </p:sp>
      <p:sp>
        <p:nvSpPr>
          <p:cNvPr id="77" name="object 37"/>
          <p:cNvSpPr txBox="1"/>
          <p:nvPr/>
        </p:nvSpPr>
        <p:spPr>
          <a:xfrm>
            <a:off x="10985841" y="1306194"/>
            <a:ext cx="923330" cy="2144800"/>
          </a:xfrm>
          <a:prstGeom prst="rect">
            <a:avLst/>
          </a:prstGeom>
        </p:spPr>
        <p:txBody>
          <a:bodyPr vert="vert" wrap="square" lIns="0" tIns="0" rIns="0" bIns="0" rtlCol="0">
            <a:spAutoFit/>
          </a:bodyPr>
          <a:lstStyle/>
          <a:p>
            <a:pPr marL="12700">
              <a:lnSpc>
                <a:spcPts val="1810"/>
              </a:lnSpc>
            </a:pPr>
            <a:r>
              <a:rPr lang="en-US" spc="-40" dirty="0">
                <a:solidFill>
                  <a:srgbClr val="FFFFFF"/>
                </a:solidFill>
                <a:cs typeface="Trebuchet MS"/>
              </a:rPr>
              <a:t>Do </a:t>
            </a:r>
            <a:r>
              <a:rPr lang="en-US" spc="-25" dirty="0">
                <a:solidFill>
                  <a:srgbClr val="FFFFFF"/>
                </a:solidFill>
                <a:cs typeface="Trebuchet MS"/>
              </a:rPr>
              <a:t>I </a:t>
            </a:r>
            <a:r>
              <a:rPr lang="en-US" spc="-105" dirty="0">
                <a:solidFill>
                  <a:srgbClr val="FFFFFF"/>
                </a:solidFill>
                <a:cs typeface="Trebuchet MS"/>
              </a:rPr>
              <a:t>worry </a:t>
            </a:r>
            <a:r>
              <a:rPr lang="en-US" spc="-80" dirty="0">
                <a:solidFill>
                  <a:srgbClr val="FFFFFF"/>
                </a:solidFill>
                <a:cs typeface="Trebuchet MS"/>
              </a:rPr>
              <a:t>about  how </a:t>
            </a:r>
            <a:r>
              <a:rPr lang="en-US" spc="-65" dirty="0">
                <a:solidFill>
                  <a:srgbClr val="FFFFFF"/>
                </a:solidFill>
                <a:cs typeface="Trebuchet MS"/>
              </a:rPr>
              <a:t>goods</a:t>
            </a:r>
            <a:r>
              <a:rPr lang="en-US" spc="-305" dirty="0">
                <a:solidFill>
                  <a:srgbClr val="FFFFFF"/>
                </a:solidFill>
                <a:cs typeface="Trebuchet MS"/>
              </a:rPr>
              <a:t> </a:t>
            </a:r>
            <a:r>
              <a:rPr lang="en-US" spc="-125" dirty="0">
                <a:solidFill>
                  <a:srgbClr val="FFFFFF"/>
                </a:solidFill>
                <a:cs typeface="Trebuchet MS"/>
              </a:rPr>
              <a:t>interact  </a:t>
            </a:r>
            <a:r>
              <a:rPr lang="en-US" spc="-130" dirty="0">
                <a:solidFill>
                  <a:srgbClr val="FFFFFF"/>
                </a:solidFill>
                <a:cs typeface="Trebuchet MS"/>
              </a:rPr>
              <a:t>(e.g. </a:t>
            </a:r>
            <a:r>
              <a:rPr lang="en-US" spc="-125" dirty="0">
                <a:solidFill>
                  <a:srgbClr val="FFFFFF"/>
                </a:solidFill>
                <a:cs typeface="Trebuchet MS"/>
              </a:rPr>
              <a:t>coffee </a:t>
            </a:r>
            <a:r>
              <a:rPr lang="en-US" spc="-90" dirty="0">
                <a:solidFill>
                  <a:srgbClr val="FFFFFF"/>
                </a:solidFill>
                <a:cs typeface="Trebuchet MS"/>
              </a:rPr>
              <a:t>beans  </a:t>
            </a:r>
            <a:r>
              <a:rPr lang="en-US" spc="-130" dirty="0">
                <a:solidFill>
                  <a:srgbClr val="FFFFFF"/>
                </a:solidFill>
                <a:cs typeface="Trebuchet MS"/>
              </a:rPr>
              <a:t>next </a:t>
            </a:r>
            <a:r>
              <a:rPr lang="en-US" spc="-80" dirty="0">
                <a:solidFill>
                  <a:srgbClr val="FFFFFF"/>
                </a:solidFill>
                <a:cs typeface="Trebuchet MS"/>
              </a:rPr>
              <a:t>to</a:t>
            </a:r>
            <a:r>
              <a:rPr lang="en-US" spc="-210" dirty="0">
                <a:solidFill>
                  <a:srgbClr val="FFFFFF"/>
                </a:solidFill>
                <a:cs typeface="Trebuchet MS"/>
              </a:rPr>
              <a:t> </a:t>
            </a:r>
            <a:r>
              <a:rPr lang="en-US" spc="-105" dirty="0">
                <a:solidFill>
                  <a:srgbClr val="FFFFFF"/>
                </a:solidFill>
                <a:cs typeface="Trebuchet MS"/>
              </a:rPr>
              <a:t>spices)</a:t>
            </a:r>
            <a:endParaRPr lang="en-US" dirty="0">
              <a:cs typeface="Trebuchet MS"/>
            </a:endParaRPr>
          </a:p>
        </p:txBody>
      </p:sp>
      <p:sp>
        <p:nvSpPr>
          <p:cNvPr id="78" name="object 38"/>
          <p:cNvSpPr/>
          <p:nvPr/>
        </p:nvSpPr>
        <p:spPr>
          <a:xfrm>
            <a:off x="10791374" y="4362450"/>
            <a:ext cx="1191965" cy="2211705"/>
          </a:xfrm>
          <a:custGeom>
            <a:avLst/>
            <a:gdLst/>
            <a:ahLst/>
            <a:cxnLst/>
            <a:rect l="l" t="t" r="r" b="b"/>
            <a:pathLst>
              <a:path w="923925" h="2186304">
                <a:moveTo>
                  <a:pt x="0" y="2186305"/>
                </a:moveTo>
                <a:lnTo>
                  <a:pt x="923328" y="2186305"/>
                </a:lnTo>
                <a:lnTo>
                  <a:pt x="923328" y="0"/>
                </a:lnTo>
                <a:lnTo>
                  <a:pt x="0" y="0"/>
                </a:lnTo>
                <a:lnTo>
                  <a:pt x="0" y="2186305"/>
                </a:lnTo>
                <a:close/>
              </a:path>
            </a:pathLst>
          </a:custGeom>
          <a:solidFill>
            <a:srgbClr val="5B9BD4"/>
          </a:solidFill>
        </p:spPr>
        <p:txBody>
          <a:bodyPr wrap="square" lIns="0" tIns="0" rIns="0" bIns="0" rtlCol="0"/>
          <a:lstStyle/>
          <a:p>
            <a:endParaRPr/>
          </a:p>
        </p:txBody>
      </p:sp>
      <p:sp>
        <p:nvSpPr>
          <p:cNvPr id="79" name="object 39"/>
          <p:cNvSpPr txBox="1"/>
          <p:nvPr/>
        </p:nvSpPr>
        <p:spPr>
          <a:xfrm>
            <a:off x="10570343" y="4411368"/>
            <a:ext cx="1338828" cy="2162787"/>
          </a:xfrm>
          <a:prstGeom prst="rect">
            <a:avLst/>
          </a:prstGeom>
        </p:spPr>
        <p:txBody>
          <a:bodyPr vert="vert" wrap="square" lIns="0" tIns="0" rIns="0" bIns="0" rtlCol="0">
            <a:spAutoFit/>
          </a:bodyPr>
          <a:lstStyle/>
          <a:p>
            <a:pPr marL="111760" marR="107950" algn="ctr">
              <a:lnSpc>
                <a:spcPct val="100000"/>
              </a:lnSpc>
              <a:spcBef>
                <a:spcPts val="229"/>
              </a:spcBef>
            </a:pPr>
            <a:r>
              <a:rPr lang="en-US" spc="-114" dirty="0">
                <a:solidFill>
                  <a:srgbClr val="FFFFFF"/>
                </a:solidFill>
                <a:cs typeface="Trebuchet MS"/>
              </a:rPr>
              <a:t>Can </a:t>
            </a:r>
            <a:r>
              <a:rPr lang="en-US" spc="-25" dirty="0">
                <a:solidFill>
                  <a:srgbClr val="FFFFFF"/>
                </a:solidFill>
                <a:cs typeface="Trebuchet MS"/>
              </a:rPr>
              <a:t>I </a:t>
            </a:r>
            <a:r>
              <a:rPr lang="en-US" spc="-100" dirty="0">
                <a:solidFill>
                  <a:srgbClr val="FFFFFF"/>
                </a:solidFill>
                <a:cs typeface="Trebuchet MS"/>
              </a:rPr>
              <a:t>transport</a:t>
            </a:r>
            <a:r>
              <a:rPr lang="en-US" spc="-350" dirty="0">
                <a:solidFill>
                  <a:srgbClr val="FFFFFF"/>
                </a:solidFill>
                <a:cs typeface="Trebuchet MS"/>
              </a:rPr>
              <a:t> </a:t>
            </a:r>
            <a:r>
              <a:rPr lang="en-US" spc="-114" dirty="0">
                <a:solidFill>
                  <a:srgbClr val="FFFFFF"/>
                </a:solidFill>
                <a:cs typeface="Trebuchet MS"/>
              </a:rPr>
              <a:t>quickly  </a:t>
            </a:r>
            <a:r>
              <a:rPr lang="en-US" spc="-90" dirty="0">
                <a:solidFill>
                  <a:srgbClr val="FFFFFF"/>
                </a:solidFill>
                <a:cs typeface="Trebuchet MS"/>
              </a:rPr>
              <a:t>and</a:t>
            </a:r>
            <a:r>
              <a:rPr lang="en-US" spc="-165" dirty="0">
                <a:solidFill>
                  <a:srgbClr val="FFFFFF"/>
                </a:solidFill>
                <a:cs typeface="Trebuchet MS"/>
              </a:rPr>
              <a:t> </a:t>
            </a:r>
            <a:r>
              <a:rPr lang="en-US" spc="-85" dirty="0">
                <a:solidFill>
                  <a:srgbClr val="FFFFFF"/>
                </a:solidFill>
                <a:cs typeface="Trebuchet MS"/>
              </a:rPr>
              <a:t>smoothly</a:t>
            </a:r>
            <a:endParaRPr lang="en-US" dirty="0">
              <a:cs typeface="Trebuchet MS"/>
            </a:endParaRPr>
          </a:p>
          <a:p>
            <a:pPr marL="93345" marR="92075" algn="ctr">
              <a:lnSpc>
                <a:spcPct val="100000"/>
              </a:lnSpc>
            </a:pPr>
            <a:r>
              <a:rPr lang="en-US" spc="-130" dirty="0">
                <a:solidFill>
                  <a:srgbClr val="FFFFFF"/>
                </a:solidFill>
                <a:cs typeface="Trebuchet MS"/>
              </a:rPr>
              <a:t>(e.g. </a:t>
            </a:r>
            <a:r>
              <a:rPr lang="en-US" spc="-105" dirty="0">
                <a:solidFill>
                  <a:srgbClr val="FFFFFF"/>
                </a:solidFill>
                <a:cs typeface="Trebuchet MS"/>
              </a:rPr>
              <a:t>from </a:t>
            </a:r>
            <a:r>
              <a:rPr lang="en-US" spc="-80" dirty="0">
                <a:solidFill>
                  <a:srgbClr val="FFFFFF"/>
                </a:solidFill>
                <a:cs typeface="Trebuchet MS"/>
              </a:rPr>
              <a:t>boat to</a:t>
            </a:r>
            <a:r>
              <a:rPr lang="en-US" spc="-345" dirty="0">
                <a:solidFill>
                  <a:srgbClr val="FFFFFF"/>
                </a:solidFill>
                <a:cs typeface="Trebuchet MS"/>
              </a:rPr>
              <a:t> </a:t>
            </a:r>
            <a:r>
              <a:rPr lang="en-US" spc="-110" dirty="0">
                <a:solidFill>
                  <a:srgbClr val="FFFFFF"/>
                </a:solidFill>
                <a:cs typeface="Trebuchet MS"/>
              </a:rPr>
              <a:t>train  </a:t>
            </a:r>
            <a:r>
              <a:rPr lang="en-US" spc="-80" dirty="0">
                <a:solidFill>
                  <a:srgbClr val="FFFFFF"/>
                </a:solidFill>
                <a:cs typeface="Trebuchet MS"/>
              </a:rPr>
              <a:t>to</a:t>
            </a:r>
            <a:r>
              <a:rPr lang="en-US" spc="-170" dirty="0">
                <a:solidFill>
                  <a:srgbClr val="FFFFFF"/>
                </a:solidFill>
                <a:cs typeface="Trebuchet MS"/>
              </a:rPr>
              <a:t> </a:t>
            </a:r>
            <a:r>
              <a:rPr lang="en-US" spc="-125" dirty="0">
                <a:solidFill>
                  <a:srgbClr val="FFFFFF"/>
                </a:solidFill>
                <a:cs typeface="Trebuchet MS"/>
              </a:rPr>
              <a:t>truck)</a:t>
            </a:r>
            <a:endParaRPr lang="en-US" dirty="0">
              <a:cs typeface="Trebuchet MS"/>
            </a:endParaRPr>
          </a:p>
          <a:p>
            <a:pPr marL="36830">
              <a:lnSpc>
                <a:spcPts val="1810"/>
              </a:lnSpc>
            </a:pPr>
            <a:endParaRPr sz="1800" dirty="0">
              <a:latin typeface="Trebuchet MS"/>
              <a:cs typeface="Trebuchet MS"/>
            </a:endParaRPr>
          </a:p>
        </p:txBody>
      </p:sp>
      <p:grpSp>
        <p:nvGrpSpPr>
          <p:cNvPr id="4" name="Group 3"/>
          <p:cNvGrpSpPr/>
          <p:nvPr/>
        </p:nvGrpSpPr>
        <p:grpSpPr>
          <a:xfrm rot="5400000">
            <a:off x="3092336" y="-983748"/>
            <a:ext cx="5415650" cy="9995535"/>
            <a:chOff x="1129919" y="1472183"/>
            <a:chExt cx="5415650" cy="9995535"/>
          </a:xfrm>
        </p:grpSpPr>
        <p:sp>
          <p:nvSpPr>
            <p:cNvPr id="83" name="bk object 18"/>
            <p:cNvSpPr/>
            <p:nvPr/>
          </p:nvSpPr>
          <p:spPr>
            <a:xfrm>
              <a:off x="1479461" y="9700831"/>
              <a:ext cx="781519" cy="791273"/>
            </a:xfrm>
            <a:prstGeom prst="rect">
              <a:avLst/>
            </a:prstGeom>
            <a:blipFill>
              <a:blip r:embed="rId2" cstate="print"/>
              <a:stretch>
                <a:fillRect/>
              </a:stretch>
            </a:blipFill>
          </p:spPr>
          <p:txBody>
            <a:bodyPr wrap="square" lIns="0" tIns="0" rIns="0" bIns="0" rtlCol="0"/>
            <a:lstStyle/>
            <a:p>
              <a:endParaRPr/>
            </a:p>
          </p:txBody>
        </p:sp>
        <p:sp>
          <p:nvSpPr>
            <p:cNvPr id="84" name="bk object 19"/>
            <p:cNvSpPr/>
            <p:nvPr/>
          </p:nvSpPr>
          <p:spPr>
            <a:xfrm>
              <a:off x="1935990" y="6204080"/>
              <a:ext cx="1003656" cy="1243826"/>
            </a:xfrm>
            <a:prstGeom prst="rect">
              <a:avLst/>
            </a:prstGeom>
            <a:blipFill>
              <a:blip r:embed="rId3" cstate="print"/>
              <a:stretch>
                <a:fillRect/>
              </a:stretch>
            </a:blipFill>
          </p:spPr>
          <p:txBody>
            <a:bodyPr wrap="square" lIns="0" tIns="0" rIns="0" bIns="0" rtlCol="0"/>
            <a:lstStyle/>
            <a:p>
              <a:endParaRPr/>
            </a:p>
          </p:txBody>
        </p:sp>
        <p:sp>
          <p:nvSpPr>
            <p:cNvPr id="85" name="bk object 20"/>
            <p:cNvSpPr/>
            <p:nvPr/>
          </p:nvSpPr>
          <p:spPr>
            <a:xfrm>
              <a:off x="1129919" y="2101595"/>
              <a:ext cx="1448928" cy="1317371"/>
            </a:xfrm>
            <a:prstGeom prst="rect">
              <a:avLst/>
            </a:prstGeom>
            <a:blipFill>
              <a:blip r:embed="rId4" cstate="print"/>
              <a:stretch>
                <a:fillRect/>
              </a:stretch>
            </a:blipFill>
          </p:spPr>
          <p:txBody>
            <a:bodyPr wrap="square" lIns="0" tIns="0" rIns="0" bIns="0" rtlCol="0"/>
            <a:lstStyle/>
            <a:p>
              <a:endParaRPr/>
            </a:p>
          </p:txBody>
        </p:sp>
        <p:sp>
          <p:nvSpPr>
            <p:cNvPr id="86" name="bk object 21"/>
            <p:cNvSpPr/>
            <p:nvPr/>
          </p:nvSpPr>
          <p:spPr>
            <a:xfrm>
              <a:off x="1157617" y="4515103"/>
              <a:ext cx="991584" cy="1633727"/>
            </a:xfrm>
            <a:prstGeom prst="rect">
              <a:avLst/>
            </a:prstGeom>
            <a:blipFill>
              <a:blip r:embed="rId5" cstate="print"/>
              <a:stretch>
                <a:fillRect/>
              </a:stretch>
            </a:blipFill>
          </p:spPr>
          <p:txBody>
            <a:bodyPr wrap="square" lIns="0" tIns="0" rIns="0" bIns="0" rtlCol="0"/>
            <a:lstStyle/>
            <a:p>
              <a:endParaRPr/>
            </a:p>
          </p:txBody>
        </p:sp>
        <p:sp>
          <p:nvSpPr>
            <p:cNvPr id="87" name="bk object 22"/>
            <p:cNvSpPr/>
            <p:nvPr/>
          </p:nvSpPr>
          <p:spPr>
            <a:xfrm>
              <a:off x="2282482" y="8352790"/>
              <a:ext cx="1013167" cy="1584960"/>
            </a:xfrm>
            <a:prstGeom prst="rect">
              <a:avLst/>
            </a:prstGeom>
            <a:blipFill>
              <a:blip r:embed="rId6" cstate="print"/>
              <a:stretch>
                <a:fillRect/>
              </a:stretch>
            </a:blipFill>
          </p:spPr>
          <p:txBody>
            <a:bodyPr wrap="square" lIns="0" tIns="0" rIns="0" bIns="0" rtlCol="0"/>
            <a:lstStyle/>
            <a:p>
              <a:endParaRPr/>
            </a:p>
          </p:txBody>
        </p:sp>
        <p:sp>
          <p:nvSpPr>
            <p:cNvPr id="88" name="bk object 23"/>
            <p:cNvSpPr/>
            <p:nvPr/>
          </p:nvSpPr>
          <p:spPr>
            <a:xfrm>
              <a:off x="1237551" y="7594251"/>
              <a:ext cx="991659" cy="1297652"/>
            </a:xfrm>
            <a:prstGeom prst="rect">
              <a:avLst/>
            </a:prstGeom>
            <a:blipFill>
              <a:blip r:embed="rId7" cstate="print"/>
              <a:stretch>
                <a:fillRect/>
              </a:stretch>
            </a:blipFill>
          </p:spPr>
          <p:txBody>
            <a:bodyPr wrap="square" lIns="0" tIns="0" rIns="0" bIns="0" rtlCol="0"/>
            <a:lstStyle/>
            <a:p>
              <a:endParaRPr/>
            </a:p>
          </p:txBody>
        </p:sp>
        <p:sp>
          <p:nvSpPr>
            <p:cNvPr id="89" name="bk object 24"/>
            <p:cNvSpPr/>
            <p:nvPr/>
          </p:nvSpPr>
          <p:spPr>
            <a:xfrm>
              <a:off x="3593210" y="1472183"/>
              <a:ext cx="0" cy="9995535"/>
            </a:xfrm>
            <a:custGeom>
              <a:avLst/>
              <a:gdLst/>
              <a:ahLst/>
              <a:cxnLst/>
              <a:rect l="l" t="t" r="r" b="b"/>
              <a:pathLst>
                <a:path h="9995535">
                  <a:moveTo>
                    <a:pt x="0" y="9995382"/>
                  </a:moveTo>
                  <a:lnTo>
                    <a:pt x="0" y="0"/>
                  </a:lnTo>
                </a:path>
              </a:pathLst>
            </a:custGeom>
            <a:ln w="63500">
              <a:solidFill>
                <a:srgbClr val="394D53"/>
              </a:solidFill>
              <a:prstDash val="dash"/>
            </a:ln>
          </p:spPr>
          <p:txBody>
            <a:bodyPr wrap="square" lIns="0" tIns="0" rIns="0" bIns="0" rtlCol="0"/>
            <a:lstStyle/>
            <a:p>
              <a:endParaRPr/>
            </a:p>
          </p:txBody>
        </p:sp>
        <p:sp>
          <p:nvSpPr>
            <p:cNvPr id="90" name="bk object 25"/>
            <p:cNvSpPr/>
            <p:nvPr/>
          </p:nvSpPr>
          <p:spPr>
            <a:xfrm>
              <a:off x="5544134" y="3665994"/>
              <a:ext cx="834555" cy="838822"/>
            </a:xfrm>
            <a:prstGeom prst="rect">
              <a:avLst/>
            </a:prstGeom>
            <a:blipFill>
              <a:blip r:embed="rId8" cstate="print"/>
              <a:stretch>
                <a:fillRect/>
              </a:stretch>
            </a:blipFill>
          </p:spPr>
          <p:txBody>
            <a:bodyPr wrap="square" lIns="0" tIns="0" rIns="0" bIns="0" rtlCol="0"/>
            <a:lstStyle/>
            <a:p>
              <a:endParaRPr/>
            </a:p>
          </p:txBody>
        </p:sp>
        <p:sp>
          <p:nvSpPr>
            <p:cNvPr id="91" name="bk object 26"/>
            <p:cNvSpPr/>
            <p:nvPr/>
          </p:nvSpPr>
          <p:spPr>
            <a:xfrm>
              <a:off x="4158170" y="2470318"/>
              <a:ext cx="858329" cy="1326854"/>
            </a:xfrm>
            <a:prstGeom prst="rect">
              <a:avLst/>
            </a:prstGeom>
            <a:blipFill>
              <a:blip r:embed="rId9" cstate="print"/>
              <a:stretch>
                <a:fillRect/>
              </a:stretch>
            </a:blipFill>
          </p:spPr>
          <p:txBody>
            <a:bodyPr wrap="square" lIns="0" tIns="0" rIns="0" bIns="0" rtlCol="0"/>
            <a:lstStyle/>
            <a:p>
              <a:endParaRPr/>
            </a:p>
          </p:txBody>
        </p:sp>
        <p:sp>
          <p:nvSpPr>
            <p:cNvPr id="92" name="bk object 27"/>
            <p:cNvSpPr/>
            <p:nvPr/>
          </p:nvSpPr>
          <p:spPr>
            <a:xfrm>
              <a:off x="5035448" y="5385212"/>
              <a:ext cx="1299717" cy="1224883"/>
            </a:xfrm>
            <a:prstGeom prst="rect">
              <a:avLst/>
            </a:prstGeom>
            <a:blipFill>
              <a:blip r:embed="rId10" cstate="print"/>
              <a:stretch>
                <a:fillRect/>
              </a:stretch>
            </a:blipFill>
          </p:spPr>
          <p:txBody>
            <a:bodyPr wrap="square" lIns="0" tIns="0" rIns="0" bIns="0" rtlCol="0"/>
            <a:lstStyle/>
            <a:p>
              <a:endParaRPr/>
            </a:p>
          </p:txBody>
        </p:sp>
        <p:sp>
          <p:nvSpPr>
            <p:cNvPr id="93" name="bk object 28"/>
            <p:cNvSpPr/>
            <p:nvPr/>
          </p:nvSpPr>
          <p:spPr>
            <a:xfrm>
              <a:off x="4298987" y="9064752"/>
              <a:ext cx="735799" cy="1346072"/>
            </a:xfrm>
            <a:prstGeom prst="rect">
              <a:avLst/>
            </a:prstGeom>
            <a:blipFill>
              <a:blip r:embed="rId11" cstate="print"/>
              <a:stretch>
                <a:fillRect/>
              </a:stretch>
            </a:blipFill>
          </p:spPr>
          <p:txBody>
            <a:bodyPr wrap="square" lIns="0" tIns="0" rIns="0" bIns="0" rtlCol="0"/>
            <a:lstStyle/>
            <a:p>
              <a:endParaRPr/>
            </a:p>
          </p:txBody>
        </p:sp>
        <p:sp>
          <p:nvSpPr>
            <p:cNvPr id="94" name="bk object 29"/>
            <p:cNvSpPr/>
            <p:nvPr/>
          </p:nvSpPr>
          <p:spPr>
            <a:xfrm>
              <a:off x="4048569" y="4661522"/>
              <a:ext cx="952817" cy="832116"/>
            </a:xfrm>
            <a:prstGeom prst="rect">
              <a:avLst/>
            </a:prstGeom>
            <a:blipFill>
              <a:blip r:embed="rId12" cstate="print"/>
              <a:stretch>
                <a:fillRect/>
              </a:stretch>
            </a:blipFill>
          </p:spPr>
          <p:txBody>
            <a:bodyPr wrap="square" lIns="0" tIns="0" rIns="0" bIns="0" rtlCol="0"/>
            <a:lstStyle/>
            <a:p>
              <a:endParaRPr/>
            </a:p>
          </p:txBody>
        </p:sp>
        <p:sp>
          <p:nvSpPr>
            <p:cNvPr id="95" name="bk object 30"/>
            <p:cNvSpPr/>
            <p:nvPr/>
          </p:nvSpPr>
          <p:spPr>
            <a:xfrm>
              <a:off x="4453902" y="7009910"/>
              <a:ext cx="1015606" cy="1153268"/>
            </a:xfrm>
            <a:prstGeom prst="rect">
              <a:avLst/>
            </a:prstGeom>
            <a:blipFill>
              <a:blip r:embed="rId13" cstate="print"/>
              <a:stretch>
                <a:fillRect/>
              </a:stretch>
            </a:blipFill>
          </p:spPr>
          <p:txBody>
            <a:bodyPr wrap="square" lIns="0" tIns="0" rIns="0" bIns="0" rtlCol="0"/>
            <a:lstStyle/>
            <a:p>
              <a:endParaRPr/>
            </a:p>
          </p:txBody>
        </p:sp>
        <p:sp>
          <p:nvSpPr>
            <p:cNvPr id="96" name="bk object 31"/>
            <p:cNvSpPr/>
            <p:nvPr/>
          </p:nvSpPr>
          <p:spPr>
            <a:xfrm>
              <a:off x="5611685" y="8378317"/>
              <a:ext cx="933884" cy="1593388"/>
            </a:xfrm>
            <a:prstGeom prst="rect">
              <a:avLst/>
            </a:prstGeom>
            <a:blipFill>
              <a:blip r:embed="rId14" cstate="print"/>
              <a:stretch>
                <a:fillRect/>
              </a:stretch>
            </a:blipFill>
          </p:spPr>
          <p:txBody>
            <a:bodyPr wrap="square" lIns="0" tIns="0" rIns="0" bIns="0" rtlCol="0"/>
            <a:lstStyle/>
            <a:p>
              <a:endParaRPr/>
            </a:p>
          </p:txBody>
        </p:sp>
        <p:sp>
          <p:nvSpPr>
            <p:cNvPr id="97" name="bk object 32"/>
            <p:cNvSpPr/>
            <p:nvPr/>
          </p:nvSpPr>
          <p:spPr>
            <a:xfrm>
              <a:off x="2304938" y="3867789"/>
              <a:ext cx="990698" cy="1228847"/>
            </a:xfrm>
            <a:prstGeom prst="rect">
              <a:avLst/>
            </a:prstGeom>
            <a:blipFill>
              <a:blip r:embed="rId1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771854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a:t>
            </a:fld>
            <a:endParaRPr lang="en" dirty="0"/>
          </a:p>
        </p:txBody>
      </p:sp>
      <p:sp>
        <p:nvSpPr>
          <p:cNvPr id="3" name="Title 2"/>
          <p:cNvSpPr>
            <a:spLocks noGrp="1"/>
          </p:cNvSpPr>
          <p:nvPr>
            <p:ph type="title"/>
          </p:nvPr>
        </p:nvSpPr>
        <p:spPr/>
        <p:txBody>
          <a:bodyPr/>
          <a:lstStyle/>
          <a:p>
            <a:r>
              <a:rPr lang="en-IN" dirty="0"/>
              <a:t>Technology </a:t>
            </a:r>
            <a:r>
              <a:rPr lang="en-US" altLang="en-US" dirty="0"/>
              <a:t>Advances</a:t>
            </a:r>
            <a:endParaRPr lang="en-IN" dirty="0"/>
          </a:p>
        </p:txBody>
      </p:sp>
      <p:sp>
        <p:nvSpPr>
          <p:cNvPr id="4" name="Text Placeholder 3"/>
          <p:cNvSpPr>
            <a:spLocks noGrp="1"/>
          </p:cNvSpPr>
          <p:nvPr>
            <p:ph type="body" idx="1"/>
          </p:nvPr>
        </p:nvSpPr>
        <p:spPr/>
        <p:txBody>
          <a:bodyPr/>
          <a:lstStyle/>
          <a:p>
            <a:pPr eaLnBrk="1" hangingPunct="1"/>
            <a:r>
              <a:rPr lang="en-US" altLang="en-US" dirty="0"/>
              <a:t>Multi-core: how to fully harness the power of multi-core? Intel has been trying really hard to make us all program for multi-core!!!</a:t>
            </a:r>
          </a:p>
          <a:p>
            <a:pPr eaLnBrk="1" hangingPunct="1"/>
            <a:r>
              <a:rPr lang="en-US" altLang="en-US" dirty="0"/>
              <a:t>Large scale data: How to manage large scale data? Google, Yahoo, NSF and CRA have been promoting their file systems and </a:t>
            </a:r>
            <a:r>
              <a:rPr lang="en-US" altLang="en-US" dirty="0" err="1"/>
              <a:t>MapReduce</a:t>
            </a:r>
            <a:r>
              <a:rPr lang="en-US" altLang="en-US" dirty="0"/>
              <a:t>!!</a:t>
            </a:r>
          </a:p>
          <a:p>
            <a:pPr eaLnBrk="1" hangingPunct="1"/>
            <a:r>
              <a:rPr lang="en-US" altLang="en-US" dirty="0"/>
              <a:t>Parallel processing of data: How to configure clusters to process data in parallel?</a:t>
            </a:r>
          </a:p>
          <a:p>
            <a:pPr eaLnBrk="1" hangingPunct="1"/>
            <a:endParaRPr lang="en-US" altLang="en-US" dirty="0"/>
          </a:p>
          <a:p>
            <a:pPr marL="135464" indent="0">
              <a:buNone/>
            </a:pPr>
            <a:r>
              <a:rPr lang="en-US" altLang="en-US" dirty="0"/>
              <a:t>Answer: Virtualization</a:t>
            </a:r>
          </a:p>
          <a:p>
            <a:pPr marL="135464" indent="0" eaLnBrk="1" hangingPunct="1">
              <a:buNone/>
            </a:pPr>
            <a:endParaRPr lang="en-US" altLang="en-US" dirty="0"/>
          </a:p>
        </p:txBody>
      </p:sp>
    </p:spTree>
    <p:extLst>
      <p:ext uri="{BB962C8B-B14F-4D97-AF65-F5344CB8AC3E}">
        <p14:creationId xmlns:p14="http://schemas.microsoft.com/office/powerpoint/2010/main" val="61870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30</a:t>
            </a:fld>
            <a:endParaRPr lang="en" dirty="0"/>
          </a:p>
        </p:txBody>
      </p:sp>
      <p:sp>
        <p:nvSpPr>
          <p:cNvPr id="3" name="Title 2"/>
          <p:cNvSpPr>
            <a:spLocks noGrp="1"/>
          </p:cNvSpPr>
          <p:nvPr>
            <p:ph type="title"/>
          </p:nvPr>
        </p:nvSpPr>
        <p:spPr/>
        <p:txBody>
          <a:bodyPr/>
          <a:lstStyle/>
          <a:p>
            <a:r>
              <a:rPr lang="en-IN" spc="-5" dirty="0"/>
              <a:t>Also an </a:t>
            </a:r>
            <a:r>
              <a:rPr lang="en-IN" spc="-5" dirty="0" err="1"/>
              <a:t>NxN</a:t>
            </a:r>
            <a:r>
              <a:rPr lang="en-IN" spc="-50" dirty="0"/>
              <a:t> </a:t>
            </a:r>
            <a:r>
              <a:rPr lang="en-IN" spc="-5" dirty="0"/>
              <a:t>Matrix</a:t>
            </a:r>
            <a:endParaRPr lang="en-IN" dirty="0"/>
          </a:p>
        </p:txBody>
      </p:sp>
      <p:sp>
        <p:nvSpPr>
          <p:cNvPr id="5" name="object 2"/>
          <p:cNvSpPr/>
          <p:nvPr/>
        </p:nvSpPr>
        <p:spPr>
          <a:xfrm>
            <a:off x="2229992" y="1500758"/>
            <a:ext cx="0" cy="4222750"/>
          </a:xfrm>
          <a:custGeom>
            <a:avLst/>
            <a:gdLst/>
            <a:ahLst/>
            <a:cxnLst/>
            <a:rect l="l" t="t" r="r" b="b"/>
            <a:pathLst>
              <a:path h="4222750">
                <a:moveTo>
                  <a:pt x="0" y="0"/>
                </a:moveTo>
                <a:lnTo>
                  <a:pt x="0" y="4222699"/>
                </a:lnTo>
              </a:path>
            </a:pathLst>
          </a:custGeom>
          <a:ln w="25400">
            <a:solidFill>
              <a:srgbClr val="000000"/>
            </a:solidFill>
          </a:ln>
        </p:spPr>
        <p:txBody>
          <a:bodyPr wrap="square" lIns="0" tIns="0" rIns="0" bIns="0" rtlCol="0"/>
          <a:lstStyle/>
          <a:p>
            <a:endParaRPr/>
          </a:p>
        </p:txBody>
      </p:sp>
      <p:sp>
        <p:nvSpPr>
          <p:cNvPr id="6" name="object 3"/>
          <p:cNvSpPr/>
          <p:nvPr/>
        </p:nvSpPr>
        <p:spPr>
          <a:xfrm>
            <a:off x="2229992" y="5723458"/>
            <a:ext cx="0" cy="688975"/>
          </a:xfrm>
          <a:custGeom>
            <a:avLst/>
            <a:gdLst/>
            <a:ahLst/>
            <a:cxnLst/>
            <a:rect l="l" t="t" r="r" b="b"/>
            <a:pathLst>
              <a:path h="688975">
                <a:moveTo>
                  <a:pt x="0" y="0"/>
                </a:moveTo>
                <a:lnTo>
                  <a:pt x="0" y="688962"/>
                </a:lnTo>
              </a:path>
            </a:pathLst>
          </a:custGeom>
          <a:ln w="12700">
            <a:solidFill>
              <a:srgbClr val="000000"/>
            </a:solidFill>
          </a:ln>
        </p:spPr>
        <p:txBody>
          <a:bodyPr wrap="square" lIns="0" tIns="0" rIns="0" bIns="0" rtlCol="0"/>
          <a:lstStyle/>
          <a:p>
            <a:endParaRPr/>
          </a:p>
        </p:txBody>
      </p:sp>
      <p:sp>
        <p:nvSpPr>
          <p:cNvPr id="7" name="object 4"/>
          <p:cNvSpPr/>
          <p:nvPr/>
        </p:nvSpPr>
        <p:spPr>
          <a:xfrm>
            <a:off x="3340100"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8" name="object 5"/>
          <p:cNvSpPr/>
          <p:nvPr/>
        </p:nvSpPr>
        <p:spPr>
          <a:xfrm>
            <a:off x="4450334"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9" name="object 6"/>
          <p:cNvSpPr/>
          <p:nvPr/>
        </p:nvSpPr>
        <p:spPr>
          <a:xfrm>
            <a:off x="5560440"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0" name="object 7"/>
          <p:cNvSpPr/>
          <p:nvPr/>
        </p:nvSpPr>
        <p:spPr>
          <a:xfrm>
            <a:off x="6670675"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1" name="object 8"/>
          <p:cNvSpPr/>
          <p:nvPr/>
        </p:nvSpPr>
        <p:spPr>
          <a:xfrm>
            <a:off x="7780908"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2" name="object 9"/>
          <p:cNvSpPr/>
          <p:nvPr/>
        </p:nvSpPr>
        <p:spPr>
          <a:xfrm>
            <a:off x="8891016"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3" name="object 10"/>
          <p:cNvSpPr/>
          <p:nvPr/>
        </p:nvSpPr>
        <p:spPr>
          <a:xfrm>
            <a:off x="1119746" y="2202433"/>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4" name="object 11"/>
          <p:cNvSpPr/>
          <p:nvPr/>
        </p:nvSpPr>
        <p:spPr>
          <a:xfrm>
            <a:off x="1119746" y="2904108"/>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5" name="object 12"/>
          <p:cNvSpPr/>
          <p:nvPr/>
        </p:nvSpPr>
        <p:spPr>
          <a:xfrm>
            <a:off x="1119746" y="3605784"/>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6" name="object 13"/>
          <p:cNvSpPr/>
          <p:nvPr/>
        </p:nvSpPr>
        <p:spPr>
          <a:xfrm>
            <a:off x="1119746" y="4307459"/>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7" name="object 14"/>
          <p:cNvSpPr/>
          <p:nvPr/>
        </p:nvSpPr>
        <p:spPr>
          <a:xfrm>
            <a:off x="1119746" y="5009134"/>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8" name="object 15"/>
          <p:cNvSpPr/>
          <p:nvPr/>
        </p:nvSpPr>
        <p:spPr>
          <a:xfrm>
            <a:off x="1119746" y="5710758"/>
            <a:ext cx="1097915" cy="0"/>
          </a:xfrm>
          <a:custGeom>
            <a:avLst/>
            <a:gdLst/>
            <a:ahLst/>
            <a:cxnLst/>
            <a:rect l="l" t="t" r="r" b="b"/>
            <a:pathLst>
              <a:path w="1097914">
                <a:moveTo>
                  <a:pt x="0" y="0"/>
                </a:moveTo>
                <a:lnTo>
                  <a:pt x="1097546" y="0"/>
                </a:lnTo>
              </a:path>
            </a:pathLst>
          </a:custGeom>
          <a:ln w="12700">
            <a:solidFill>
              <a:srgbClr val="000000"/>
            </a:solidFill>
          </a:ln>
        </p:spPr>
        <p:txBody>
          <a:bodyPr wrap="square" lIns="0" tIns="0" rIns="0" bIns="0" rtlCol="0"/>
          <a:lstStyle/>
          <a:p>
            <a:endParaRPr/>
          </a:p>
        </p:txBody>
      </p:sp>
      <p:sp>
        <p:nvSpPr>
          <p:cNvPr id="19" name="object 16"/>
          <p:cNvSpPr/>
          <p:nvPr/>
        </p:nvSpPr>
        <p:spPr>
          <a:xfrm>
            <a:off x="2217292" y="5710758"/>
            <a:ext cx="7784465" cy="0"/>
          </a:xfrm>
          <a:custGeom>
            <a:avLst/>
            <a:gdLst/>
            <a:ahLst/>
            <a:cxnLst/>
            <a:rect l="l" t="t" r="r" b="b"/>
            <a:pathLst>
              <a:path w="7784465">
                <a:moveTo>
                  <a:pt x="0" y="0"/>
                </a:moveTo>
                <a:lnTo>
                  <a:pt x="7783957" y="0"/>
                </a:lnTo>
              </a:path>
            </a:pathLst>
          </a:custGeom>
          <a:ln w="25400">
            <a:solidFill>
              <a:srgbClr val="000000"/>
            </a:solidFill>
          </a:ln>
        </p:spPr>
        <p:txBody>
          <a:bodyPr wrap="square" lIns="0" tIns="0" rIns="0" bIns="0" rtlCol="0"/>
          <a:lstStyle/>
          <a:p>
            <a:endParaRPr/>
          </a:p>
        </p:txBody>
      </p:sp>
      <p:graphicFrame>
        <p:nvGraphicFramePr>
          <p:cNvPr id="20" name="object 17"/>
          <p:cNvGraphicFramePr>
            <a:graphicFrameLocks noGrp="1"/>
          </p:cNvGraphicFramePr>
          <p:nvPr/>
        </p:nvGraphicFramePr>
        <p:xfrm>
          <a:off x="2229992" y="1500758"/>
          <a:ext cx="7769856" cy="4208780"/>
        </p:xfrm>
        <a:graphic>
          <a:graphicData uri="http://schemas.openxmlformats.org/drawingml/2006/table">
            <a:tbl>
              <a:tblPr firstRow="1" bandRow="1">
                <a:tableStyleId>{2D5ABB26-0587-4C30-8999-92F81FD0307C}</a:tableStyleId>
              </a:tblPr>
              <a:tblGrid>
                <a:gridCol w="1109980">
                  <a:extLst>
                    <a:ext uri="{9D8B030D-6E8A-4147-A177-3AD203B41FA5}">
                      <a16:colId xmlns:a16="http://schemas.microsoft.com/office/drawing/2014/main" val="20000"/>
                    </a:ext>
                  </a:extLst>
                </a:gridCol>
                <a:gridCol w="1109980">
                  <a:extLst>
                    <a:ext uri="{9D8B030D-6E8A-4147-A177-3AD203B41FA5}">
                      <a16:colId xmlns:a16="http://schemas.microsoft.com/office/drawing/2014/main" val="20001"/>
                    </a:ext>
                  </a:extLst>
                </a:gridCol>
                <a:gridCol w="1109980">
                  <a:extLst>
                    <a:ext uri="{9D8B030D-6E8A-4147-A177-3AD203B41FA5}">
                      <a16:colId xmlns:a16="http://schemas.microsoft.com/office/drawing/2014/main" val="20002"/>
                    </a:ext>
                  </a:extLst>
                </a:gridCol>
                <a:gridCol w="1109979">
                  <a:extLst>
                    <a:ext uri="{9D8B030D-6E8A-4147-A177-3AD203B41FA5}">
                      <a16:colId xmlns:a16="http://schemas.microsoft.com/office/drawing/2014/main" val="20003"/>
                    </a:ext>
                  </a:extLst>
                </a:gridCol>
                <a:gridCol w="1109979">
                  <a:extLst>
                    <a:ext uri="{9D8B030D-6E8A-4147-A177-3AD203B41FA5}">
                      <a16:colId xmlns:a16="http://schemas.microsoft.com/office/drawing/2014/main" val="20004"/>
                    </a:ext>
                  </a:extLst>
                </a:gridCol>
                <a:gridCol w="1109979">
                  <a:extLst>
                    <a:ext uri="{9D8B030D-6E8A-4147-A177-3AD203B41FA5}">
                      <a16:colId xmlns:a16="http://schemas.microsoft.com/office/drawing/2014/main" val="20005"/>
                    </a:ext>
                  </a:extLst>
                </a:gridCol>
                <a:gridCol w="1109979">
                  <a:extLst>
                    <a:ext uri="{9D8B030D-6E8A-4147-A177-3AD203B41FA5}">
                      <a16:colId xmlns:a16="http://schemas.microsoft.com/office/drawing/2014/main" val="20006"/>
                    </a:ext>
                  </a:extLst>
                </a:gridCol>
              </a:tblGrid>
              <a:tr h="701675">
                <a:tc>
                  <a:txBody>
                    <a:bodyPr/>
                    <a:lstStyle/>
                    <a:p>
                      <a:pPr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495300">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635"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R="485775" algn="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2540"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3175"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3175"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extLst>
                  <a:ext uri="{0D108BD9-81ED-4DB2-BD59-A6C34878D82A}">
                    <a16:rowId xmlns:a16="http://schemas.microsoft.com/office/drawing/2014/main" val="10000"/>
                  </a:ext>
                </a:extLst>
              </a:tr>
              <a:tr h="701675">
                <a:tc>
                  <a:txBody>
                    <a:bodyPr/>
                    <a:lstStyle/>
                    <a:p>
                      <a:pPr algn="ctr">
                        <a:lnSpc>
                          <a:spcPct val="100000"/>
                        </a:lnSpc>
                        <a:spcBef>
                          <a:spcPts val="1700"/>
                        </a:spcBef>
                      </a:pPr>
                      <a:r>
                        <a:rPr sz="1700" dirty="0">
                          <a:solidFill>
                            <a:srgbClr val="394D53"/>
                          </a:solidFill>
                          <a:latin typeface="Arial"/>
                          <a:cs typeface="Arial"/>
                        </a:rPr>
                        <a:t>?</a:t>
                      </a:r>
                      <a:endParaRPr sz="1700" dirty="0">
                        <a:latin typeface="Arial"/>
                        <a:cs typeface="Arial"/>
                      </a:endParaRPr>
                    </a:p>
                  </a:txBody>
                  <a:tcPr marL="0" marR="0" marT="215900" marB="0"/>
                </a:tc>
                <a:tc>
                  <a:txBody>
                    <a:bodyPr/>
                    <a:lstStyle/>
                    <a:p>
                      <a:pPr marL="495300">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635"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R="485775" algn="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2540"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3175"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3175"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extLst>
                  <a:ext uri="{0D108BD9-81ED-4DB2-BD59-A6C34878D82A}">
                    <a16:rowId xmlns:a16="http://schemas.microsoft.com/office/drawing/2014/main" val="10001"/>
                  </a:ext>
                </a:extLst>
              </a:tr>
              <a:tr h="701675">
                <a:tc>
                  <a:txBody>
                    <a:bodyPr/>
                    <a:lstStyle/>
                    <a:p>
                      <a:pPr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495300">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635"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R="485775" algn="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2540"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3175"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tc>
                  <a:txBody>
                    <a:bodyPr/>
                    <a:lstStyle/>
                    <a:p>
                      <a:pPr marL="3175" algn="ctr">
                        <a:lnSpc>
                          <a:spcPct val="100000"/>
                        </a:lnSpc>
                        <a:spcBef>
                          <a:spcPts val="1700"/>
                        </a:spcBef>
                      </a:pPr>
                      <a:r>
                        <a:rPr sz="1700" dirty="0">
                          <a:solidFill>
                            <a:srgbClr val="394D53"/>
                          </a:solidFill>
                          <a:latin typeface="Arial"/>
                          <a:cs typeface="Arial"/>
                        </a:rPr>
                        <a:t>?</a:t>
                      </a:r>
                      <a:endParaRPr sz="1700">
                        <a:latin typeface="Arial"/>
                        <a:cs typeface="Arial"/>
                      </a:endParaRPr>
                    </a:p>
                  </a:txBody>
                  <a:tcPr marL="0" marR="0" marT="215900" marB="0"/>
                </a:tc>
                <a:extLst>
                  <a:ext uri="{0D108BD9-81ED-4DB2-BD59-A6C34878D82A}">
                    <a16:rowId xmlns:a16="http://schemas.microsoft.com/office/drawing/2014/main" val="10002"/>
                  </a:ext>
                </a:extLst>
              </a:tr>
              <a:tr h="701040">
                <a:tc>
                  <a:txBody>
                    <a:bodyPr/>
                    <a:lstStyle/>
                    <a:p>
                      <a:pPr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495300">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635"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R="485775" algn="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2540"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3175"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3175"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extLst>
                  <a:ext uri="{0D108BD9-81ED-4DB2-BD59-A6C34878D82A}">
                    <a16:rowId xmlns:a16="http://schemas.microsoft.com/office/drawing/2014/main" val="10003"/>
                  </a:ext>
                </a:extLst>
              </a:tr>
              <a:tr h="701675">
                <a:tc>
                  <a:txBody>
                    <a:bodyPr/>
                    <a:lstStyle/>
                    <a:p>
                      <a:pPr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495300">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635"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R="485775" algn="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2540"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3175"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3175"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extLst>
                  <a:ext uri="{0D108BD9-81ED-4DB2-BD59-A6C34878D82A}">
                    <a16:rowId xmlns:a16="http://schemas.microsoft.com/office/drawing/2014/main" val="10004"/>
                  </a:ext>
                </a:extLst>
              </a:tr>
              <a:tr h="701040">
                <a:tc>
                  <a:txBody>
                    <a:bodyPr/>
                    <a:lstStyle/>
                    <a:p>
                      <a:pPr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495300">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635"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R="485775" algn="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2540"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3175" algn="ctr">
                        <a:lnSpc>
                          <a:spcPct val="100000"/>
                        </a:lnSpc>
                        <a:spcBef>
                          <a:spcPts val="1705"/>
                        </a:spcBef>
                      </a:pPr>
                      <a:r>
                        <a:rPr sz="1700" dirty="0">
                          <a:solidFill>
                            <a:srgbClr val="394D53"/>
                          </a:solidFill>
                          <a:latin typeface="Arial"/>
                          <a:cs typeface="Arial"/>
                        </a:rPr>
                        <a:t>?</a:t>
                      </a:r>
                      <a:endParaRPr sz="1700">
                        <a:latin typeface="Arial"/>
                        <a:cs typeface="Arial"/>
                      </a:endParaRPr>
                    </a:p>
                  </a:txBody>
                  <a:tcPr marL="0" marR="0" marT="216535" marB="0"/>
                </a:tc>
                <a:tc>
                  <a:txBody>
                    <a:bodyPr/>
                    <a:lstStyle/>
                    <a:p>
                      <a:pPr marL="3175" algn="ctr">
                        <a:lnSpc>
                          <a:spcPct val="100000"/>
                        </a:lnSpc>
                        <a:spcBef>
                          <a:spcPts val="1705"/>
                        </a:spcBef>
                      </a:pPr>
                      <a:r>
                        <a:rPr sz="1700" dirty="0">
                          <a:solidFill>
                            <a:srgbClr val="394D53"/>
                          </a:solidFill>
                          <a:latin typeface="Arial"/>
                          <a:cs typeface="Arial"/>
                        </a:rPr>
                        <a:t>?</a:t>
                      </a:r>
                      <a:endParaRPr sz="1700" dirty="0">
                        <a:latin typeface="Arial"/>
                        <a:cs typeface="Arial"/>
                      </a:endParaRPr>
                    </a:p>
                  </a:txBody>
                  <a:tcPr marL="0" marR="0" marT="216535" marB="0"/>
                </a:tc>
                <a:extLst>
                  <a:ext uri="{0D108BD9-81ED-4DB2-BD59-A6C34878D82A}">
                    <a16:rowId xmlns:a16="http://schemas.microsoft.com/office/drawing/2014/main" val="10005"/>
                  </a:ext>
                </a:extLst>
              </a:tr>
            </a:tbl>
          </a:graphicData>
        </a:graphic>
      </p:graphicFrame>
      <p:sp>
        <p:nvSpPr>
          <p:cNvPr id="21" name="object 18"/>
          <p:cNvSpPr/>
          <p:nvPr/>
        </p:nvSpPr>
        <p:spPr>
          <a:xfrm>
            <a:off x="1415161" y="2274519"/>
            <a:ext cx="557453" cy="550976"/>
          </a:xfrm>
          <a:prstGeom prst="rect">
            <a:avLst/>
          </a:prstGeom>
          <a:blipFill>
            <a:blip r:embed="rId2" cstate="print"/>
            <a:stretch>
              <a:fillRect/>
            </a:stretch>
          </a:blipFill>
        </p:spPr>
        <p:txBody>
          <a:bodyPr wrap="square" lIns="0" tIns="0" rIns="0" bIns="0" rtlCol="0"/>
          <a:lstStyle/>
          <a:p>
            <a:endParaRPr/>
          </a:p>
        </p:txBody>
      </p:sp>
      <p:sp>
        <p:nvSpPr>
          <p:cNvPr id="22" name="object 19"/>
          <p:cNvSpPr/>
          <p:nvPr/>
        </p:nvSpPr>
        <p:spPr>
          <a:xfrm>
            <a:off x="1364913" y="3655047"/>
            <a:ext cx="724744" cy="620888"/>
          </a:xfrm>
          <a:prstGeom prst="rect">
            <a:avLst/>
          </a:prstGeom>
          <a:blipFill>
            <a:blip r:embed="rId3" cstate="print"/>
            <a:stretch>
              <a:fillRect/>
            </a:stretch>
          </a:blipFill>
        </p:spPr>
        <p:txBody>
          <a:bodyPr wrap="square" lIns="0" tIns="0" rIns="0" bIns="0" rtlCol="0"/>
          <a:lstStyle/>
          <a:p>
            <a:endParaRPr/>
          </a:p>
        </p:txBody>
      </p:sp>
      <p:sp>
        <p:nvSpPr>
          <p:cNvPr id="23" name="object 20"/>
          <p:cNvSpPr/>
          <p:nvPr/>
        </p:nvSpPr>
        <p:spPr>
          <a:xfrm>
            <a:off x="1415161" y="4285437"/>
            <a:ext cx="543077" cy="605078"/>
          </a:xfrm>
          <a:prstGeom prst="rect">
            <a:avLst/>
          </a:prstGeom>
          <a:blipFill>
            <a:blip r:embed="rId4" cstate="print"/>
            <a:stretch>
              <a:fillRect/>
            </a:stretch>
          </a:blipFill>
        </p:spPr>
        <p:txBody>
          <a:bodyPr wrap="square" lIns="0" tIns="0" rIns="0" bIns="0" rtlCol="0"/>
          <a:lstStyle/>
          <a:p>
            <a:endParaRPr/>
          </a:p>
        </p:txBody>
      </p:sp>
      <p:sp>
        <p:nvSpPr>
          <p:cNvPr id="24" name="object 21"/>
          <p:cNvSpPr/>
          <p:nvPr/>
        </p:nvSpPr>
        <p:spPr>
          <a:xfrm>
            <a:off x="1173086" y="1524101"/>
            <a:ext cx="916520" cy="609244"/>
          </a:xfrm>
          <a:prstGeom prst="rect">
            <a:avLst/>
          </a:prstGeom>
          <a:blipFill>
            <a:blip r:embed="rId5" cstate="print"/>
            <a:stretch>
              <a:fillRect/>
            </a:stretch>
          </a:blipFill>
        </p:spPr>
        <p:txBody>
          <a:bodyPr wrap="square" lIns="0" tIns="0" rIns="0" bIns="0" rtlCol="0"/>
          <a:lstStyle/>
          <a:p>
            <a:endParaRPr/>
          </a:p>
        </p:txBody>
      </p:sp>
      <p:sp>
        <p:nvSpPr>
          <p:cNvPr id="25" name="object 22"/>
          <p:cNvSpPr/>
          <p:nvPr/>
        </p:nvSpPr>
        <p:spPr>
          <a:xfrm>
            <a:off x="1277238" y="3029877"/>
            <a:ext cx="861783" cy="550379"/>
          </a:xfrm>
          <a:prstGeom prst="rect">
            <a:avLst/>
          </a:prstGeom>
          <a:blipFill>
            <a:blip r:embed="rId6" cstate="print"/>
            <a:stretch>
              <a:fillRect/>
            </a:stretch>
          </a:blipFill>
        </p:spPr>
        <p:txBody>
          <a:bodyPr wrap="square" lIns="0" tIns="0" rIns="0" bIns="0" rtlCol="0"/>
          <a:lstStyle/>
          <a:p>
            <a:endParaRPr/>
          </a:p>
        </p:txBody>
      </p:sp>
      <p:sp>
        <p:nvSpPr>
          <p:cNvPr id="26" name="object 23"/>
          <p:cNvSpPr/>
          <p:nvPr/>
        </p:nvSpPr>
        <p:spPr>
          <a:xfrm>
            <a:off x="6817994" y="5834507"/>
            <a:ext cx="642213" cy="610643"/>
          </a:xfrm>
          <a:prstGeom prst="rect">
            <a:avLst/>
          </a:prstGeom>
          <a:blipFill>
            <a:blip r:embed="rId7" cstate="print"/>
            <a:stretch>
              <a:fillRect/>
            </a:stretch>
          </a:blipFill>
        </p:spPr>
        <p:txBody>
          <a:bodyPr wrap="square" lIns="0" tIns="0" rIns="0" bIns="0" rtlCol="0"/>
          <a:lstStyle/>
          <a:p>
            <a:endParaRPr/>
          </a:p>
        </p:txBody>
      </p:sp>
      <p:sp>
        <p:nvSpPr>
          <p:cNvPr id="27" name="object 24"/>
          <p:cNvSpPr/>
          <p:nvPr/>
        </p:nvSpPr>
        <p:spPr>
          <a:xfrm>
            <a:off x="7943215" y="5850928"/>
            <a:ext cx="779754" cy="503885"/>
          </a:xfrm>
          <a:prstGeom prst="rect">
            <a:avLst/>
          </a:prstGeom>
          <a:blipFill>
            <a:blip r:embed="rId8" cstate="print"/>
            <a:stretch>
              <a:fillRect/>
            </a:stretch>
          </a:blipFill>
        </p:spPr>
        <p:txBody>
          <a:bodyPr wrap="square" lIns="0" tIns="0" rIns="0" bIns="0" rtlCol="0"/>
          <a:lstStyle/>
          <a:p>
            <a:endParaRPr/>
          </a:p>
        </p:txBody>
      </p:sp>
      <p:sp>
        <p:nvSpPr>
          <p:cNvPr id="28" name="object 25"/>
          <p:cNvSpPr/>
          <p:nvPr/>
        </p:nvSpPr>
        <p:spPr>
          <a:xfrm>
            <a:off x="5818378" y="5802769"/>
            <a:ext cx="635897" cy="689889"/>
          </a:xfrm>
          <a:prstGeom prst="rect">
            <a:avLst/>
          </a:prstGeom>
          <a:blipFill>
            <a:blip r:embed="rId9" cstate="print"/>
            <a:stretch>
              <a:fillRect/>
            </a:stretch>
          </a:blipFill>
        </p:spPr>
        <p:txBody>
          <a:bodyPr wrap="square" lIns="0" tIns="0" rIns="0" bIns="0" rtlCol="0"/>
          <a:lstStyle/>
          <a:p>
            <a:endParaRPr/>
          </a:p>
        </p:txBody>
      </p:sp>
      <p:sp>
        <p:nvSpPr>
          <p:cNvPr id="29" name="object 26"/>
          <p:cNvSpPr/>
          <p:nvPr/>
        </p:nvSpPr>
        <p:spPr>
          <a:xfrm>
            <a:off x="9113011" y="5944590"/>
            <a:ext cx="765835" cy="419112"/>
          </a:xfrm>
          <a:prstGeom prst="rect">
            <a:avLst/>
          </a:prstGeom>
          <a:blipFill>
            <a:blip r:embed="rId10" cstate="print"/>
            <a:stretch>
              <a:fillRect/>
            </a:stretch>
          </a:blipFill>
        </p:spPr>
        <p:txBody>
          <a:bodyPr wrap="square" lIns="0" tIns="0" rIns="0" bIns="0" rtlCol="0"/>
          <a:lstStyle/>
          <a:p>
            <a:endParaRPr/>
          </a:p>
        </p:txBody>
      </p:sp>
      <p:sp>
        <p:nvSpPr>
          <p:cNvPr id="30" name="object 27"/>
          <p:cNvSpPr/>
          <p:nvPr/>
        </p:nvSpPr>
        <p:spPr>
          <a:xfrm>
            <a:off x="2614041" y="5799632"/>
            <a:ext cx="583933" cy="669290"/>
          </a:xfrm>
          <a:prstGeom prst="rect">
            <a:avLst/>
          </a:prstGeom>
          <a:blipFill>
            <a:blip r:embed="rId11" cstate="print"/>
            <a:stretch>
              <a:fillRect/>
            </a:stretch>
          </a:blipFill>
        </p:spPr>
        <p:txBody>
          <a:bodyPr wrap="square" lIns="0" tIns="0" rIns="0" bIns="0" rtlCol="0"/>
          <a:lstStyle/>
          <a:p>
            <a:endParaRPr/>
          </a:p>
        </p:txBody>
      </p:sp>
      <p:sp>
        <p:nvSpPr>
          <p:cNvPr id="31" name="object 28"/>
          <p:cNvSpPr/>
          <p:nvPr/>
        </p:nvSpPr>
        <p:spPr>
          <a:xfrm>
            <a:off x="4705730" y="5825528"/>
            <a:ext cx="701386" cy="617486"/>
          </a:xfrm>
          <a:prstGeom prst="rect">
            <a:avLst/>
          </a:prstGeom>
          <a:blipFill>
            <a:blip r:embed="rId12" cstate="print"/>
            <a:stretch>
              <a:fillRect/>
            </a:stretch>
          </a:blipFill>
        </p:spPr>
        <p:txBody>
          <a:bodyPr wrap="square" lIns="0" tIns="0" rIns="0" bIns="0" rtlCol="0"/>
          <a:lstStyle/>
          <a:p>
            <a:endParaRPr/>
          </a:p>
        </p:txBody>
      </p:sp>
      <p:sp>
        <p:nvSpPr>
          <p:cNvPr id="32" name="object 29"/>
          <p:cNvSpPr/>
          <p:nvPr/>
        </p:nvSpPr>
        <p:spPr>
          <a:xfrm>
            <a:off x="3455415" y="5850928"/>
            <a:ext cx="817041" cy="457736"/>
          </a:xfrm>
          <a:prstGeom prst="rect">
            <a:avLst/>
          </a:prstGeom>
          <a:blipFill>
            <a:blip r:embed="rId13" cstate="print"/>
            <a:stretch>
              <a:fillRect/>
            </a:stretch>
          </a:blipFill>
        </p:spPr>
        <p:txBody>
          <a:bodyPr wrap="square" lIns="0" tIns="0" rIns="0" bIns="0" rtlCol="0"/>
          <a:lstStyle/>
          <a:p>
            <a:endParaRPr/>
          </a:p>
        </p:txBody>
      </p:sp>
      <p:sp>
        <p:nvSpPr>
          <p:cNvPr id="33" name="object 30"/>
          <p:cNvSpPr/>
          <p:nvPr/>
        </p:nvSpPr>
        <p:spPr>
          <a:xfrm>
            <a:off x="1353438" y="5117241"/>
            <a:ext cx="625765" cy="548748"/>
          </a:xfrm>
          <a:prstGeom prst="rect">
            <a:avLst/>
          </a:prstGeom>
          <a:blipFill>
            <a:blip r:embed="rId1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8579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31</a:t>
            </a:fld>
            <a:endParaRPr lang="en" dirty="0"/>
          </a:p>
        </p:txBody>
      </p:sp>
      <p:sp>
        <p:nvSpPr>
          <p:cNvPr id="3" name="Title 2"/>
          <p:cNvSpPr>
            <a:spLocks noGrp="1"/>
          </p:cNvSpPr>
          <p:nvPr>
            <p:ph type="title"/>
          </p:nvPr>
        </p:nvSpPr>
        <p:spPr>
          <a:xfrm>
            <a:off x="274750" y="237564"/>
            <a:ext cx="10894899" cy="647600"/>
          </a:xfrm>
        </p:spPr>
        <p:txBody>
          <a:bodyPr/>
          <a:lstStyle/>
          <a:p>
            <a:r>
              <a:rPr lang="en-IN" spc="-5" dirty="0"/>
              <a:t>Solution: Intermodal Shipping</a:t>
            </a:r>
            <a:r>
              <a:rPr lang="en-IN" spc="35" dirty="0"/>
              <a:t> </a:t>
            </a:r>
            <a:r>
              <a:rPr lang="en-IN" spc="-5" dirty="0"/>
              <a:t>Container</a:t>
            </a:r>
            <a:endParaRPr lang="en-IN" dirty="0"/>
          </a:p>
        </p:txBody>
      </p:sp>
      <p:sp>
        <p:nvSpPr>
          <p:cNvPr id="5" name="object 2"/>
          <p:cNvSpPr/>
          <p:nvPr/>
        </p:nvSpPr>
        <p:spPr>
          <a:xfrm>
            <a:off x="860475" y="1240701"/>
            <a:ext cx="791273" cy="768853"/>
          </a:xfrm>
          <a:prstGeom prst="rect">
            <a:avLst/>
          </a:prstGeom>
          <a:blipFill>
            <a:blip r:embed="rId2" cstate="print"/>
            <a:stretch>
              <a:fillRect/>
            </a:stretch>
          </a:blipFill>
        </p:spPr>
        <p:txBody>
          <a:bodyPr wrap="square" lIns="0" tIns="0" rIns="0" bIns="0" rtlCol="0"/>
          <a:lstStyle/>
          <a:p>
            <a:endParaRPr/>
          </a:p>
        </p:txBody>
      </p:sp>
      <p:sp>
        <p:nvSpPr>
          <p:cNvPr id="6" name="object 3"/>
          <p:cNvSpPr/>
          <p:nvPr/>
        </p:nvSpPr>
        <p:spPr>
          <a:xfrm>
            <a:off x="6957568" y="1242161"/>
            <a:ext cx="1076526" cy="883613"/>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9529571" y="1112927"/>
            <a:ext cx="1064031" cy="1128804"/>
          </a:xfrm>
          <a:prstGeom prst="rect">
            <a:avLst/>
          </a:prstGeom>
          <a:blipFill>
            <a:blip r:embed="rId4" cstate="print"/>
            <a:stretch>
              <a:fillRect/>
            </a:stretch>
          </a:blipFill>
        </p:spPr>
        <p:txBody>
          <a:bodyPr wrap="square" lIns="0" tIns="0" rIns="0" bIns="0" rtlCol="0"/>
          <a:lstStyle/>
          <a:p>
            <a:endParaRPr/>
          </a:p>
        </p:txBody>
      </p:sp>
      <p:sp>
        <p:nvSpPr>
          <p:cNvPr id="8" name="object 5"/>
          <p:cNvSpPr/>
          <p:nvPr/>
        </p:nvSpPr>
        <p:spPr>
          <a:xfrm>
            <a:off x="5271642" y="1100391"/>
            <a:ext cx="1633728" cy="1050554"/>
          </a:xfrm>
          <a:prstGeom prst="rect">
            <a:avLst/>
          </a:prstGeom>
          <a:blipFill>
            <a:blip r:embed="rId5" cstate="print"/>
            <a:stretch>
              <a:fillRect/>
            </a:stretch>
          </a:blipFill>
        </p:spPr>
        <p:txBody>
          <a:bodyPr wrap="square" lIns="0" tIns="0" rIns="0" bIns="0" rtlCol="0"/>
          <a:lstStyle/>
          <a:p>
            <a:endParaRPr/>
          </a:p>
        </p:txBody>
      </p:sp>
      <p:sp>
        <p:nvSpPr>
          <p:cNvPr id="9" name="object 6"/>
          <p:cNvSpPr/>
          <p:nvPr/>
        </p:nvSpPr>
        <p:spPr>
          <a:xfrm>
            <a:off x="1676400" y="1098842"/>
            <a:ext cx="1584960" cy="996747"/>
          </a:xfrm>
          <a:prstGeom prst="rect">
            <a:avLst/>
          </a:prstGeom>
          <a:blipFill>
            <a:blip r:embed="rId6" cstate="print"/>
            <a:stretch>
              <a:fillRect/>
            </a:stretch>
          </a:blipFill>
        </p:spPr>
        <p:txBody>
          <a:bodyPr wrap="square" lIns="0" tIns="0" rIns="0" bIns="0" rtlCol="0"/>
          <a:lstStyle/>
          <a:p>
            <a:endParaRPr/>
          </a:p>
        </p:txBody>
      </p:sp>
      <p:sp>
        <p:nvSpPr>
          <p:cNvPr id="10" name="object 7"/>
          <p:cNvSpPr/>
          <p:nvPr/>
        </p:nvSpPr>
        <p:spPr>
          <a:xfrm>
            <a:off x="3300095" y="1237552"/>
            <a:ext cx="1297652" cy="975588"/>
          </a:xfrm>
          <a:prstGeom prst="rect">
            <a:avLst/>
          </a:prstGeom>
          <a:blipFill>
            <a:blip r:embed="rId7" cstate="print"/>
            <a:stretch>
              <a:fillRect/>
            </a:stretch>
          </a:blipFill>
        </p:spPr>
        <p:txBody>
          <a:bodyPr wrap="square" lIns="0" tIns="0" rIns="0" bIns="0" rtlCol="0"/>
          <a:lstStyle/>
          <a:p>
            <a:endParaRPr/>
          </a:p>
        </p:txBody>
      </p:sp>
      <p:sp>
        <p:nvSpPr>
          <p:cNvPr id="11" name="object 8"/>
          <p:cNvSpPr/>
          <p:nvPr/>
        </p:nvSpPr>
        <p:spPr>
          <a:xfrm>
            <a:off x="724433" y="3593209"/>
            <a:ext cx="9995535" cy="45719"/>
          </a:xfrm>
          <a:custGeom>
            <a:avLst/>
            <a:gdLst/>
            <a:ahLst/>
            <a:cxnLst/>
            <a:rect l="l" t="t" r="r" b="b"/>
            <a:pathLst>
              <a:path w="9995535">
                <a:moveTo>
                  <a:pt x="0" y="0"/>
                </a:moveTo>
                <a:lnTo>
                  <a:pt x="9995382" y="0"/>
                </a:lnTo>
              </a:path>
            </a:pathLst>
          </a:custGeom>
          <a:ln w="63500">
            <a:solidFill>
              <a:srgbClr val="394D53"/>
            </a:solidFill>
            <a:prstDash val="dash"/>
          </a:ln>
        </p:spPr>
        <p:txBody>
          <a:bodyPr wrap="square" lIns="0" tIns="0" rIns="0" bIns="0" rtlCol="0"/>
          <a:lstStyle/>
          <a:p>
            <a:endParaRPr/>
          </a:p>
        </p:txBody>
      </p:sp>
      <p:sp>
        <p:nvSpPr>
          <p:cNvPr id="12" name="object 9"/>
          <p:cNvSpPr/>
          <p:nvPr/>
        </p:nvSpPr>
        <p:spPr>
          <a:xfrm>
            <a:off x="9634981" y="5642141"/>
            <a:ext cx="838822" cy="821030"/>
          </a:xfrm>
          <a:prstGeom prst="rect">
            <a:avLst/>
          </a:prstGeom>
          <a:blipFill>
            <a:blip r:embed="rId8" cstate="print"/>
            <a:stretch>
              <a:fillRect/>
            </a:stretch>
          </a:blipFill>
        </p:spPr>
        <p:txBody>
          <a:bodyPr wrap="square" lIns="0" tIns="0" rIns="0" bIns="0" rtlCol="0"/>
          <a:lstStyle/>
          <a:p>
            <a:endParaRPr/>
          </a:p>
        </p:txBody>
      </p:sp>
      <p:sp>
        <p:nvSpPr>
          <p:cNvPr id="13" name="object 10"/>
          <p:cNvSpPr/>
          <p:nvPr/>
        </p:nvSpPr>
        <p:spPr>
          <a:xfrm>
            <a:off x="8156829" y="5543513"/>
            <a:ext cx="1326854" cy="844418"/>
          </a:xfrm>
          <a:prstGeom prst="rect">
            <a:avLst/>
          </a:prstGeom>
          <a:blipFill>
            <a:blip r:embed="rId9" cstate="print"/>
            <a:stretch>
              <a:fillRect/>
            </a:stretch>
          </a:blipFill>
        </p:spPr>
        <p:txBody>
          <a:bodyPr wrap="square" lIns="0" tIns="0" rIns="0" bIns="0" rtlCol="0"/>
          <a:lstStyle/>
          <a:p>
            <a:endParaRPr/>
          </a:p>
        </p:txBody>
      </p:sp>
      <p:sp>
        <p:nvSpPr>
          <p:cNvPr id="14" name="object 11"/>
          <p:cNvSpPr/>
          <p:nvPr/>
        </p:nvSpPr>
        <p:spPr>
          <a:xfrm>
            <a:off x="6698742" y="5185955"/>
            <a:ext cx="1224883" cy="1278654"/>
          </a:xfrm>
          <a:prstGeom prst="rect">
            <a:avLst/>
          </a:prstGeom>
          <a:blipFill>
            <a:blip r:embed="rId10" cstate="print"/>
            <a:stretch>
              <a:fillRect/>
            </a:stretch>
          </a:blipFill>
        </p:spPr>
        <p:txBody>
          <a:bodyPr wrap="square" lIns="0" tIns="0" rIns="0" bIns="0" rtlCol="0"/>
          <a:lstStyle/>
          <a:p>
            <a:endParaRPr/>
          </a:p>
        </p:txBody>
      </p:sp>
      <p:sp>
        <p:nvSpPr>
          <p:cNvPr id="15" name="object 12"/>
          <p:cNvSpPr/>
          <p:nvPr/>
        </p:nvSpPr>
        <p:spPr>
          <a:xfrm>
            <a:off x="995908" y="5841975"/>
            <a:ext cx="1346073" cy="723874"/>
          </a:xfrm>
          <a:prstGeom prst="rect">
            <a:avLst/>
          </a:prstGeom>
          <a:blipFill>
            <a:blip r:embed="rId11" cstate="print"/>
            <a:stretch>
              <a:fillRect/>
            </a:stretch>
          </a:blipFill>
        </p:spPr>
        <p:txBody>
          <a:bodyPr wrap="square" lIns="0" tIns="0" rIns="0" bIns="0" rtlCol="0"/>
          <a:lstStyle/>
          <a:p>
            <a:endParaRPr/>
          </a:p>
        </p:txBody>
      </p:sp>
      <p:sp>
        <p:nvSpPr>
          <p:cNvPr id="16" name="object 13"/>
          <p:cNvSpPr/>
          <p:nvPr/>
        </p:nvSpPr>
        <p:spPr>
          <a:xfrm>
            <a:off x="5693664" y="5581993"/>
            <a:ext cx="832116" cy="937375"/>
          </a:xfrm>
          <a:prstGeom prst="rect">
            <a:avLst/>
          </a:prstGeom>
          <a:blipFill>
            <a:blip r:embed="rId12" cstate="print"/>
            <a:stretch>
              <a:fillRect/>
            </a:stretch>
          </a:blipFill>
        </p:spPr>
        <p:txBody>
          <a:bodyPr wrap="square" lIns="0" tIns="0" rIns="0" bIns="0" rtlCol="0"/>
          <a:lstStyle/>
          <a:p>
            <a:endParaRPr/>
          </a:p>
        </p:txBody>
      </p:sp>
      <p:sp>
        <p:nvSpPr>
          <p:cNvPr id="17" name="object 14"/>
          <p:cNvSpPr/>
          <p:nvPr/>
        </p:nvSpPr>
        <p:spPr>
          <a:xfrm>
            <a:off x="4272915" y="5615013"/>
            <a:ext cx="1153268" cy="999146"/>
          </a:xfrm>
          <a:prstGeom prst="rect">
            <a:avLst/>
          </a:prstGeom>
          <a:blipFill>
            <a:blip r:embed="rId13" cstate="print"/>
            <a:stretch>
              <a:fillRect/>
            </a:stretch>
          </a:blipFill>
        </p:spPr>
        <p:txBody>
          <a:bodyPr wrap="square" lIns="0" tIns="0" rIns="0" bIns="0" rtlCol="0"/>
          <a:lstStyle/>
          <a:p>
            <a:endParaRPr/>
          </a:p>
        </p:txBody>
      </p:sp>
      <p:sp>
        <p:nvSpPr>
          <p:cNvPr id="18" name="object 15"/>
          <p:cNvSpPr/>
          <p:nvPr/>
        </p:nvSpPr>
        <p:spPr>
          <a:xfrm>
            <a:off x="2430606" y="5642140"/>
            <a:ext cx="1593388" cy="918749"/>
          </a:xfrm>
          <a:prstGeom prst="rect">
            <a:avLst/>
          </a:prstGeom>
          <a:blipFill>
            <a:blip r:embed="rId14" cstate="print"/>
            <a:stretch>
              <a:fillRect/>
            </a:stretch>
          </a:blipFill>
        </p:spPr>
        <p:txBody>
          <a:bodyPr wrap="square" lIns="0" tIns="0" rIns="0" bIns="0" rtlCol="0"/>
          <a:lstStyle/>
          <a:p>
            <a:endParaRPr/>
          </a:p>
        </p:txBody>
      </p:sp>
      <p:sp>
        <p:nvSpPr>
          <p:cNvPr id="19" name="object 16"/>
          <p:cNvSpPr/>
          <p:nvPr/>
        </p:nvSpPr>
        <p:spPr>
          <a:xfrm>
            <a:off x="8165592" y="1257188"/>
            <a:ext cx="1228847" cy="974642"/>
          </a:xfrm>
          <a:prstGeom prst="rect">
            <a:avLst/>
          </a:prstGeom>
          <a:blipFill>
            <a:blip r:embed="rId15" cstate="print"/>
            <a:stretch>
              <a:fillRect/>
            </a:stretch>
          </a:blipFill>
        </p:spPr>
        <p:txBody>
          <a:bodyPr wrap="square" lIns="0" tIns="0" rIns="0" bIns="0" rtlCol="0"/>
          <a:lstStyle/>
          <a:p>
            <a:endParaRPr/>
          </a:p>
        </p:txBody>
      </p:sp>
      <p:sp>
        <p:nvSpPr>
          <p:cNvPr id="20" name="object 17"/>
          <p:cNvSpPr txBox="1"/>
          <p:nvPr/>
        </p:nvSpPr>
        <p:spPr>
          <a:xfrm>
            <a:off x="374243" y="1466087"/>
            <a:ext cx="461665" cy="1934723"/>
          </a:xfrm>
          <a:prstGeom prst="rect">
            <a:avLst/>
          </a:prstGeom>
        </p:spPr>
        <p:txBody>
          <a:bodyPr vert="vert270" wrap="square" lIns="0" tIns="0" rIns="0" bIns="0" rtlCol="0">
            <a:spAutoFit/>
          </a:bodyPr>
          <a:lstStyle/>
          <a:p>
            <a:pPr marL="12700">
              <a:lnSpc>
                <a:spcPts val="1810"/>
              </a:lnSpc>
            </a:pPr>
            <a:r>
              <a:rPr sz="1800" spc="-5" dirty="0">
                <a:solidFill>
                  <a:srgbClr val="394D53"/>
                </a:solidFill>
                <a:latin typeface="Arial"/>
                <a:cs typeface="Arial"/>
              </a:rPr>
              <a:t>Multiplicity of</a:t>
            </a:r>
            <a:r>
              <a:rPr sz="1800" spc="-240" dirty="0">
                <a:solidFill>
                  <a:srgbClr val="394D53"/>
                </a:solidFill>
                <a:latin typeface="Arial"/>
                <a:cs typeface="Arial"/>
              </a:rPr>
              <a:t> </a:t>
            </a:r>
            <a:r>
              <a:rPr sz="1800" spc="-125" dirty="0">
                <a:solidFill>
                  <a:srgbClr val="394D53"/>
                </a:solidFill>
                <a:latin typeface="Arial"/>
                <a:cs typeface="Arial"/>
              </a:rPr>
              <a:t>Goods</a:t>
            </a:r>
            <a:endParaRPr sz="1800">
              <a:latin typeface="Arial"/>
              <a:cs typeface="Arial"/>
            </a:endParaRPr>
          </a:p>
        </p:txBody>
      </p:sp>
      <p:sp>
        <p:nvSpPr>
          <p:cNvPr id="21" name="object 18"/>
          <p:cNvSpPr txBox="1"/>
          <p:nvPr/>
        </p:nvSpPr>
        <p:spPr>
          <a:xfrm>
            <a:off x="94132" y="4277947"/>
            <a:ext cx="1061829" cy="1872877"/>
          </a:xfrm>
          <a:prstGeom prst="rect">
            <a:avLst/>
          </a:prstGeom>
        </p:spPr>
        <p:txBody>
          <a:bodyPr vert="vert270" wrap="square" lIns="0" tIns="0" rIns="0" bIns="0" rtlCol="0">
            <a:spAutoFit/>
          </a:bodyPr>
          <a:lstStyle/>
          <a:p>
            <a:pPr marL="306705">
              <a:lnSpc>
                <a:spcPts val="1810"/>
              </a:lnSpc>
            </a:pPr>
            <a:r>
              <a:rPr sz="1800" spc="-10" dirty="0">
                <a:solidFill>
                  <a:srgbClr val="394D53"/>
                </a:solidFill>
                <a:latin typeface="Arial"/>
                <a:cs typeface="Arial"/>
              </a:rPr>
              <a:t>Multiplicity</a:t>
            </a:r>
            <a:r>
              <a:rPr sz="1800" spc="-85" dirty="0">
                <a:solidFill>
                  <a:srgbClr val="394D53"/>
                </a:solidFill>
                <a:latin typeface="Arial"/>
                <a:cs typeface="Arial"/>
              </a:rPr>
              <a:t> </a:t>
            </a:r>
            <a:r>
              <a:rPr sz="1800" spc="-10" dirty="0">
                <a:solidFill>
                  <a:srgbClr val="394D53"/>
                </a:solidFill>
                <a:latin typeface="Arial"/>
                <a:cs typeface="Arial"/>
              </a:rPr>
              <a:t>of</a:t>
            </a:r>
            <a:endParaRPr sz="1800">
              <a:latin typeface="Arial"/>
              <a:cs typeface="Arial"/>
            </a:endParaRPr>
          </a:p>
          <a:p>
            <a:pPr marL="12065" marR="5080" indent="1270" algn="ctr">
              <a:lnSpc>
                <a:spcPct val="100000"/>
              </a:lnSpc>
            </a:pPr>
            <a:r>
              <a:rPr sz="1800" spc="-65" dirty="0">
                <a:solidFill>
                  <a:srgbClr val="394D53"/>
                </a:solidFill>
                <a:latin typeface="Arial"/>
                <a:cs typeface="Arial"/>
              </a:rPr>
              <a:t>methods </a:t>
            </a:r>
            <a:r>
              <a:rPr sz="1800" spc="-10" dirty="0">
                <a:solidFill>
                  <a:srgbClr val="394D53"/>
                </a:solidFill>
                <a:latin typeface="Arial"/>
                <a:cs typeface="Arial"/>
              </a:rPr>
              <a:t>for  </a:t>
            </a:r>
            <a:r>
              <a:rPr sz="1800" dirty="0">
                <a:solidFill>
                  <a:srgbClr val="394D53"/>
                </a:solidFill>
                <a:latin typeface="Arial"/>
                <a:cs typeface="Arial"/>
              </a:rPr>
              <a:t>t</a:t>
            </a:r>
            <a:r>
              <a:rPr sz="1800" spc="-45" dirty="0">
                <a:solidFill>
                  <a:srgbClr val="394D53"/>
                </a:solidFill>
                <a:latin typeface="Arial"/>
                <a:cs typeface="Arial"/>
              </a:rPr>
              <a:t>r</a:t>
            </a:r>
            <a:r>
              <a:rPr sz="1800" dirty="0">
                <a:solidFill>
                  <a:srgbClr val="394D53"/>
                </a:solidFill>
                <a:latin typeface="Arial"/>
                <a:cs typeface="Arial"/>
              </a:rPr>
              <a:t>an</a:t>
            </a:r>
            <a:r>
              <a:rPr sz="1800" spc="5" dirty="0">
                <a:solidFill>
                  <a:srgbClr val="394D53"/>
                </a:solidFill>
                <a:latin typeface="Arial"/>
                <a:cs typeface="Arial"/>
              </a:rPr>
              <a:t>s</a:t>
            </a:r>
            <a:r>
              <a:rPr sz="1800" spc="-5" dirty="0">
                <a:solidFill>
                  <a:srgbClr val="394D53"/>
                </a:solidFill>
                <a:latin typeface="Arial"/>
                <a:cs typeface="Arial"/>
              </a:rPr>
              <a:t>port</a:t>
            </a:r>
            <a:r>
              <a:rPr sz="1800" spc="-15" dirty="0">
                <a:solidFill>
                  <a:srgbClr val="394D53"/>
                </a:solidFill>
                <a:latin typeface="Arial"/>
                <a:cs typeface="Arial"/>
              </a:rPr>
              <a:t>i</a:t>
            </a:r>
            <a:r>
              <a:rPr sz="1800" spc="-5" dirty="0">
                <a:solidFill>
                  <a:srgbClr val="394D53"/>
                </a:solidFill>
                <a:latin typeface="Arial"/>
                <a:cs typeface="Arial"/>
              </a:rPr>
              <a:t>n</a:t>
            </a:r>
            <a:r>
              <a:rPr sz="1800" spc="60" dirty="0">
                <a:solidFill>
                  <a:srgbClr val="394D53"/>
                </a:solidFill>
                <a:latin typeface="Arial"/>
                <a:cs typeface="Arial"/>
              </a:rPr>
              <a:t>g</a:t>
            </a:r>
            <a:r>
              <a:rPr sz="1800" spc="-35" dirty="0">
                <a:solidFill>
                  <a:srgbClr val="394D53"/>
                </a:solidFill>
                <a:latin typeface="Arial"/>
                <a:cs typeface="Arial"/>
              </a:rPr>
              <a:t>/</a:t>
            </a:r>
            <a:r>
              <a:rPr sz="1800" spc="-20" dirty="0">
                <a:solidFill>
                  <a:srgbClr val="394D53"/>
                </a:solidFill>
                <a:latin typeface="Arial"/>
                <a:cs typeface="Arial"/>
              </a:rPr>
              <a:t>s</a:t>
            </a:r>
            <a:r>
              <a:rPr sz="1800" spc="-15" dirty="0">
                <a:solidFill>
                  <a:srgbClr val="394D53"/>
                </a:solidFill>
                <a:latin typeface="Arial"/>
                <a:cs typeface="Arial"/>
              </a:rPr>
              <a:t>t</a:t>
            </a:r>
            <a:r>
              <a:rPr sz="1800" spc="-5" dirty="0">
                <a:solidFill>
                  <a:srgbClr val="394D53"/>
                </a:solidFill>
                <a:latin typeface="Arial"/>
                <a:cs typeface="Arial"/>
              </a:rPr>
              <a:t>or</a:t>
            </a:r>
            <a:r>
              <a:rPr sz="1800" spc="-15" dirty="0">
                <a:solidFill>
                  <a:srgbClr val="394D53"/>
                </a:solidFill>
                <a:latin typeface="Arial"/>
                <a:cs typeface="Arial"/>
              </a:rPr>
              <a:t>i</a:t>
            </a:r>
            <a:r>
              <a:rPr sz="1800" spc="-5" dirty="0">
                <a:solidFill>
                  <a:srgbClr val="394D53"/>
                </a:solidFill>
                <a:latin typeface="Arial"/>
                <a:cs typeface="Arial"/>
              </a:rPr>
              <a:t>ng</a:t>
            </a:r>
            <a:endParaRPr sz="1800">
              <a:latin typeface="Arial"/>
              <a:cs typeface="Arial"/>
            </a:endParaRPr>
          </a:p>
        </p:txBody>
      </p:sp>
      <p:sp>
        <p:nvSpPr>
          <p:cNvPr id="22" name="object 19"/>
          <p:cNvSpPr txBox="1"/>
          <p:nvPr/>
        </p:nvSpPr>
        <p:spPr>
          <a:xfrm>
            <a:off x="10709408" y="1406778"/>
            <a:ext cx="1338828" cy="1776047"/>
          </a:xfrm>
          <a:prstGeom prst="rect">
            <a:avLst/>
          </a:prstGeom>
        </p:spPr>
        <p:txBody>
          <a:bodyPr vert="vert" wrap="square" lIns="0" tIns="0" rIns="0" bIns="0" rtlCol="0">
            <a:spAutoFit/>
          </a:bodyPr>
          <a:lstStyle/>
          <a:p>
            <a:pPr marL="118745">
              <a:lnSpc>
                <a:spcPts val="1810"/>
              </a:lnSpc>
            </a:pPr>
            <a:r>
              <a:rPr sz="1800" spc="-125" dirty="0">
                <a:solidFill>
                  <a:srgbClr val="394D53"/>
                </a:solidFill>
                <a:latin typeface="Arial"/>
                <a:cs typeface="Arial"/>
              </a:rPr>
              <a:t>Do </a:t>
            </a:r>
            <a:r>
              <a:rPr sz="1800" spc="-50" dirty="0">
                <a:solidFill>
                  <a:srgbClr val="394D53"/>
                </a:solidFill>
                <a:latin typeface="Arial"/>
                <a:cs typeface="Arial"/>
              </a:rPr>
              <a:t>I </a:t>
            </a:r>
            <a:r>
              <a:rPr sz="1800" spc="-25" dirty="0">
                <a:solidFill>
                  <a:srgbClr val="394D53"/>
                </a:solidFill>
                <a:latin typeface="Arial"/>
                <a:cs typeface="Arial"/>
              </a:rPr>
              <a:t>worry</a:t>
            </a:r>
            <a:r>
              <a:rPr sz="1800" spc="-165" dirty="0">
                <a:solidFill>
                  <a:srgbClr val="394D53"/>
                </a:solidFill>
                <a:latin typeface="Arial"/>
                <a:cs typeface="Arial"/>
              </a:rPr>
              <a:t> </a:t>
            </a:r>
            <a:r>
              <a:rPr sz="1800" spc="-40" dirty="0">
                <a:solidFill>
                  <a:srgbClr val="394D53"/>
                </a:solidFill>
                <a:latin typeface="Arial"/>
                <a:cs typeface="Arial"/>
              </a:rPr>
              <a:t>about</a:t>
            </a:r>
            <a:endParaRPr sz="1800">
              <a:latin typeface="Arial"/>
              <a:cs typeface="Arial"/>
            </a:endParaRPr>
          </a:p>
          <a:p>
            <a:pPr marL="12700" marR="5080" algn="ctr">
              <a:lnSpc>
                <a:spcPct val="100000"/>
              </a:lnSpc>
            </a:pPr>
            <a:r>
              <a:rPr sz="1800" spc="-50" dirty="0">
                <a:solidFill>
                  <a:srgbClr val="394D53"/>
                </a:solidFill>
                <a:latin typeface="Arial"/>
                <a:cs typeface="Arial"/>
              </a:rPr>
              <a:t>how </a:t>
            </a:r>
            <a:r>
              <a:rPr sz="1800" spc="-110" dirty="0">
                <a:solidFill>
                  <a:srgbClr val="394D53"/>
                </a:solidFill>
                <a:latin typeface="Arial"/>
                <a:cs typeface="Arial"/>
              </a:rPr>
              <a:t>goods</a:t>
            </a:r>
            <a:r>
              <a:rPr sz="1800" spc="-204" dirty="0">
                <a:solidFill>
                  <a:srgbClr val="394D53"/>
                </a:solidFill>
                <a:latin typeface="Arial"/>
                <a:cs typeface="Arial"/>
              </a:rPr>
              <a:t> </a:t>
            </a:r>
            <a:r>
              <a:rPr sz="1800" spc="-35" dirty="0">
                <a:solidFill>
                  <a:srgbClr val="394D53"/>
                </a:solidFill>
                <a:latin typeface="Arial"/>
                <a:cs typeface="Arial"/>
              </a:rPr>
              <a:t>interact  </a:t>
            </a:r>
            <a:r>
              <a:rPr sz="1800" spc="-80" dirty="0">
                <a:solidFill>
                  <a:srgbClr val="394D53"/>
                </a:solidFill>
                <a:latin typeface="Arial"/>
                <a:cs typeface="Arial"/>
              </a:rPr>
              <a:t>(e.g. </a:t>
            </a:r>
            <a:r>
              <a:rPr sz="1800" spc="-65" dirty="0">
                <a:solidFill>
                  <a:srgbClr val="394D53"/>
                </a:solidFill>
                <a:latin typeface="Arial"/>
                <a:cs typeface="Arial"/>
              </a:rPr>
              <a:t>coffee </a:t>
            </a:r>
            <a:r>
              <a:rPr sz="1800" spc="-114" dirty="0">
                <a:solidFill>
                  <a:srgbClr val="394D53"/>
                </a:solidFill>
                <a:latin typeface="Arial"/>
                <a:cs typeface="Arial"/>
              </a:rPr>
              <a:t>beans  </a:t>
            </a:r>
            <a:r>
              <a:rPr sz="1800" spc="-55" dirty="0">
                <a:solidFill>
                  <a:srgbClr val="394D53"/>
                </a:solidFill>
                <a:latin typeface="Arial"/>
                <a:cs typeface="Arial"/>
              </a:rPr>
              <a:t>next </a:t>
            </a:r>
            <a:r>
              <a:rPr sz="1800" spc="15" dirty="0">
                <a:solidFill>
                  <a:srgbClr val="394D53"/>
                </a:solidFill>
                <a:latin typeface="Arial"/>
                <a:cs typeface="Arial"/>
              </a:rPr>
              <a:t>to</a:t>
            </a:r>
            <a:r>
              <a:rPr sz="1800" spc="-170" dirty="0">
                <a:solidFill>
                  <a:srgbClr val="394D53"/>
                </a:solidFill>
                <a:latin typeface="Arial"/>
                <a:cs typeface="Arial"/>
              </a:rPr>
              <a:t> </a:t>
            </a:r>
            <a:r>
              <a:rPr sz="1800" spc="-110" dirty="0">
                <a:solidFill>
                  <a:srgbClr val="394D53"/>
                </a:solidFill>
                <a:latin typeface="Arial"/>
                <a:cs typeface="Arial"/>
              </a:rPr>
              <a:t>spices)</a:t>
            </a:r>
            <a:endParaRPr sz="1800">
              <a:latin typeface="Arial"/>
              <a:cs typeface="Arial"/>
            </a:endParaRPr>
          </a:p>
        </p:txBody>
      </p:sp>
      <p:sp>
        <p:nvSpPr>
          <p:cNvPr id="23" name="object 20"/>
          <p:cNvSpPr txBox="1"/>
          <p:nvPr/>
        </p:nvSpPr>
        <p:spPr>
          <a:xfrm>
            <a:off x="10602982" y="4220717"/>
            <a:ext cx="1338828" cy="1960960"/>
          </a:xfrm>
          <a:prstGeom prst="rect">
            <a:avLst/>
          </a:prstGeom>
        </p:spPr>
        <p:txBody>
          <a:bodyPr vert="vert" wrap="square" lIns="0" tIns="0" rIns="0" bIns="0" rtlCol="0">
            <a:spAutoFit/>
          </a:bodyPr>
          <a:lstStyle/>
          <a:p>
            <a:pPr marL="306705">
              <a:lnSpc>
                <a:spcPts val="1810"/>
              </a:lnSpc>
            </a:pPr>
            <a:r>
              <a:rPr sz="1800" spc="-185" dirty="0">
                <a:solidFill>
                  <a:srgbClr val="394D53"/>
                </a:solidFill>
                <a:latin typeface="Arial"/>
                <a:cs typeface="Arial"/>
              </a:rPr>
              <a:t>Can </a:t>
            </a:r>
            <a:r>
              <a:rPr sz="1800" spc="-50" dirty="0">
                <a:solidFill>
                  <a:srgbClr val="394D53"/>
                </a:solidFill>
                <a:latin typeface="Arial"/>
                <a:cs typeface="Arial"/>
              </a:rPr>
              <a:t>I</a:t>
            </a:r>
            <a:r>
              <a:rPr sz="1800" spc="-35" dirty="0">
                <a:solidFill>
                  <a:srgbClr val="394D53"/>
                </a:solidFill>
                <a:latin typeface="Arial"/>
                <a:cs typeface="Arial"/>
              </a:rPr>
              <a:t> transport</a:t>
            </a:r>
            <a:endParaRPr sz="1800">
              <a:latin typeface="Arial"/>
              <a:cs typeface="Arial"/>
            </a:endParaRPr>
          </a:p>
          <a:p>
            <a:pPr marL="12700" marR="5080" algn="ctr">
              <a:lnSpc>
                <a:spcPct val="100000"/>
              </a:lnSpc>
            </a:pPr>
            <a:r>
              <a:rPr sz="1800" spc="-60" dirty="0">
                <a:solidFill>
                  <a:srgbClr val="394D53"/>
                </a:solidFill>
                <a:latin typeface="Arial"/>
                <a:cs typeface="Arial"/>
              </a:rPr>
              <a:t>quickly </a:t>
            </a:r>
            <a:r>
              <a:rPr sz="1800" spc="-85" dirty="0">
                <a:solidFill>
                  <a:srgbClr val="394D53"/>
                </a:solidFill>
                <a:latin typeface="Arial"/>
                <a:cs typeface="Arial"/>
              </a:rPr>
              <a:t>and</a:t>
            </a:r>
            <a:r>
              <a:rPr sz="1800" spc="-190" dirty="0">
                <a:solidFill>
                  <a:srgbClr val="394D53"/>
                </a:solidFill>
                <a:latin typeface="Arial"/>
                <a:cs typeface="Arial"/>
              </a:rPr>
              <a:t> </a:t>
            </a:r>
            <a:r>
              <a:rPr sz="1800" spc="-55" dirty="0">
                <a:solidFill>
                  <a:srgbClr val="394D53"/>
                </a:solidFill>
                <a:latin typeface="Arial"/>
                <a:cs typeface="Arial"/>
              </a:rPr>
              <a:t>smoothly  </a:t>
            </a:r>
            <a:r>
              <a:rPr sz="1800" spc="-80" dirty="0">
                <a:solidFill>
                  <a:srgbClr val="394D53"/>
                </a:solidFill>
                <a:latin typeface="Arial"/>
                <a:cs typeface="Arial"/>
              </a:rPr>
              <a:t>(e.g. </a:t>
            </a:r>
            <a:r>
              <a:rPr sz="1800" spc="-20" dirty="0">
                <a:solidFill>
                  <a:srgbClr val="394D53"/>
                </a:solidFill>
                <a:latin typeface="Arial"/>
                <a:cs typeface="Arial"/>
              </a:rPr>
              <a:t>from </a:t>
            </a:r>
            <a:r>
              <a:rPr sz="1800" spc="-45" dirty="0">
                <a:solidFill>
                  <a:srgbClr val="394D53"/>
                </a:solidFill>
                <a:latin typeface="Arial"/>
                <a:cs typeface="Arial"/>
              </a:rPr>
              <a:t>boat </a:t>
            </a:r>
            <a:r>
              <a:rPr sz="1800" spc="15" dirty="0">
                <a:solidFill>
                  <a:srgbClr val="394D53"/>
                </a:solidFill>
                <a:latin typeface="Arial"/>
                <a:cs typeface="Arial"/>
              </a:rPr>
              <a:t>to  </a:t>
            </a:r>
            <a:r>
              <a:rPr sz="1800" spc="-20" dirty="0">
                <a:solidFill>
                  <a:srgbClr val="394D53"/>
                </a:solidFill>
                <a:latin typeface="Arial"/>
                <a:cs typeface="Arial"/>
              </a:rPr>
              <a:t>train </a:t>
            </a:r>
            <a:r>
              <a:rPr sz="1800" spc="15" dirty="0">
                <a:solidFill>
                  <a:srgbClr val="394D53"/>
                </a:solidFill>
                <a:latin typeface="Arial"/>
                <a:cs typeface="Arial"/>
              </a:rPr>
              <a:t>to</a:t>
            </a:r>
            <a:r>
              <a:rPr sz="1800" spc="-190" dirty="0">
                <a:solidFill>
                  <a:srgbClr val="394D53"/>
                </a:solidFill>
                <a:latin typeface="Arial"/>
                <a:cs typeface="Arial"/>
              </a:rPr>
              <a:t> </a:t>
            </a:r>
            <a:r>
              <a:rPr sz="1800" spc="-40" dirty="0">
                <a:solidFill>
                  <a:srgbClr val="394D53"/>
                </a:solidFill>
                <a:latin typeface="Arial"/>
                <a:cs typeface="Arial"/>
              </a:rPr>
              <a:t>truck)</a:t>
            </a:r>
            <a:endParaRPr sz="1800">
              <a:latin typeface="Arial"/>
              <a:cs typeface="Arial"/>
            </a:endParaRPr>
          </a:p>
        </p:txBody>
      </p:sp>
      <p:sp>
        <p:nvSpPr>
          <p:cNvPr id="24" name="object 22"/>
          <p:cNvSpPr/>
          <p:nvPr/>
        </p:nvSpPr>
        <p:spPr>
          <a:xfrm>
            <a:off x="3918584" y="3032252"/>
            <a:ext cx="3735451" cy="1732068"/>
          </a:xfrm>
          <a:prstGeom prst="rect">
            <a:avLst/>
          </a:prstGeom>
          <a:blipFill>
            <a:blip r:embed="rId16" cstate="print"/>
            <a:stretch>
              <a:fillRect/>
            </a:stretch>
          </a:blipFill>
        </p:spPr>
        <p:txBody>
          <a:bodyPr wrap="square" lIns="0" tIns="0" rIns="0" bIns="0" rtlCol="0"/>
          <a:lstStyle/>
          <a:p>
            <a:endParaRPr/>
          </a:p>
        </p:txBody>
      </p:sp>
      <p:sp>
        <p:nvSpPr>
          <p:cNvPr id="25" name="object 23"/>
          <p:cNvSpPr/>
          <p:nvPr/>
        </p:nvSpPr>
        <p:spPr>
          <a:xfrm>
            <a:off x="6893686" y="1978532"/>
            <a:ext cx="1067435" cy="1053259"/>
          </a:xfrm>
          <a:custGeom>
            <a:avLst/>
            <a:gdLst/>
            <a:ahLst/>
            <a:cxnLst/>
            <a:rect l="l" t="t" r="r" b="b"/>
            <a:pathLst>
              <a:path w="1067434" h="1070610">
                <a:moveTo>
                  <a:pt x="73660" y="848232"/>
                </a:moveTo>
                <a:lnTo>
                  <a:pt x="0" y="1070609"/>
                </a:lnTo>
                <a:lnTo>
                  <a:pt x="222123" y="996188"/>
                </a:lnTo>
                <a:lnTo>
                  <a:pt x="197400" y="971550"/>
                </a:lnTo>
                <a:lnTo>
                  <a:pt x="147955" y="971550"/>
                </a:lnTo>
                <a:lnTo>
                  <a:pt x="98552" y="922274"/>
                </a:lnTo>
                <a:lnTo>
                  <a:pt x="123169" y="897572"/>
                </a:lnTo>
                <a:lnTo>
                  <a:pt x="73660" y="848232"/>
                </a:lnTo>
                <a:close/>
              </a:path>
              <a:path w="1067434" h="1070610">
                <a:moveTo>
                  <a:pt x="123169" y="897572"/>
                </a:moveTo>
                <a:lnTo>
                  <a:pt x="98552" y="922274"/>
                </a:lnTo>
                <a:lnTo>
                  <a:pt x="147955" y="971550"/>
                </a:lnTo>
                <a:lnTo>
                  <a:pt x="172597" y="946831"/>
                </a:lnTo>
                <a:lnTo>
                  <a:pt x="123169" y="897572"/>
                </a:lnTo>
                <a:close/>
              </a:path>
              <a:path w="1067434" h="1070610">
                <a:moveTo>
                  <a:pt x="172597" y="946831"/>
                </a:moveTo>
                <a:lnTo>
                  <a:pt x="147955" y="971550"/>
                </a:lnTo>
                <a:lnTo>
                  <a:pt x="197400" y="971550"/>
                </a:lnTo>
                <a:lnTo>
                  <a:pt x="172597" y="946831"/>
                </a:lnTo>
                <a:close/>
              </a:path>
              <a:path w="1067434" h="1070610">
                <a:moveTo>
                  <a:pt x="894397" y="123718"/>
                </a:moveTo>
                <a:lnTo>
                  <a:pt x="123169" y="897572"/>
                </a:lnTo>
                <a:lnTo>
                  <a:pt x="172597" y="946831"/>
                </a:lnTo>
                <a:lnTo>
                  <a:pt x="943944" y="173096"/>
                </a:lnTo>
                <a:lnTo>
                  <a:pt x="894397" y="123718"/>
                </a:lnTo>
                <a:close/>
              </a:path>
              <a:path w="1067434" h="1070610">
                <a:moveTo>
                  <a:pt x="1034283" y="98932"/>
                </a:moveTo>
                <a:lnTo>
                  <a:pt x="919099" y="98932"/>
                </a:lnTo>
                <a:lnTo>
                  <a:pt x="968629" y="148336"/>
                </a:lnTo>
                <a:lnTo>
                  <a:pt x="943944" y="173096"/>
                </a:lnTo>
                <a:lnTo>
                  <a:pt x="993394" y="222376"/>
                </a:lnTo>
                <a:lnTo>
                  <a:pt x="1034283" y="98932"/>
                </a:lnTo>
                <a:close/>
              </a:path>
              <a:path w="1067434" h="1070610">
                <a:moveTo>
                  <a:pt x="919099" y="98932"/>
                </a:moveTo>
                <a:lnTo>
                  <a:pt x="894397" y="123718"/>
                </a:lnTo>
                <a:lnTo>
                  <a:pt x="943944" y="173096"/>
                </a:lnTo>
                <a:lnTo>
                  <a:pt x="968629" y="148336"/>
                </a:lnTo>
                <a:lnTo>
                  <a:pt x="919099" y="98932"/>
                </a:lnTo>
                <a:close/>
              </a:path>
              <a:path w="1067434" h="1070610">
                <a:moveTo>
                  <a:pt x="1067054" y="0"/>
                </a:moveTo>
                <a:lnTo>
                  <a:pt x="844931" y="74421"/>
                </a:lnTo>
                <a:lnTo>
                  <a:pt x="894397" y="123718"/>
                </a:lnTo>
                <a:lnTo>
                  <a:pt x="919099" y="98932"/>
                </a:lnTo>
                <a:lnTo>
                  <a:pt x="1034283" y="98932"/>
                </a:lnTo>
                <a:lnTo>
                  <a:pt x="1067054" y="0"/>
                </a:lnTo>
                <a:close/>
              </a:path>
            </a:pathLst>
          </a:custGeom>
          <a:solidFill>
            <a:srgbClr val="394D53"/>
          </a:solidFill>
        </p:spPr>
        <p:txBody>
          <a:bodyPr wrap="square" lIns="0" tIns="0" rIns="0" bIns="0" rtlCol="0"/>
          <a:lstStyle/>
          <a:p>
            <a:endParaRPr/>
          </a:p>
        </p:txBody>
      </p:sp>
      <p:sp>
        <p:nvSpPr>
          <p:cNvPr id="26" name="object 24"/>
          <p:cNvSpPr/>
          <p:nvPr/>
        </p:nvSpPr>
        <p:spPr>
          <a:xfrm>
            <a:off x="3832605" y="2028826"/>
            <a:ext cx="1071245" cy="1050136"/>
          </a:xfrm>
          <a:custGeom>
            <a:avLst/>
            <a:gdLst/>
            <a:ahLst/>
            <a:cxnLst/>
            <a:rect l="l" t="t" r="r" b="b"/>
            <a:pathLst>
              <a:path w="1071245" h="1067435">
                <a:moveTo>
                  <a:pt x="897699" y="943884"/>
                </a:moveTo>
                <a:lnTo>
                  <a:pt x="848360" y="993394"/>
                </a:lnTo>
                <a:lnTo>
                  <a:pt x="1070737" y="1067053"/>
                </a:lnTo>
                <a:lnTo>
                  <a:pt x="1037717" y="968501"/>
                </a:lnTo>
                <a:lnTo>
                  <a:pt x="922401" y="968501"/>
                </a:lnTo>
                <a:lnTo>
                  <a:pt x="897699" y="943884"/>
                </a:lnTo>
                <a:close/>
              </a:path>
              <a:path w="1071245" h="1067435">
                <a:moveTo>
                  <a:pt x="946956" y="894458"/>
                </a:moveTo>
                <a:lnTo>
                  <a:pt x="897699" y="943884"/>
                </a:lnTo>
                <a:lnTo>
                  <a:pt x="922401" y="968501"/>
                </a:lnTo>
                <a:lnTo>
                  <a:pt x="971677" y="919099"/>
                </a:lnTo>
                <a:lnTo>
                  <a:pt x="946956" y="894458"/>
                </a:lnTo>
                <a:close/>
              </a:path>
              <a:path w="1071245" h="1067435">
                <a:moveTo>
                  <a:pt x="996315" y="844930"/>
                </a:moveTo>
                <a:lnTo>
                  <a:pt x="946956" y="894458"/>
                </a:lnTo>
                <a:lnTo>
                  <a:pt x="971677" y="919099"/>
                </a:lnTo>
                <a:lnTo>
                  <a:pt x="922401" y="968501"/>
                </a:lnTo>
                <a:lnTo>
                  <a:pt x="1037717" y="968501"/>
                </a:lnTo>
                <a:lnTo>
                  <a:pt x="996315" y="844930"/>
                </a:lnTo>
                <a:close/>
              </a:path>
              <a:path w="1071245" h="1067435">
                <a:moveTo>
                  <a:pt x="173119" y="123128"/>
                </a:moveTo>
                <a:lnTo>
                  <a:pt x="123824" y="172635"/>
                </a:lnTo>
                <a:lnTo>
                  <a:pt x="897699" y="943884"/>
                </a:lnTo>
                <a:lnTo>
                  <a:pt x="946956" y="894458"/>
                </a:lnTo>
                <a:lnTo>
                  <a:pt x="173119" y="123128"/>
                </a:lnTo>
                <a:close/>
              </a:path>
              <a:path w="1071245" h="1067435">
                <a:moveTo>
                  <a:pt x="0" y="0"/>
                </a:moveTo>
                <a:lnTo>
                  <a:pt x="74549" y="222123"/>
                </a:lnTo>
                <a:lnTo>
                  <a:pt x="123824" y="172635"/>
                </a:lnTo>
                <a:lnTo>
                  <a:pt x="99060" y="147954"/>
                </a:lnTo>
                <a:lnTo>
                  <a:pt x="148336" y="98425"/>
                </a:lnTo>
                <a:lnTo>
                  <a:pt x="197717" y="98425"/>
                </a:lnTo>
                <a:lnTo>
                  <a:pt x="222377" y="73660"/>
                </a:lnTo>
                <a:lnTo>
                  <a:pt x="0" y="0"/>
                </a:lnTo>
                <a:close/>
              </a:path>
              <a:path w="1071245" h="1067435">
                <a:moveTo>
                  <a:pt x="148336" y="98425"/>
                </a:moveTo>
                <a:lnTo>
                  <a:pt x="99060" y="147954"/>
                </a:lnTo>
                <a:lnTo>
                  <a:pt x="123824" y="172635"/>
                </a:lnTo>
                <a:lnTo>
                  <a:pt x="173119" y="123128"/>
                </a:lnTo>
                <a:lnTo>
                  <a:pt x="148336" y="98425"/>
                </a:lnTo>
                <a:close/>
              </a:path>
              <a:path w="1071245" h="1067435">
                <a:moveTo>
                  <a:pt x="197717" y="98425"/>
                </a:moveTo>
                <a:lnTo>
                  <a:pt x="148336" y="98425"/>
                </a:lnTo>
                <a:lnTo>
                  <a:pt x="173119" y="123128"/>
                </a:lnTo>
                <a:lnTo>
                  <a:pt x="197717" y="98425"/>
                </a:lnTo>
                <a:close/>
              </a:path>
            </a:pathLst>
          </a:custGeom>
          <a:solidFill>
            <a:srgbClr val="394D53"/>
          </a:solidFill>
        </p:spPr>
        <p:txBody>
          <a:bodyPr wrap="square" lIns="0" tIns="0" rIns="0" bIns="0" rtlCol="0"/>
          <a:lstStyle/>
          <a:p>
            <a:endParaRPr/>
          </a:p>
        </p:txBody>
      </p:sp>
      <p:sp>
        <p:nvSpPr>
          <p:cNvPr id="27" name="object 25"/>
          <p:cNvSpPr/>
          <p:nvPr/>
        </p:nvSpPr>
        <p:spPr>
          <a:xfrm>
            <a:off x="7323201" y="3713861"/>
            <a:ext cx="3401060" cy="1302518"/>
          </a:xfrm>
          <a:custGeom>
            <a:avLst/>
            <a:gdLst/>
            <a:ahLst/>
            <a:cxnLst/>
            <a:rect l="l" t="t" r="r" b="b"/>
            <a:pathLst>
              <a:path w="3401059" h="1323975">
                <a:moveTo>
                  <a:pt x="0" y="1323466"/>
                </a:moveTo>
                <a:lnTo>
                  <a:pt x="3400805" y="1323466"/>
                </a:lnTo>
                <a:lnTo>
                  <a:pt x="3400805" y="0"/>
                </a:lnTo>
                <a:lnTo>
                  <a:pt x="0" y="0"/>
                </a:lnTo>
                <a:lnTo>
                  <a:pt x="0" y="1323466"/>
                </a:lnTo>
                <a:close/>
              </a:path>
            </a:pathLst>
          </a:custGeom>
          <a:solidFill>
            <a:srgbClr val="5B9BD4"/>
          </a:solidFill>
        </p:spPr>
        <p:txBody>
          <a:bodyPr wrap="square" lIns="0" tIns="0" rIns="0" bIns="0" rtlCol="0"/>
          <a:lstStyle/>
          <a:p>
            <a:endParaRPr/>
          </a:p>
        </p:txBody>
      </p:sp>
      <p:sp>
        <p:nvSpPr>
          <p:cNvPr id="28" name="object 26"/>
          <p:cNvSpPr txBox="1"/>
          <p:nvPr/>
        </p:nvSpPr>
        <p:spPr>
          <a:xfrm>
            <a:off x="7323201" y="3743325"/>
            <a:ext cx="3401060" cy="1238885"/>
          </a:xfrm>
          <a:prstGeom prst="rect">
            <a:avLst/>
          </a:prstGeom>
        </p:spPr>
        <p:txBody>
          <a:bodyPr vert="horz" wrap="square" lIns="0" tIns="13335" rIns="0" bIns="0" rtlCol="0">
            <a:spAutoFit/>
          </a:bodyPr>
          <a:lstStyle/>
          <a:p>
            <a:pPr marL="92075" marR="161925">
              <a:lnSpc>
                <a:spcPct val="99400"/>
              </a:lnSpc>
              <a:spcBef>
                <a:spcPts val="105"/>
              </a:spcBef>
            </a:pPr>
            <a:r>
              <a:rPr sz="1600" b="1" spc="-5" dirty="0">
                <a:solidFill>
                  <a:srgbClr val="FFFFFF"/>
                </a:solidFill>
                <a:latin typeface="Arial"/>
                <a:cs typeface="Arial"/>
              </a:rPr>
              <a:t>…in between, </a:t>
            </a:r>
            <a:r>
              <a:rPr sz="1600" b="1" spc="-10" dirty="0">
                <a:solidFill>
                  <a:srgbClr val="FFFFFF"/>
                </a:solidFill>
                <a:latin typeface="Arial"/>
                <a:cs typeface="Arial"/>
              </a:rPr>
              <a:t>can </a:t>
            </a:r>
            <a:r>
              <a:rPr sz="1600" b="1" spc="-5" dirty="0">
                <a:solidFill>
                  <a:srgbClr val="FFFFFF"/>
                </a:solidFill>
                <a:latin typeface="Arial"/>
                <a:cs typeface="Arial"/>
              </a:rPr>
              <a:t>be loaded and  unloaded, stacked, transported  efficiently </a:t>
            </a:r>
            <a:r>
              <a:rPr sz="1600" b="1" spc="-15" dirty="0">
                <a:solidFill>
                  <a:srgbClr val="FFFFFF"/>
                </a:solidFill>
                <a:latin typeface="Arial"/>
                <a:cs typeface="Arial"/>
              </a:rPr>
              <a:t>over </a:t>
            </a:r>
            <a:r>
              <a:rPr sz="1600" b="1" spc="-5" dirty="0">
                <a:solidFill>
                  <a:srgbClr val="FFFFFF"/>
                </a:solidFill>
                <a:latin typeface="Arial"/>
                <a:cs typeface="Arial"/>
              </a:rPr>
              <a:t>long distances,  and transferred from </a:t>
            </a:r>
            <a:r>
              <a:rPr sz="1600" b="1" spc="-10" dirty="0">
                <a:solidFill>
                  <a:srgbClr val="FFFFFF"/>
                </a:solidFill>
                <a:latin typeface="Arial"/>
                <a:cs typeface="Arial"/>
              </a:rPr>
              <a:t>one mode  </a:t>
            </a:r>
            <a:r>
              <a:rPr sz="1600" b="1" spc="-5" dirty="0">
                <a:solidFill>
                  <a:srgbClr val="FFFFFF"/>
                </a:solidFill>
                <a:latin typeface="Arial"/>
                <a:cs typeface="Arial"/>
              </a:rPr>
              <a:t>of transport to</a:t>
            </a:r>
            <a:r>
              <a:rPr sz="1600" b="1" spc="35" dirty="0">
                <a:solidFill>
                  <a:srgbClr val="FFFFFF"/>
                </a:solidFill>
                <a:latin typeface="Arial"/>
                <a:cs typeface="Arial"/>
              </a:rPr>
              <a:t> </a:t>
            </a:r>
            <a:r>
              <a:rPr sz="1600" b="1" spc="-5" dirty="0">
                <a:solidFill>
                  <a:srgbClr val="FFFFFF"/>
                </a:solidFill>
                <a:latin typeface="Arial"/>
                <a:cs typeface="Arial"/>
              </a:rPr>
              <a:t>another</a:t>
            </a:r>
            <a:endParaRPr sz="1600">
              <a:latin typeface="Arial"/>
              <a:cs typeface="Arial"/>
            </a:endParaRPr>
          </a:p>
        </p:txBody>
      </p:sp>
      <p:sp>
        <p:nvSpPr>
          <p:cNvPr id="29" name="object 27"/>
          <p:cNvSpPr txBox="1"/>
          <p:nvPr/>
        </p:nvSpPr>
        <p:spPr>
          <a:xfrm>
            <a:off x="819150" y="2367660"/>
            <a:ext cx="3067050" cy="1077595"/>
          </a:xfrm>
          <a:prstGeom prst="rect">
            <a:avLst/>
          </a:prstGeom>
          <a:solidFill>
            <a:srgbClr val="5B9BD4"/>
          </a:solidFill>
        </p:spPr>
        <p:txBody>
          <a:bodyPr vert="horz" wrap="square" lIns="0" tIns="43180" rIns="0" bIns="0" rtlCol="0">
            <a:spAutoFit/>
          </a:bodyPr>
          <a:lstStyle/>
          <a:p>
            <a:pPr marL="91440" marR="138430">
              <a:lnSpc>
                <a:spcPct val="99200"/>
              </a:lnSpc>
              <a:spcBef>
                <a:spcPts val="340"/>
              </a:spcBef>
            </a:pPr>
            <a:r>
              <a:rPr sz="1600" b="1" spc="-5" dirty="0">
                <a:solidFill>
                  <a:srgbClr val="FFFFFF"/>
                </a:solidFill>
                <a:latin typeface="Arial"/>
                <a:cs typeface="Arial"/>
              </a:rPr>
              <a:t>A standard container that is  loaded </a:t>
            </a:r>
            <a:r>
              <a:rPr sz="1600" b="1" spc="5" dirty="0">
                <a:solidFill>
                  <a:srgbClr val="FFFFFF"/>
                </a:solidFill>
                <a:latin typeface="Arial"/>
                <a:cs typeface="Arial"/>
              </a:rPr>
              <a:t>with </a:t>
            </a:r>
            <a:r>
              <a:rPr sz="1600" b="1" spc="-5" dirty="0">
                <a:solidFill>
                  <a:srgbClr val="FFFFFF"/>
                </a:solidFill>
                <a:latin typeface="Arial"/>
                <a:cs typeface="Arial"/>
              </a:rPr>
              <a:t>virtually any  </a:t>
            </a:r>
            <a:r>
              <a:rPr sz="1600" b="1" spc="-10" dirty="0">
                <a:solidFill>
                  <a:srgbClr val="FFFFFF"/>
                </a:solidFill>
                <a:latin typeface="Arial"/>
                <a:cs typeface="Arial"/>
              </a:rPr>
              <a:t>goods, </a:t>
            </a:r>
            <a:r>
              <a:rPr sz="1600" b="1" spc="-5" dirty="0">
                <a:solidFill>
                  <a:srgbClr val="FFFFFF"/>
                </a:solidFill>
                <a:latin typeface="Arial"/>
                <a:cs typeface="Arial"/>
              </a:rPr>
              <a:t>and </a:t>
            </a:r>
            <a:r>
              <a:rPr sz="1600" b="1" spc="-15" dirty="0">
                <a:solidFill>
                  <a:srgbClr val="FFFFFF"/>
                </a:solidFill>
                <a:latin typeface="Arial"/>
                <a:cs typeface="Arial"/>
              </a:rPr>
              <a:t>stays </a:t>
            </a:r>
            <a:r>
              <a:rPr sz="1600" b="1" spc="-5" dirty="0">
                <a:solidFill>
                  <a:srgbClr val="FFFFFF"/>
                </a:solidFill>
                <a:latin typeface="Arial"/>
                <a:cs typeface="Arial"/>
              </a:rPr>
              <a:t>sealed until  it reaches final</a:t>
            </a:r>
            <a:r>
              <a:rPr sz="1600" b="1" spc="25" dirty="0">
                <a:solidFill>
                  <a:srgbClr val="FFFFFF"/>
                </a:solidFill>
                <a:latin typeface="Arial"/>
                <a:cs typeface="Arial"/>
              </a:rPr>
              <a:t> </a:t>
            </a:r>
            <a:r>
              <a:rPr sz="1600" b="1" spc="-20" dirty="0">
                <a:solidFill>
                  <a:srgbClr val="FFFFFF"/>
                </a:solidFill>
                <a:latin typeface="Arial"/>
                <a:cs typeface="Arial"/>
              </a:rPr>
              <a:t>delivery.</a:t>
            </a:r>
            <a:endParaRPr sz="1600">
              <a:latin typeface="Arial"/>
              <a:cs typeface="Arial"/>
            </a:endParaRPr>
          </a:p>
        </p:txBody>
      </p:sp>
      <p:sp>
        <p:nvSpPr>
          <p:cNvPr id="30" name="object 28"/>
          <p:cNvSpPr/>
          <p:nvPr/>
        </p:nvSpPr>
        <p:spPr>
          <a:xfrm>
            <a:off x="6589268" y="4505452"/>
            <a:ext cx="1067435" cy="1053259"/>
          </a:xfrm>
          <a:custGeom>
            <a:avLst/>
            <a:gdLst/>
            <a:ahLst/>
            <a:cxnLst/>
            <a:rect l="l" t="t" r="r" b="b"/>
            <a:pathLst>
              <a:path w="1067434" h="1070610">
                <a:moveTo>
                  <a:pt x="894397" y="946891"/>
                </a:moveTo>
                <a:lnTo>
                  <a:pt x="844930" y="996188"/>
                </a:lnTo>
                <a:lnTo>
                  <a:pt x="1067053" y="1070610"/>
                </a:lnTo>
                <a:lnTo>
                  <a:pt x="1034283" y="971677"/>
                </a:lnTo>
                <a:lnTo>
                  <a:pt x="919099" y="971677"/>
                </a:lnTo>
                <a:lnTo>
                  <a:pt x="894397" y="946891"/>
                </a:lnTo>
                <a:close/>
              </a:path>
              <a:path w="1067434" h="1070610">
                <a:moveTo>
                  <a:pt x="943944" y="897513"/>
                </a:moveTo>
                <a:lnTo>
                  <a:pt x="894397" y="946891"/>
                </a:lnTo>
                <a:lnTo>
                  <a:pt x="919099" y="971677"/>
                </a:lnTo>
                <a:lnTo>
                  <a:pt x="968628" y="922274"/>
                </a:lnTo>
                <a:lnTo>
                  <a:pt x="943944" y="897513"/>
                </a:lnTo>
                <a:close/>
              </a:path>
              <a:path w="1067434" h="1070610">
                <a:moveTo>
                  <a:pt x="993393" y="848233"/>
                </a:moveTo>
                <a:lnTo>
                  <a:pt x="943944" y="897513"/>
                </a:lnTo>
                <a:lnTo>
                  <a:pt x="968628" y="922274"/>
                </a:lnTo>
                <a:lnTo>
                  <a:pt x="919099" y="971677"/>
                </a:lnTo>
                <a:lnTo>
                  <a:pt x="1034283" y="971677"/>
                </a:lnTo>
                <a:lnTo>
                  <a:pt x="993393" y="848233"/>
                </a:lnTo>
                <a:close/>
              </a:path>
              <a:path w="1067434" h="1070610">
                <a:moveTo>
                  <a:pt x="172597" y="123778"/>
                </a:moveTo>
                <a:lnTo>
                  <a:pt x="123169" y="173037"/>
                </a:lnTo>
                <a:lnTo>
                  <a:pt x="894397" y="946891"/>
                </a:lnTo>
                <a:lnTo>
                  <a:pt x="943944" y="897513"/>
                </a:lnTo>
                <a:lnTo>
                  <a:pt x="172597" y="123778"/>
                </a:lnTo>
                <a:close/>
              </a:path>
              <a:path w="1067434" h="1070610">
                <a:moveTo>
                  <a:pt x="0" y="0"/>
                </a:moveTo>
                <a:lnTo>
                  <a:pt x="73659" y="222377"/>
                </a:lnTo>
                <a:lnTo>
                  <a:pt x="123169" y="173037"/>
                </a:lnTo>
                <a:lnTo>
                  <a:pt x="98551" y="148336"/>
                </a:lnTo>
                <a:lnTo>
                  <a:pt x="147954" y="99060"/>
                </a:lnTo>
                <a:lnTo>
                  <a:pt x="197400" y="99060"/>
                </a:lnTo>
                <a:lnTo>
                  <a:pt x="222123" y="74422"/>
                </a:lnTo>
                <a:lnTo>
                  <a:pt x="0" y="0"/>
                </a:lnTo>
                <a:close/>
              </a:path>
              <a:path w="1067434" h="1070610">
                <a:moveTo>
                  <a:pt x="147954" y="99060"/>
                </a:moveTo>
                <a:lnTo>
                  <a:pt x="98551" y="148336"/>
                </a:lnTo>
                <a:lnTo>
                  <a:pt x="123169" y="173037"/>
                </a:lnTo>
                <a:lnTo>
                  <a:pt x="172597" y="123778"/>
                </a:lnTo>
                <a:lnTo>
                  <a:pt x="147954" y="99060"/>
                </a:lnTo>
                <a:close/>
              </a:path>
              <a:path w="1067434" h="1070610">
                <a:moveTo>
                  <a:pt x="197400" y="99060"/>
                </a:moveTo>
                <a:lnTo>
                  <a:pt x="147954" y="99060"/>
                </a:lnTo>
                <a:lnTo>
                  <a:pt x="172597" y="123778"/>
                </a:lnTo>
                <a:lnTo>
                  <a:pt x="197400" y="99060"/>
                </a:lnTo>
                <a:close/>
              </a:path>
            </a:pathLst>
          </a:custGeom>
          <a:solidFill>
            <a:srgbClr val="394D53"/>
          </a:solidFill>
        </p:spPr>
        <p:txBody>
          <a:bodyPr wrap="square" lIns="0" tIns="0" rIns="0" bIns="0" rtlCol="0"/>
          <a:lstStyle/>
          <a:p>
            <a:endParaRPr/>
          </a:p>
        </p:txBody>
      </p:sp>
      <p:sp>
        <p:nvSpPr>
          <p:cNvPr id="31" name="object 29"/>
          <p:cNvSpPr/>
          <p:nvPr/>
        </p:nvSpPr>
        <p:spPr>
          <a:xfrm>
            <a:off x="4018153" y="4557015"/>
            <a:ext cx="1070610" cy="1050136"/>
          </a:xfrm>
          <a:custGeom>
            <a:avLst/>
            <a:gdLst/>
            <a:ahLst/>
            <a:cxnLst/>
            <a:rect l="l" t="t" r="r" b="b"/>
            <a:pathLst>
              <a:path w="1070610" h="1067435">
                <a:moveTo>
                  <a:pt x="74422" y="844931"/>
                </a:moveTo>
                <a:lnTo>
                  <a:pt x="0" y="1067104"/>
                </a:lnTo>
                <a:lnTo>
                  <a:pt x="222376" y="993394"/>
                </a:lnTo>
                <a:lnTo>
                  <a:pt x="197570" y="968502"/>
                </a:lnTo>
                <a:lnTo>
                  <a:pt x="148336" y="968502"/>
                </a:lnTo>
                <a:lnTo>
                  <a:pt x="99060" y="919099"/>
                </a:lnTo>
                <a:lnTo>
                  <a:pt x="123780" y="894458"/>
                </a:lnTo>
                <a:lnTo>
                  <a:pt x="74422" y="844931"/>
                </a:lnTo>
                <a:close/>
              </a:path>
              <a:path w="1070610" h="1067435">
                <a:moveTo>
                  <a:pt x="123780" y="894458"/>
                </a:moveTo>
                <a:lnTo>
                  <a:pt x="99060" y="919099"/>
                </a:lnTo>
                <a:lnTo>
                  <a:pt x="148336" y="968502"/>
                </a:lnTo>
                <a:lnTo>
                  <a:pt x="173035" y="943882"/>
                </a:lnTo>
                <a:lnTo>
                  <a:pt x="123780" y="894458"/>
                </a:lnTo>
                <a:close/>
              </a:path>
              <a:path w="1070610" h="1067435">
                <a:moveTo>
                  <a:pt x="173035" y="943882"/>
                </a:moveTo>
                <a:lnTo>
                  <a:pt x="148336" y="968502"/>
                </a:lnTo>
                <a:lnTo>
                  <a:pt x="197570" y="968502"/>
                </a:lnTo>
                <a:lnTo>
                  <a:pt x="173035" y="943882"/>
                </a:lnTo>
                <a:close/>
              </a:path>
              <a:path w="1070610" h="1067435">
                <a:moveTo>
                  <a:pt x="897574" y="123171"/>
                </a:moveTo>
                <a:lnTo>
                  <a:pt x="123780" y="894458"/>
                </a:lnTo>
                <a:lnTo>
                  <a:pt x="173035" y="943882"/>
                </a:lnTo>
                <a:lnTo>
                  <a:pt x="946829" y="172595"/>
                </a:lnTo>
                <a:lnTo>
                  <a:pt x="897574" y="123171"/>
                </a:lnTo>
                <a:close/>
              </a:path>
              <a:path w="1070610" h="1067435">
                <a:moveTo>
                  <a:pt x="1037590" y="98552"/>
                </a:moveTo>
                <a:lnTo>
                  <a:pt x="922274" y="98552"/>
                </a:lnTo>
                <a:lnTo>
                  <a:pt x="971550" y="147955"/>
                </a:lnTo>
                <a:lnTo>
                  <a:pt x="946829" y="172595"/>
                </a:lnTo>
                <a:lnTo>
                  <a:pt x="996188" y="222123"/>
                </a:lnTo>
                <a:lnTo>
                  <a:pt x="1037590" y="98552"/>
                </a:lnTo>
                <a:close/>
              </a:path>
              <a:path w="1070610" h="1067435">
                <a:moveTo>
                  <a:pt x="922274" y="98552"/>
                </a:moveTo>
                <a:lnTo>
                  <a:pt x="897574" y="123171"/>
                </a:lnTo>
                <a:lnTo>
                  <a:pt x="946829" y="172595"/>
                </a:lnTo>
                <a:lnTo>
                  <a:pt x="971550" y="147955"/>
                </a:lnTo>
                <a:lnTo>
                  <a:pt x="922274" y="98552"/>
                </a:lnTo>
                <a:close/>
              </a:path>
              <a:path w="1070610" h="1067435">
                <a:moveTo>
                  <a:pt x="1070610" y="0"/>
                </a:moveTo>
                <a:lnTo>
                  <a:pt x="848233" y="73660"/>
                </a:lnTo>
                <a:lnTo>
                  <a:pt x="897574" y="123171"/>
                </a:lnTo>
                <a:lnTo>
                  <a:pt x="922274" y="98552"/>
                </a:lnTo>
                <a:lnTo>
                  <a:pt x="1037590" y="98552"/>
                </a:lnTo>
                <a:lnTo>
                  <a:pt x="1070610" y="0"/>
                </a:lnTo>
                <a:close/>
              </a:path>
            </a:pathLst>
          </a:custGeom>
          <a:solidFill>
            <a:srgbClr val="394D53"/>
          </a:solidFill>
        </p:spPr>
        <p:txBody>
          <a:bodyPr wrap="square" lIns="0" tIns="0" rIns="0" bIns="0" rtlCol="0"/>
          <a:lstStyle/>
          <a:p>
            <a:endParaRPr/>
          </a:p>
        </p:txBody>
      </p:sp>
    </p:spTree>
    <p:extLst>
      <p:ext uri="{BB962C8B-B14F-4D97-AF65-F5344CB8AC3E}">
        <p14:creationId xmlns:p14="http://schemas.microsoft.com/office/powerpoint/2010/main" val="3505700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32</a:t>
            </a:fld>
            <a:endParaRPr lang="en" dirty="0"/>
          </a:p>
        </p:txBody>
      </p:sp>
      <p:sp>
        <p:nvSpPr>
          <p:cNvPr id="3" name="Title 2"/>
          <p:cNvSpPr>
            <a:spLocks noGrp="1"/>
          </p:cNvSpPr>
          <p:nvPr>
            <p:ph type="title"/>
          </p:nvPr>
        </p:nvSpPr>
        <p:spPr/>
        <p:txBody>
          <a:bodyPr/>
          <a:lstStyle/>
          <a:p>
            <a:r>
              <a:rPr lang="en-US" spc="-5" dirty="0"/>
              <a:t>This </a:t>
            </a:r>
            <a:r>
              <a:rPr lang="en-US" spc="-10" dirty="0"/>
              <a:t>eliminated </a:t>
            </a:r>
            <a:r>
              <a:rPr lang="en-US" spc="-5" dirty="0"/>
              <a:t>the </a:t>
            </a:r>
            <a:r>
              <a:rPr lang="en-US" spc="-10" dirty="0"/>
              <a:t>NXN</a:t>
            </a:r>
            <a:r>
              <a:rPr lang="en-US" spc="20" dirty="0"/>
              <a:t> </a:t>
            </a:r>
            <a:r>
              <a:rPr lang="en-US" spc="-10" dirty="0"/>
              <a:t>problem…</a:t>
            </a:r>
            <a:endParaRPr lang="en-IN" dirty="0"/>
          </a:p>
        </p:txBody>
      </p:sp>
      <p:sp>
        <p:nvSpPr>
          <p:cNvPr id="5" name="object 2"/>
          <p:cNvSpPr/>
          <p:nvPr/>
        </p:nvSpPr>
        <p:spPr>
          <a:xfrm>
            <a:off x="2229992" y="1500758"/>
            <a:ext cx="0" cy="4222750"/>
          </a:xfrm>
          <a:custGeom>
            <a:avLst/>
            <a:gdLst/>
            <a:ahLst/>
            <a:cxnLst/>
            <a:rect l="l" t="t" r="r" b="b"/>
            <a:pathLst>
              <a:path h="4222750">
                <a:moveTo>
                  <a:pt x="0" y="0"/>
                </a:moveTo>
                <a:lnTo>
                  <a:pt x="0" y="4222699"/>
                </a:lnTo>
              </a:path>
            </a:pathLst>
          </a:custGeom>
          <a:ln w="25400">
            <a:solidFill>
              <a:srgbClr val="000000"/>
            </a:solidFill>
          </a:ln>
        </p:spPr>
        <p:txBody>
          <a:bodyPr wrap="square" lIns="0" tIns="0" rIns="0" bIns="0" rtlCol="0"/>
          <a:lstStyle/>
          <a:p>
            <a:endParaRPr/>
          </a:p>
        </p:txBody>
      </p:sp>
      <p:sp>
        <p:nvSpPr>
          <p:cNvPr id="6" name="object 3"/>
          <p:cNvSpPr/>
          <p:nvPr/>
        </p:nvSpPr>
        <p:spPr>
          <a:xfrm>
            <a:off x="2229992" y="5723458"/>
            <a:ext cx="0" cy="688975"/>
          </a:xfrm>
          <a:custGeom>
            <a:avLst/>
            <a:gdLst/>
            <a:ahLst/>
            <a:cxnLst/>
            <a:rect l="l" t="t" r="r" b="b"/>
            <a:pathLst>
              <a:path h="688975">
                <a:moveTo>
                  <a:pt x="0" y="0"/>
                </a:moveTo>
                <a:lnTo>
                  <a:pt x="0" y="688962"/>
                </a:lnTo>
              </a:path>
            </a:pathLst>
          </a:custGeom>
          <a:ln w="12700">
            <a:solidFill>
              <a:srgbClr val="000000"/>
            </a:solidFill>
          </a:ln>
        </p:spPr>
        <p:txBody>
          <a:bodyPr wrap="square" lIns="0" tIns="0" rIns="0" bIns="0" rtlCol="0"/>
          <a:lstStyle/>
          <a:p>
            <a:endParaRPr/>
          </a:p>
        </p:txBody>
      </p:sp>
      <p:sp>
        <p:nvSpPr>
          <p:cNvPr id="7" name="object 4"/>
          <p:cNvSpPr/>
          <p:nvPr/>
        </p:nvSpPr>
        <p:spPr>
          <a:xfrm>
            <a:off x="3340100"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8" name="object 5"/>
          <p:cNvSpPr/>
          <p:nvPr/>
        </p:nvSpPr>
        <p:spPr>
          <a:xfrm>
            <a:off x="4450334"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9" name="object 6"/>
          <p:cNvSpPr/>
          <p:nvPr/>
        </p:nvSpPr>
        <p:spPr>
          <a:xfrm>
            <a:off x="5560440"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0" name="object 7"/>
          <p:cNvSpPr/>
          <p:nvPr/>
        </p:nvSpPr>
        <p:spPr>
          <a:xfrm>
            <a:off x="6670675"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1" name="object 8"/>
          <p:cNvSpPr/>
          <p:nvPr/>
        </p:nvSpPr>
        <p:spPr>
          <a:xfrm>
            <a:off x="7780908"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2" name="object 9"/>
          <p:cNvSpPr/>
          <p:nvPr/>
        </p:nvSpPr>
        <p:spPr>
          <a:xfrm>
            <a:off x="8891016"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3" name="object 10"/>
          <p:cNvSpPr/>
          <p:nvPr/>
        </p:nvSpPr>
        <p:spPr>
          <a:xfrm>
            <a:off x="1119746" y="2202433"/>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4" name="object 11"/>
          <p:cNvSpPr/>
          <p:nvPr/>
        </p:nvSpPr>
        <p:spPr>
          <a:xfrm>
            <a:off x="1119746" y="2904108"/>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5" name="object 12"/>
          <p:cNvSpPr/>
          <p:nvPr/>
        </p:nvSpPr>
        <p:spPr>
          <a:xfrm>
            <a:off x="1119746" y="3605784"/>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6" name="object 13"/>
          <p:cNvSpPr/>
          <p:nvPr/>
        </p:nvSpPr>
        <p:spPr>
          <a:xfrm>
            <a:off x="1119746" y="4307459"/>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7" name="object 14"/>
          <p:cNvSpPr/>
          <p:nvPr/>
        </p:nvSpPr>
        <p:spPr>
          <a:xfrm>
            <a:off x="1119746" y="5009134"/>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8" name="object 15"/>
          <p:cNvSpPr/>
          <p:nvPr/>
        </p:nvSpPr>
        <p:spPr>
          <a:xfrm>
            <a:off x="1119746" y="5710758"/>
            <a:ext cx="1097915" cy="0"/>
          </a:xfrm>
          <a:custGeom>
            <a:avLst/>
            <a:gdLst/>
            <a:ahLst/>
            <a:cxnLst/>
            <a:rect l="l" t="t" r="r" b="b"/>
            <a:pathLst>
              <a:path w="1097914">
                <a:moveTo>
                  <a:pt x="0" y="0"/>
                </a:moveTo>
                <a:lnTo>
                  <a:pt x="1097546" y="0"/>
                </a:lnTo>
              </a:path>
            </a:pathLst>
          </a:custGeom>
          <a:ln w="12700">
            <a:solidFill>
              <a:srgbClr val="000000"/>
            </a:solidFill>
          </a:ln>
        </p:spPr>
        <p:txBody>
          <a:bodyPr wrap="square" lIns="0" tIns="0" rIns="0" bIns="0" rtlCol="0"/>
          <a:lstStyle/>
          <a:p>
            <a:endParaRPr/>
          </a:p>
        </p:txBody>
      </p:sp>
      <p:sp>
        <p:nvSpPr>
          <p:cNvPr id="19" name="object 16"/>
          <p:cNvSpPr/>
          <p:nvPr/>
        </p:nvSpPr>
        <p:spPr>
          <a:xfrm>
            <a:off x="2217292" y="5710758"/>
            <a:ext cx="7784465" cy="0"/>
          </a:xfrm>
          <a:custGeom>
            <a:avLst/>
            <a:gdLst/>
            <a:ahLst/>
            <a:cxnLst/>
            <a:rect l="l" t="t" r="r" b="b"/>
            <a:pathLst>
              <a:path w="7784465">
                <a:moveTo>
                  <a:pt x="0" y="0"/>
                </a:moveTo>
                <a:lnTo>
                  <a:pt x="7783957" y="0"/>
                </a:lnTo>
              </a:path>
            </a:pathLst>
          </a:custGeom>
          <a:ln w="25400">
            <a:solidFill>
              <a:srgbClr val="000000"/>
            </a:solidFill>
          </a:ln>
        </p:spPr>
        <p:txBody>
          <a:bodyPr wrap="square" lIns="0" tIns="0" rIns="0" bIns="0" rtlCol="0"/>
          <a:lstStyle/>
          <a:p>
            <a:endParaRPr/>
          </a:p>
        </p:txBody>
      </p:sp>
      <p:sp>
        <p:nvSpPr>
          <p:cNvPr id="20" name="object 17"/>
          <p:cNvSpPr/>
          <p:nvPr/>
        </p:nvSpPr>
        <p:spPr>
          <a:xfrm>
            <a:off x="1415161" y="2274519"/>
            <a:ext cx="557453" cy="550976"/>
          </a:xfrm>
          <a:prstGeom prst="rect">
            <a:avLst/>
          </a:prstGeom>
          <a:blipFill>
            <a:blip r:embed="rId2" cstate="print"/>
            <a:stretch>
              <a:fillRect/>
            </a:stretch>
          </a:blipFill>
        </p:spPr>
        <p:txBody>
          <a:bodyPr wrap="square" lIns="0" tIns="0" rIns="0" bIns="0" rtlCol="0"/>
          <a:lstStyle/>
          <a:p>
            <a:endParaRPr/>
          </a:p>
        </p:txBody>
      </p:sp>
      <p:sp>
        <p:nvSpPr>
          <p:cNvPr id="21" name="object 18"/>
          <p:cNvSpPr/>
          <p:nvPr/>
        </p:nvSpPr>
        <p:spPr>
          <a:xfrm>
            <a:off x="1364913" y="3655047"/>
            <a:ext cx="724744" cy="620888"/>
          </a:xfrm>
          <a:prstGeom prst="rect">
            <a:avLst/>
          </a:prstGeom>
          <a:blipFill>
            <a:blip r:embed="rId3" cstate="print"/>
            <a:stretch>
              <a:fillRect/>
            </a:stretch>
          </a:blipFill>
        </p:spPr>
        <p:txBody>
          <a:bodyPr wrap="square" lIns="0" tIns="0" rIns="0" bIns="0" rtlCol="0"/>
          <a:lstStyle/>
          <a:p>
            <a:endParaRPr/>
          </a:p>
        </p:txBody>
      </p:sp>
      <p:sp>
        <p:nvSpPr>
          <p:cNvPr id="22" name="object 19"/>
          <p:cNvSpPr/>
          <p:nvPr/>
        </p:nvSpPr>
        <p:spPr>
          <a:xfrm>
            <a:off x="1415161" y="4285437"/>
            <a:ext cx="543077" cy="605078"/>
          </a:xfrm>
          <a:prstGeom prst="rect">
            <a:avLst/>
          </a:prstGeom>
          <a:blipFill>
            <a:blip r:embed="rId4" cstate="print"/>
            <a:stretch>
              <a:fillRect/>
            </a:stretch>
          </a:blipFill>
        </p:spPr>
        <p:txBody>
          <a:bodyPr wrap="square" lIns="0" tIns="0" rIns="0" bIns="0" rtlCol="0"/>
          <a:lstStyle/>
          <a:p>
            <a:endParaRPr/>
          </a:p>
        </p:txBody>
      </p:sp>
      <p:sp>
        <p:nvSpPr>
          <p:cNvPr id="23" name="object 20"/>
          <p:cNvSpPr/>
          <p:nvPr/>
        </p:nvSpPr>
        <p:spPr>
          <a:xfrm>
            <a:off x="1173086" y="1524101"/>
            <a:ext cx="916520" cy="609244"/>
          </a:xfrm>
          <a:prstGeom prst="rect">
            <a:avLst/>
          </a:prstGeom>
          <a:blipFill>
            <a:blip r:embed="rId5" cstate="print"/>
            <a:stretch>
              <a:fillRect/>
            </a:stretch>
          </a:blipFill>
        </p:spPr>
        <p:txBody>
          <a:bodyPr wrap="square" lIns="0" tIns="0" rIns="0" bIns="0" rtlCol="0"/>
          <a:lstStyle/>
          <a:p>
            <a:endParaRPr/>
          </a:p>
        </p:txBody>
      </p:sp>
      <p:sp>
        <p:nvSpPr>
          <p:cNvPr id="24" name="object 21"/>
          <p:cNvSpPr/>
          <p:nvPr/>
        </p:nvSpPr>
        <p:spPr>
          <a:xfrm>
            <a:off x="1277238" y="3029877"/>
            <a:ext cx="861783" cy="550379"/>
          </a:xfrm>
          <a:prstGeom prst="rect">
            <a:avLst/>
          </a:prstGeom>
          <a:blipFill>
            <a:blip r:embed="rId6" cstate="print"/>
            <a:stretch>
              <a:fillRect/>
            </a:stretch>
          </a:blipFill>
        </p:spPr>
        <p:txBody>
          <a:bodyPr wrap="square" lIns="0" tIns="0" rIns="0" bIns="0" rtlCol="0"/>
          <a:lstStyle/>
          <a:p>
            <a:endParaRPr/>
          </a:p>
        </p:txBody>
      </p:sp>
      <p:sp>
        <p:nvSpPr>
          <p:cNvPr id="25" name="object 22"/>
          <p:cNvSpPr/>
          <p:nvPr/>
        </p:nvSpPr>
        <p:spPr>
          <a:xfrm>
            <a:off x="6817994" y="5834507"/>
            <a:ext cx="642213" cy="610643"/>
          </a:xfrm>
          <a:prstGeom prst="rect">
            <a:avLst/>
          </a:prstGeom>
          <a:blipFill>
            <a:blip r:embed="rId7" cstate="print"/>
            <a:stretch>
              <a:fillRect/>
            </a:stretch>
          </a:blipFill>
        </p:spPr>
        <p:txBody>
          <a:bodyPr wrap="square" lIns="0" tIns="0" rIns="0" bIns="0" rtlCol="0"/>
          <a:lstStyle/>
          <a:p>
            <a:endParaRPr/>
          </a:p>
        </p:txBody>
      </p:sp>
      <p:sp>
        <p:nvSpPr>
          <p:cNvPr id="26" name="object 23"/>
          <p:cNvSpPr/>
          <p:nvPr/>
        </p:nvSpPr>
        <p:spPr>
          <a:xfrm>
            <a:off x="7943215" y="5850928"/>
            <a:ext cx="779754" cy="503885"/>
          </a:xfrm>
          <a:prstGeom prst="rect">
            <a:avLst/>
          </a:prstGeom>
          <a:blipFill>
            <a:blip r:embed="rId8" cstate="print"/>
            <a:stretch>
              <a:fillRect/>
            </a:stretch>
          </a:blipFill>
        </p:spPr>
        <p:txBody>
          <a:bodyPr wrap="square" lIns="0" tIns="0" rIns="0" bIns="0" rtlCol="0"/>
          <a:lstStyle/>
          <a:p>
            <a:endParaRPr/>
          </a:p>
        </p:txBody>
      </p:sp>
      <p:sp>
        <p:nvSpPr>
          <p:cNvPr id="27" name="object 24"/>
          <p:cNvSpPr/>
          <p:nvPr/>
        </p:nvSpPr>
        <p:spPr>
          <a:xfrm>
            <a:off x="5818378" y="5802769"/>
            <a:ext cx="635897" cy="689889"/>
          </a:xfrm>
          <a:prstGeom prst="rect">
            <a:avLst/>
          </a:prstGeom>
          <a:blipFill>
            <a:blip r:embed="rId9" cstate="print"/>
            <a:stretch>
              <a:fillRect/>
            </a:stretch>
          </a:blipFill>
        </p:spPr>
        <p:txBody>
          <a:bodyPr wrap="square" lIns="0" tIns="0" rIns="0" bIns="0" rtlCol="0"/>
          <a:lstStyle/>
          <a:p>
            <a:endParaRPr/>
          </a:p>
        </p:txBody>
      </p:sp>
      <p:sp>
        <p:nvSpPr>
          <p:cNvPr id="28" name="object 25"/>
          <p:cNvSpPr/>
          <p:nvPr/>
        </p:nvSpPr>
        <p:spPr>
          <a:xfrm>
            <a:off x="9113011" y="5944590"/>
            <a:ext cx="765835" cy="419112"/>
          </a:xfrm>
          <a:prstGeom prst="rect">
            <a:avLst/>
          </a:prstGeom>
          <a:blipFill>
            <a:blip r:embed="rId10" cstate="print"/>
            <a:stretch>
              <a:fillRect/>
            </a:stretch>
          </a:blipFill>
        </p:spPr>
        <p:txBody>
          <a:bodyPr wrap="square" lIns="0" tIns="0" rIns="0" bIns="0" rtlCol="0"/>
          <a:lstStyle/>
          <a:p>
            <a:endParaRPr/>
          </a:p>
        </p:txBody>
      </p:sp>
      <p:sp>
        <p:nvSpPr>
          <p:cNvPr id="29" name="object 26"/>
          <p:cNvSpPr/>
          <p:nvPr/>
        </p:nvSpPr>
        <p:spPr>
          <a:xfrm>
            <a:off x="2614041" y="5799632"/>
            <a:ext cx="583933" cy="669290"/>
          </a:xfrm>
          <a:prstGeom prst="rect">
            <a:avLst/>
          </a:prstGeom>
          <a:blipFill>
            <a:blip r:embed="rId11" cstate="print"/>
            <a:stretch>
              <a:fillRect/>
            </a:stretch>
          </a:blipFill>
        </p:spPr>
        <p:txBody>
          <a:bodyPr wrap="square" lIns="0" tIns="0" rIns="0" bIns="0" rtlCol="0"/>
          <a:lstStyle/>
          <a:p>
            <a:endParaRPr/>
          </a:p>
        </p:txBody>
      </p:sp>
      <p:sp>
        <p:nvSpPr>
          <p:cNvPr id="30" name="object 27"/>
          <p:cNvSpPr/>
          <p:nvPr/>
        </p:nvSpPr>
        <p:spPr>
          <a:xfrm>
            <a:off x="4705730" y="5825528"/>
            <a:ext cx="701386" cy="617486"/>
          </a:xfrm>
          <a:prstGeom prst="rect">
            <a:avLst/>
          </a:prstGeom>
          <a:blipFill>
            <a:blip r:embed="rId12" cstate="print"/>
            <a:stretch>
              <a:fillRect/>
            </a:stretch>
          </a:blipFill>
        </p:spPr>
        <p:txBody>
          <a:bodyPr wrap="square" lIns="0" tIns="0" rIns="0" bIns="0" rtlCol="0"/>
          <a:lstStyle/>
          <a:p>
            <a:endParaRPr/>
          </a:p>
        </p:txBody>
      </p:sp>
      <p:sp>
        <p:nvSpPr>
          <p:cNvPr id="31" name="object 28"/>
          <p:cNvSpPr/>
          <p:nvPr/>
        </p:nvSpPr>
        <p:spPr>
          <a:xfrm>
            <a:off x="3455415" y="5850928"/>
            <a:ext cx="817041" cy="457736"/>
          </a:xfrm>
          <a:prstGeom prst="rect">
            <a:avLst/>
          </a:prstGeom>
          <a:blipFill>
            <a:blip r:embed="rId13" cstate="print"/>
            <a:stretch>
              <a:fillRect/>
            </a:stretch>
          </a:blipFill>
        </p:spPr>
        <p:txBody>
          <a:bodyPr wrap="square" lIns="0" tIns="0" rIns="0" bIns="0" rtlCol="0"/>
          <a:lstStyle/>
          <a:p>
            <a:endParaRPr/>
          </a:p>
        </p:txBody>
      </p:sp>
      <p:sp>
        <p:nvSpPr>
          <p:cNvPr id="32" name="object 29"/>
          <p:cNvSpPr/>
          <p:nvPr/>
        </p:nvSpPr>
        <p:spPr>
          <a:xfrm>
            <a:off x="1353438" y="5117241"/>
            <a:ext cx="625765" cy="548748"/>
          </a:xfrm>
          <a:prstGeom prst="rect">
            <a:avLst/>
          </a:prstGeom>
          <a:blipFill>
            <a:blip r:embed="rId14" cstate="print"/>
            <a:stretch>
              <a:fillRect/>
            </a:stretch>
          </a:blipFill>
        </p:spPr>
        <p:txBody>
          <a:bodyPr wrap="square" lIns="0" tIns="0" rIns="0" bIns="0" rtlCol="0"/>
          <a:lstStyle/>
          <a:p>
            <a:endParaRPr/>
          </a:p>
        </p:txBody>
      </p:sp>
      <p:sp>
        <p:nvSpPr>
          <p:cNvPr id="33" name="object 30"/>
          <p:cNvSpPr/>
          <p:nvPr/>
        </p:nvSpPr>
        <p:spPr>
          <a:xfrm>
            <a:off x="2286380"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4" name="object 33"/>
          <p:cNvSpPr/>
          <p:nvPr/>
        </p:nvSpPr>
        <p:spPr>
          <a:xfrm>
            <a:off x="3397884"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5" name="object 34"/>
          <p:cNvSpPr/>
          <p:nvPr/>
        </p:nvSpPr>
        <p:spPr>
          <a:xfrm>
            <a:off x="4509261"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6" name="object 35"/>
          <p:cNvSpPr/>
          <p:nvPr/>
        </p:nvSpPr>
        <p:spPr>
          <a:xfrm>
            <a:off x="5620765"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7" name="object 36"/>
          <p:cNvSpPr/>
          <p:nvPr/>
        </p:nvSpPr>
        <p:spPr>
          <a:xfrm>
            <a:off x="6732269"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8" name="object 37"/>
          <p:cNvSpPr/>
          <p:nvPr/>
        </p:nvSpPr>
        <p:spPr>
          <a:xfrm>
            <a:off x="7843773"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9" name="object 38"/>
          <p:cNvSpPr/>
          <p:nvPr/>
        </p:nvSpPr>
        <p:spPr>
          <a:xfrm>
            <a:off x="8955151"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40" name="object 39"/>
          <p:cNvSpPr/>
          <p:nvPr/>
        </p:nvSpPr>
        <p:spPr>
          <a:xfrm>
            <a:off x="2312670"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1" name="object 40"/>
          <p:cNvSpPr/>
          <p:nvPr/>
        </p:nvSpPr>
        <p:spPr>
          <a:xfrm>
            <a:off x="3424173"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2" name="object 41"/>
          <p:cNvSpPr/>
          <p:nvPr/>
        </p:nvSpPr>
        <p:spPr>
          <a:xfrm>
            <a:off x="4535551"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3" name="object 42"/>
          <p:cNvSpPr/>
          <p:nvPr/>
        </p:nvSpPr>
        <p:spPr>
          <a:xfrm>
            <a:off x="5647054"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4" name="object 43"/>
          <p:cNvSpPr/>
          <p:nvPr/>
        </p:nvSpPr>
        <p:spPr>
          <a:xfrm>
            <a:off x="6758558"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5" name="object 44"/>
          <p:cNvSpPr/>
          <p:nvPr/>
        </p:nvSpPr>
        <p:spPr>
          <a:xfrm>
            <a:off x="7870063"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6" name="object 45"/>
          <p:cNvSpPr/>
          <p:nvPr/>
        </p:nvSpPr>
        <p:spPr>
          <a:xfrm>
            <a:off x="8981440"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7" name="object 46"/>
          <p:cNvSpPr/>
          <p:nvPr/>
        </p:nvSpPr>
        <p:spPr>
          <a:xfrm>
            <a:off x="2307335"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48" name="object 47"/>
          <p:cNvSpPr/>
          <p:nvPr/>
        </p:nvSpPr>
        <p:spPr>
          <a:xfrm>
            <a:off x="3418840"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49" name="object 48"/>
          <p:cNvSpPr/>
          <p:nvPr/>
        </p:nvSpPr>
        <p:spPr>
          <a:xfrm>
            <a:off x="4530344"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50" name="object 49"/>
          <p:cNvSpPr/>
          <p:nvPr/>
        </p:nvSpPr>
        <p:spPr>
          <a:xfrm>
            <a:off x="5641847"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51" name="object 50"/>
          <p:cNvSpPr/>
          <p:nvPr/>
        </p:nvSpPr>
        <p:spPr>
          <a:xfrm>
            <a:off x="6753225"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52" name="object 51"/>
          <p:cNvSpPr/>
          <p:nvPr/>
        </p:nvSpPr>
        <p:spPr>
          <a:xfrm>
            <a:off x="7864729"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53" name="object 52"/>
          <p:cNvSpPr/>
          <p:nvPr/>
        </p:nvSpPr>
        <p:spPr>
          <a:xfrm>
            <a:off x="8976232"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54" name="object 53"/>
          <p:cNvSpPr/>
          <p:nvPr/>
        </p:nvSpPr>
        <p:spPr>
          <a:xfrm>
            <a:off x="2302129"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5" name="object 54"/>
          <p:cNvSpPr/>
          <p:nvPr/>
        </p:nvSpPr>
        <p:spPr>
          <a:xfrm>
            <a:off x="3413633"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6" name="object 55"/>
          <p:cNvSpPr/>
          <p:nvPr/>
        </p:nvSpPr>
        <p:spPr>
          <a:xfrm>
            <a:off x="4525009"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7" name="object 56"/>
          <p:cNvSpPr/>
          <p:nvPr/>
        </p:nvSpPr>
        <p:spPr>
          <a:xfrm>
            <a:off x="5636514"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8" name="object 57"/>
          <p:cNvSpPr/>
          <p:nvPr/>
        </p:nvSpPr>
        <p:spPr>
          <a:xfrm>
            <a:off x="6748018"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9" name="object 58"/>
          <p:cNvSpPr/>
          <p:nvPr/>
        </p:nvSpPr>
        <p:spPr>
          <a:xfrm>
            <a:off x="7859521"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60" name="object 59"/>
          <p:cNvSpPr/>
          <p:nvPr/>
        </p:nvSpPr>
        <p:spPr>
          <a:xfrm>
            <a:off x="8971026"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61" name="object 60"/>
          <p:cNvSpPr/>
          <p:nvPr/>
        </p:nvSpPr>
        <p:spPr>
          <a:xfrm>
            <a:off x="2286380"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2" name="object 61"/>
          <p:cNvSpPr/>
          <p:nvPr/>
        </p:nvSpPr>
        <p:spPr>
          <a:xfrm>
            <a:off x="3397884"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3" name="object 62"/>
          <p:cNvSpPr/>
          <p:nvPr/>
        </p:nvSpPr>
        <p:spPr>
          <a:xfrm>
            <a:off x="4509261"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4" name="object 63"/>
          <p:cNvSpPr/>
          <p:nvPr/>
        </p:nvSpPr>
        <p:spPr>
          <a:xfrm>
            <a:off x="5620765"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5" name="object 64"/>
          <p:cNvSpPr/>
          <p:nvPr/>
        </p:nvSpPr>
        <p:spPr>
          <a:xfrm>
            <a:off x="6732269"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6" name="object 65"/>
          <p:cNvSpPr/>
          <p:nvPr/>
        </p:nvSpPr>
        <p:spPr>
          <a:xfrm>
            <a:off x="7843773"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7" name="object 66"/>
          <p:cNvSpPr/>
          <p:nvPr/>
        </p:nvSpPr>
        <p:spPr>
          <a:xfrm>
            <a:off x="8955151"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8" name="object 67"/>
          <p:cNvSpPr/>
          <p:nvPr/>
        </p:nvSpPr>
        <p:spPr>
          <a:xfrm>
            <a:off x="2328417"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69" name="object 68"/>
          <p:cNvSpPr/>
          <p:nvPr/>
        </p:nvSpPr>
        <p:spPr>
          <a:xfrm>
            <a:off x="3439921"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70" name="object 69"/>
          <p:cNvSpPr/>
          <p:nvPr/>
        </p:nvSpPr>
        <p:spPr>
          <a:xfrm>
            <a:off x="4551298"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71" name="object 70"/>
          <p:cNvSpPr/>
          <p:nvPr/>
        </p:nvSpPr>
        <p:spPr>
          <a:xfrm>
            <a:off x="5662803"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72" name="object 71"/>
          <p:cNvSpPr/>
          <p:nvPr/>
        </p:nvSpPr>
        <p:spPr>
          <a:xfrm>
            <a:off x="6774306"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73" name="object 72"/>
          <p:cNvSpPr/>
          <p:nvPr/>
        </p:nvSpPr>
        <p:spPr>
          <a:xfrm>
            <a:off x="7885810"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74" name="object 73"/>
          <p:cNvSpPr/>
          <p:nvPr/>
        </p:nvSpPr>
        <p:spPr>
          <a:xfrm>
            <a:off x="8997188" y="1545005"/>
            <a:ext cx="1038694" cy="489280"/>
          </a:xfrm>
          <a:prstGeom prst="rect">
            <a:avLst/>
          </a:prstGeom>
          <a:blipFill>
            <a:blip r:embed="rId1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6037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33</a:t>
            </a:fld>
            <a:endParaRPr lang="en" dirty="0"/>
          </a:p>
        </p:txBody>
      </p:sp>
      <p:sp>
        <p:nvSpPr>
          <p:cNvPr id="3" name="Title 2"/>
          <p:cNvSpPr>
            <a:spLocks noGrp="1"/>
          </p:cNvSpPr>
          <p:nvPr>
            <p:ph type="title"/>
          </p:nvPr>
        </p:nvSpPr>
        <p:spPr>
          <a:xfrm>
            <a:off x="337877" y="395261"/>
            <a:ext cx="10894899" cy="647600"/>
          </a:xfrm>
        </p:spPr>
        <p:txBody>
          <a:bodyPr/>
          <a:lstStyle/>
          <a:p>
            <a:r>
              <a:rPr lang="en-US" spc="-5" dirty="0"/>
              <a:t>and spawned an </a:t>
            </a:r>
            <a:r>
              <a:rPr lang="en-US" dirty="0"/>
              <a:t>Intermodal </a:t>
            </a:r>
            <a:r>
              <a:rPr lang="en-US" spc="-5" dirty="0"/>
              <a:t>Shipping </a:t>
            </a:r>
            <a:r>
              <a:rPr lang="en-US" dirty="0"/>
              <a:t>Container</a:t>
            </a:r>
            <a:r>
              <a:rPr lang="en-US" spc="60" dirty="0"/>
              <a:t> </a:t>
            </a:r>
            <a:r>
              <a:rPr lang="en-US" dirty="0"/>
              <a:t>Ecosystem</a:t>
            </a:r>
            <a:endParaRPr lang="en-IN" dirty="0"/>
          </a:p>
        </p:txBody>
      </p:sp>
      <p:sp>
        <p:nvSpPr>
          <p:cNvPr id="5" name="object 3"/>
          <p:cNvSpPr/>
          <p:nvPr/>
        </p:nvSpPr>
        <p:spPr>
          <a:xfrm>
            <a:off x="5929884" y="1295146"/>
            <a:ext cx="5423916" cy="3122676"/>
          </a:xfrm>
          <a:prstGeom prst="rect">
            <a:avLst/>
          </a:prstGeom>
          <a:blipFill>
            <a:blip r:embed="rId2" cstate="print"/>
            <a:stretch>
              <a:fillRect/>
            </a:stretch>
          </a:blipFill>
        </p:spPr>
        <p:txBody>
          <a:bodyPr wrap="square" lIns="0" tIns="0" rIns="0" bIns="0" rtlCol="0"/>
          <a:lstStyle/>
          <a:p>
            <a:endParaRPr/>
          </a:p>
        </p:txBody>
      </p:sp>
      <p:sp>
        <p:nvSpPr>
          <p:cNvPr id="6" name="object 4"/>
          <p:cNvSpPr/>
          <p:nvPr/>
        </p:nvSpPr>
        <p:spPr>
          <a:xfrm>
            <a:off x="321068" y="1399921"/>
            <a:ext cx="3895090" cy="312547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4425696" y="2450592"/>
            <a:ext cx="1085215" cy="512445"/>
          </a:xfrm>
          <a:custGeom>
            <a:avLst/>
            <a:gdLst/>
            <a:ahLst/>
            <a:cxnLst/>
            <a:rect l="l" t="t" r="r" b="b"/>
            <a:pathLst>
              <a:path w="1085214" h="512444">
                <a:moveTo>
                  <a:pt x="829055" y="0"/>
                </a:moveTo>
                <a:lnTo>
                  <a:pt x="829055" y="128016"/>
                </a:lnTo>
                <a:lnTo>
                  <a:pt x="0" y="128016"/>
                </a:lnTo>
                <a:lnTo>
                  <a:pt x="0" y="384048"/>
                </a:lnTo>
                <a:lnTo>
                  <a:pt x="829055" y="384048"/>
                </a:lnTo>
                <a:lnTo>
                  <a:pt x="829055" y="512063"/>
                </a:lnTo>
                <a:lnTo>
                  <a:pt x="1085088" y="256032"/>
                </a:lnTo>
                <a:lnTo>
                  <a:pt x="829055" y="0"/>
                </a:lnTo>
                <a:close/>
              </a:path>
            </a:pathLst>
          </a:custGeom>
          <a:solidFill>
            <a:srgbClr val="5B9BD4"/>
          </a:solidFill>
        </p:spPr>
        <p:txBody>
          <a:bodyPr wrap="square" lIns="0" tIns="0" rIns="0" bIns="0" rtlCol="0"/>
          <a:lstStyle/>
          <a:p>
            <a:endParaRPr/>
          </a:p>
        </p:txBody>
      </p:sp>
      <p:sp>
        <p:nvSpPr>
          <p:cNvPr id="8" name="object 6"/>
          <p:cNvSpPr/>
          <p:nvPr/>
        </p:nvSpPr>
        <p:spPr>
          <a:xfrm>
            <a:off x="4425696" y="2450592"/>
            <a:ext cx="1085215" cy="512445"/>
          </a:xfrm>
          <a:custGeom>
            <a:avLst/>
            <a:gdLst/>
            <a:ahLst/>
            <a:cxnLst/>
            <a:rect l="l" t="t" r="r" b="b"/>
            <a:pathLst>
              <a:path w="1085214" h="512444">
                <a:moveTo>
                  <a:pt x="0" y="128016"/>
                </a:moveTo>
                <a:lnTo>
                  <a:pt x="829055" y="128016"/>
                </a:lnTo>
                <a:lnTo>
                  <a:pt x="829055" y="0"/>
                </a:lnTo>
                <a:lnTo>
                  <a:pt x="1085088" y="256032"/>
                </a:lnTo>
                <a:lnTo>
                  <a:pt x="829055" y="512063"/>
                </a:lnTo>
                <a:lnTo>
                  <a:pt x="829055" y="384048"/>
                </a:lnTo>
                <a:lnTo>
                  <a:pt x="0" y="384048"/>
                </a:lnTo>
                <a:lnTo>
                  <a:pt x="0" y="128016"/>
                </a:lnTo>
                <a:close/>
              </a:path>
            </a:pathLst>
          </a:custGeom>
          <a:ln w="12699">
            <a:solidFill>
              <a:srgbClr val="41709C"/>
            </a:solidFill>
          </a:ln>
        </p:spPr>
        <p:txBody>
          <a:bodyPr wrap="square" lIns="0" tIns="0" rIns="0" bIns="0" rtlCol="0"/>
          <a:lstStyle/>
          <a:p>
            <a:endParaRPr/>
          </a:p>
        </p:txBody>
      </p:sp>
      <p:sp>
        <p:nvSpPr>
          <p:cNvPr id="9" name="object 7"/>
          <p:cNvSpPr txBox="1"/>
          <p:nvPr/>
        </p:nvSpPr>
        <p:spPr>
          <a:xfrm>
            <a:off x="2346451" y="5029961"/>
            <a:ext cx="7293609" cy="1671955"/>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 pos="299720" algn="l"/>
              </a:tabLst>
            </a:pPr>
            <a:r>
              <a:rPr sz="1800" spc="-165" dirty="0">
                <a:solidFill>
                  <a:srgbClr val="394D53"/>
                </a:solidFill>
                <a:latin typeface="Arial"/>
                <a:cs typeface="Arial"/>
              </a:rPr>
              <a:t>90% </a:t>
            </a:r>
            <a:r>
              <a:rPr sz="1800" spc="-5" dirty="0">
                <a:solidFill>
                  <a:srgbClr val="394D53"/>
                </a:solidFill>
                <a:latin typeface="Arial"/>
                <a:cs typeface="Arial"/>
              </a:rPr>
              <a:t>of </a:t>
            </a:r>
            <a:r>
              <a:rPr sz="1800" spc="-40" dirty="0">
                <a:solidFill>
                  <a:srgbClr val="394D53"/>
                </a:solidFill>
                <a:latin typeface="Arial"/>
                <a:cs typeface="Arial"/>
              </a:rPr>
              <a:t>all </a:t>
            </a:r>
            <a:r>
              <a:rPr sz="1800" spc="-105" dirty="0">
                <a:solidFill>
                  <a:srgbClr val="394D53"/>
                </a:solidFill>
                <a:latin typeface="Arial"/>
                <a:cs typeface="Arial"/>
              </a:rPr>
              <a:t>cargo </a:t>
            </a:r>
            <a:r>
              <a:rPr sz="1800" spc="-50" dirty="0">
                <a:solidFill>
                  <a:srgbClr val="394D53"/>
                </a:solidFill>
                <a:latin typeface="Arial"/>
                <a:cs typeface="Arial"/>
              </a:rPr>
              <a:t>now </a:t>
            </a:r>
            <a:r>
              <a:rPr sz="1800" spc="-75" dirty="0">
                <a:solidFill>
                  <a:srgbClr val="394D53"/>
                </a:solidFill>
                <a:latin typeface="Arial"/>
                <a:cs typeface="Arial"/>
              </a:rPr>
              <a:t>shipped </a:t>
            </a:r>
            <a:r>
              <a:rPr sz="1800" spc="-25" dirty="0">
                <a:solidFill>
                  <a:srgbClr val="394D53"/>
                </a:solidFill>
                <a:latin typeface="Arial"/>
                <a:cs typeface="Arial"/>
              </a:rPr>
              <a:t>in </a:t>
            </a:r>
            <a:r>
              <a:rPr sz="1800" spc="-140" dirty="0">
                <a:solidFill>
                  <a:srgbClr val="394D53"/>
                </a:solidFill>
                <a:latin typeface="Arial"/>
                <a:cs typeface="Arial"/>
              </a:rPr>
              <a:t>a </a:t>
            </a:r>
            <a:r>
              <a:rPr sz="1800" spc="-75" dirty="0">
                <a:solidFill>
                  <a:srgbClr val="394D53"/>
                </a:solidFill>
                <a:latin typeface="Arial"/>
                <a:cs typeface="Arial"/>
              </a:rPr>
              <a:t>standard</a:t>
            </a:r>
            <a:r>
              <a:rPr sz="1800" spc="-200" dirty="0">
                <a:solidFill>
                  <a:srgbClr val="394D53"/>
                </a:solidFill>
                <a:latin typeface="Arial"/>
                <a:cs typeface="Arial"/>
              </a:rPr>
              <a:t> </a:t>
            </a:r>
            <a:r>
              <a:rPr sz="1800" spc="-55" dirty="0">
                <a:solidFill>
                  <a:srgbClr val="394D53"/>
                </a:solidFill>
                <a:latin typeface="Arial"/>
                <a:cs typeface="Arial"/>
              </a:rPr>
              <a:t>container</a:t>
            </a:r>
            <a:endParaRPr sz="1800">
              <a:latin typeface="Arial"/>
              <a:cs typeface="Arial"/>
            </a:endParaRPr>
          </a:p>
          <a:p>
            <a:pPr marL="299085" indent="-286385">
              <a:lnSpc>
                <a:spcPct val="100000"/>
              </a:lnSpc>
              <a:buChar char="•"/>
              <a:tabLst>
                <a:tab pos="299085" algn="l"/>
                <a:tab pos="299720" algn="l"/>
              </a:tabLst>
            </a:pPr>
            <a:r>
              <a:rPr sz="1800" spc="-75" dirty="0">
                <a:solidFill>
                  <a:srgbClr val="394D53"/>
                </a:solidFill>
                <a:latin typeface="Arial"/>
                <a:cs typeface="Arial"/>
              </a:rPr>
              <a:t>Order </a:t>
            </a:r>
            <a:r>
              <a:rPr sz="1800" spc="-5" dirty="0">
                <a:solidFill>
                  <a:srgbClr val="394D53"/>
                </a:solidFill>
                <a:latin typeface="Arial"/>
                <a:cs typeface="Arial"/>
              </a:rPr>
              <a:t>of </a:t>
            </a:r>
            <a:r>
              <a:rPr sz="1800" spc="-60" dirty="0">
                <a:solidFill>
                  <a:srgbClr val="394D53"/>
                </a:solidFill>
                <a:latin typeface="Arial"/>
                <a:cs typeface="Arial"/>
              </a:rPr>
              <a:t>magnitude </a:t>
            </a:r>
            <a:r>
              <a:rPr sz="1800" spc="-45" dirty="0">
                <a:solidFill>
                  <a:srgbClr val="394D53"/>
                </a:solidFill>
                <a:latin typeface="Arial"/>
                <a:cs typeface="Arial"/>
              </a:rPr>
              <a:t>reduction </a:t>
            </a:r>
            <a:r>
              <a:rPr sz="1800" spc="-25" dirty="0">
                <a:solidFill>
                  <a:srgbClr val="394D53"/>
                </a:solidFill>
                <a:latin typeface="Arial"/>
                <a:cs typeface="Arial"/>
              </a:rPr>
              <a:t>in </a:t>
            </a:r>
            <a:r>
              <a:rPr sz="1800" spc="-85" dirty="0">
                <a:solidFill>
                  <a:srgbClr val="394D53"/>
                </a:solidFill>
                <a:latin typeface="Arial"/>
                <a:cs typeface="Arial"/>
              </a:rPr>
              <a:t>cost and </a:t>
            </a:r>
            <a:r>
              <a:rPr sz="1800" spc="-20" dirty="0">
                <a:solidFill>
                  <a:srgbClr val="394D53"/>
                </a:solidFill>
                <a:latin typeface="Arial"/>
                <a:cs typeface="Arial"/>
              </a:rPr>
              <a:t>time </a:t>
            </a:r>
            <a:r>
              <a:rPr sz="1800" spc="15" dirty="0">
                <a:solidFill>
                  <a:srgbClr val="394D53"/>
                </a:solidFill>
                <a:latin typeface="Arial"/>
                <a:cs typeface="Arial"/>
              </a:rPr>
              <a:t>to</a:t>
            </a:r>
            <a:r>
              <a:rPr sz="1800" spc="-370" dirty="0">
                <a:solidFill>
                  <a:srgbClr val="394D53"/>
                </a:solidFill>
                <a:latin typeface="Arial"/>
                <a:cs typeface="Arial"/>
              </a:rPr>
              <a:t> </a:t>
            </a:r>
            <a:r>
              <a:rPr sz="1800" spc="-65" dirty="0">
                <a:solidFill>
                  <a:srgbClr val="394D53"/>
                </a:solidFill>
                <a:latin typeface="Arial"/>
                <a:cs typeface="Arial"/>
              </a:rPr>
              <a:t>load </a:t>
            </a:r>
            <a:r>
              <a:rPr sz="1800" spc="-85" dirty="0">
                <a:solidFill>
                  <a:srgbClr val="394D53"/>
                </a:solidFill>
                <a:latin typeface="Arial"/>
                <a:cs typeface="Arial"/>
              </a:rPr>
              <a:t>and </a:t>
            </a:r>
            <a:r>
              <a:rPr sz="1800" spc="-65" dirty="0">
                <a:solidFill>
                  <a:srgbClr val="394D53"/>
                </a:solidFill>
                <a:latin typeface="Arial"/>
                <a:cs typeface="Arial"/>
              </a:rPr>
              <a:t>unload </a:t>
            </a:r>
            <a:r>
              <a:rPr sz="1800" spc="-105" dirty="0">
                <a:solidFill>
                  <a:srgbClr val="394D53"/>
                </a:solidFill>
                <a:latin typeface="Arial"/>
                <a:cs typeface="Arial"/>
              </a:rPr>
              <a:t>ships</a:t>
            </a:r>
            <a:endParaRPr sz="1800">
              <a:latin typeface="Arial"/>
              <a:cs typeface="Arial"/>
            </a:endParaRPr>
          </a:p>
          <a:p>
            <a:pPr marL="299085" indent="-286385">
              <a:lnSpc>
                <a:spcPct val="100000"/>
              </a:lnSpc>
              <a:buChar char="•"/>
              <a:tabLst>
                <a:tab pos="299085" algn="l"/>
                <a:tab pos="299720" algn="l"/>
              </a:tabLst>
            </a:pPr>
            <a:r>
              <a:rPr sz="1800" spc="-100" dirty="0">
                <a:solidFill>
                  <a:srgbClr val="394D53"/>
                </a:solidFill>
                <a:latin typeface="Arial"/>
                <a:cs typeface="Arial"/>
              </a:rPr>
              <a:t>Massive </a:t>
            </a:r>
            <a:r>
              <a:rPr sz="1800" spc="-45" dirty="0">
                <a:solidFill>
                  <a:srgbClr val="394D53"/>
                </a:solidFill>
                <a:latin typeface="Arial"/>
                <a:cs typeface="Arial"/>
              </a:rPr>
              <a:t>reduction </a:t>
            </a:r>
            <a:r>
              <a:rPr sz="1800" spc="-30" dirty="0">
                <a:solidFill>
                  <a:srgbClr val="394D53"/>
                </a:solidFill>
                <a:latin typeface="Arial"/>
                <a:cs typeface="Arial"/>
              </a:rPr>
              <a:t>in </a:t>
            </a:r>
            <a:r>
              <a:rPr sz="1800" spc="-130" dirty="0">
                <a:solidFill>
                  <a:srgbClr val="394D53"/>
                </a:solidFill>
                <a:latin typeface="Arial"/>
                <a:cs typeface="Arial"/>
              </a:rPr>
              <a:t>losses </a:t>
            </a:r>
            <a:r>
              <a:rPr sz="1800" spc="-75" dirty="0">
                <a:solidFill>
                  <a:srgbClr val="394D53"/>
                </a:solidFill>
                <a:latin typeface="Arial"/>
                <a:cs typeface="Arial"/>
              </a:rPr>
              <a:t>due </a:t>
            </a:r>
            <a:r>
              <a:rPr sz="1800" spc="15" dirty="0">
                <a:solidFill>
                  <a:srgbClr val="394D53"/>
                </a:solidFill>
                <a:latin typeface="Arial"/>
                <a:cs typeface="Arial"/>
              </a:rPr>
              <a:t>to theft</a:t>
            </a:r>
            <a:r>
              <a:rPr sz="1800" spc="-370" dirty="0">
                <a:solidFill>
                  <a:srgbClr val="394D53"/>
                </a:solidFill>
                <a:latin typeface="Arial"/>
                <a:cs typeface="Arial"/>
              </a:rPr>
              <a:t> </a:t>
            </a:r>
            <a:r>
              <a:rPr sz="1800" spc="-15" dirty="0">
                <a:solidFill>
                  <a:srgbClr val="394D53"/>
                </a:solidFill>
                <a:latin typeface="Arial"/>
                <a:cs typeface="Arial"/>
              </a:rPr>
              <a:t>or </a:t>
            </a:r>
            <a:r>
              <a:rPr sz="1800" spc="-114" dirty="0">
                <a:solidFill>
                  <a:srgbClr val="394D53"/>
                </a:solidFill>
                <a:latin typeface="Arial"/>
                <a:cs typeface="Arial"/>
              </a:rPr>
              <a:t>damage</a:t>
            </a:r>
            <a:endParaRPr sz="1800">
              <a:latin typeface="Arial"/>
              <a:cs typeface="Arial"/>
            </a:endParaRPr>
          </a:p>
          <a:p>
            <a:pPr marL="299085" indent="-286385">
              <a:lnSpc>
                <a:spcPct val="100000"/>
              </a:lnSpc>
              <a:buChar char="•"/>
              <a:tabLst>
                <a:tab pos="299085" algn="l"/>
                <a:tab pos="299720" algn="l"/>
              </a:tabLst>
            </a:pPr>
            <a:r>
              <a:rPr sz="1800" spc="-130" dirty="0">
                <a:solidFill>
                  <a:srgbClr val="394D53"/>
                </a:solidFill>
                <a:latin typeface="Arial"/>
                <a:cs typeface="Arial"/>
              </a:rPr>
              <a:t>Huge </a:t>
            </a:r>
            <a:r>
              <a:rPr sz="1800" spc="-45" dirty="0">
                <a:solidFill>
                  <a:srgbClr val="394D53"/>
                </a:solidFill>
                <a:latin typeface="Arial"/>
                <a:cs typeface="Arial"/>
              </a:rPr>
              <a:t>reduction </a:t>
            </a:r>
            <a:r>
              <a:rPr sz="1800" spc="-25" dirty="0">
                <a:solidFill>
                  <a:srgbClr val="394D53"/>
                </a:solidFill>
                <a:latin typeface="Arial"/>
                <a:cs typeface="Arial"/>
              </a:rPr>
              <a:t>in freight </a:t>
            </a:r>
            <a:r>
              <a:rPr sz="1800" spc="-85" dirty="0">
                <a:solidFill>
                  <a:srgbClr val="394D53"/>
                </a:solidFill>
                <a:latin typeface="Arial"/>
                <a:cs typeface="Arial"/>
              </a:rPr>
              <a:t>cost </a:t>
            </a:r>
            <a:r>
              <a:rPr sz="1800" spc="-170" dirty="0">
                <a:solidFill>
                  <a:srgbClr val="394D53"/>
                </a:solidFill>
                <a:latin typeface="Arial"/>
                <a:cs typeface="Arial"/>
              </a:rPr>
              <a:t>as </a:t>
            </a:r>
            <a:r>
              <a:rPr sz="1800" spc="-55" dirty="0">
                <a:solidFill>
                  <a:srgbClr val="394D53"/>
                </a:solidFill>
                <a:latin typeface="Arial"/>
                <a:cs typeface="Arial"/>
              </a:rPr>
              <a:t>percent </a:t>
            </a:r>
            <a:r>
              <a:rPr sz="1800" spc="-5" dirty="0">
                <a:solidFill>
                  <a:srgbClr val="394D53"/>
                </a:solidFill>
                <a:latin typeface="Arial"/>
                <a:cs typeface="Arial"/>
              </a:rPr>
              <a:t>of </a:t>
            </a:r>
            <a:r>
              <a:rPr sz="1800" spc="-30" dirty="0">
                <a:solidFill>
                  <a:srgbClr val="394D53"/>
                </a:solidFill>
                <a:latin typeface="Arial"/>
                <a:cs typeface="Arial"/>
              </a:rPr>
              <a:t>final </a:t>
            </a:r>
            <a:r>
              <a:rPr sz="1800" spc="-110" dirty="0">
                <a:solidFill>
                  <a:srgbClr val="394D53"/>
                </a:solidFill>
                <a:latin typeface="Arial"/>
                <a:cs typeface="Arial"/>
              </a:rPr>
              <a:t>goods </a:t>
            </a:r>
            <a:r>
              <a:rPr sz="1800" spc="-30" dirty="0">
                <a:solidFill>
                  <a:srgbClr val="394D53"/>
                </a:solidFill>
                <a:latin typeface="Arial"/>
                <a:cs typeface="Arial"/>
              </a:rPr>
              <a:t>(from </a:t>
            </a:r>
            <a:r>
              <a:rPr sz="1800" spc="-170" dirty="0">
                <a:solidFill>
                  <a:srgbClr val="394D53"/>
                </a:solidFill>
                <a:latin typeface="Arial"/>
                <a:cs typeface="Arial"/>
              </a:rPr>
              <a:t>&gt;25% </a:t>
            </a:r>
            <a:r>
              <a:rPr sz="1800" spc="15" dirty="0">
                <a:solidFill>
                  <a:srgbClr val="394D53"/>
                </a:solidFill>
                <a:latin typeface="Arial"/>
                <a:cs typeface="Arial"/>
              </a:rPr>
              <a:t>to</a:t>
            </a:r>
            <a:r>
              <a:rPr sz="1800" spc="-200" dirty="0">
                <a:solidFill>
                  <a:srgbClr val="394D53"/>
                </a:solidFill>
                <a:latin typeface="Arial"/>
                <a:cs typeface="Arial"/>
              </a:rPr>
              <a:t> </a:t>
            </a:r>
            <a:r>
              <a:rPr sz="1800" spc="-160" dirty="0">
                <a:solidFill>
                  <a:srgbClr val="394D53"/>
                </a:solidFill>
                <a:latin typeface="Arial"/>
                <a:cs typeface="Arial"/>
              </a:rPr>
              <a:t>&lt;3%)</a:t>
            </a:r>
            <a:endParaRPr sz="1800">
              <a:latin typeface="Arial"/>
              <a:cs typeface="Arial"/>
            </a:endParaRPr>
          </a:p>
          <a:p>
            <a:pPr marL="12700">
              <a:lnSpc>
                <a:spcPct val="100000"/>
              </a:lnSpc>
            </a:pPr>
            <a:r>
              <a:rPr sz="1800" dirty="0">
                <a:solidFill>
                  <a:srgbClr val="394D53"/>
                </a:solidFill>
                <a:latin typeface="Wingdings"/>
                <a:cs typeface="Wingdings"/>
              </a:rPr>
              <a:t></a:t>
            </a:r>
            <a:r>
              <a:rPr sz="1800" dirty="0">
                <a:solidFill>
                  <a:srgbClr val="394D53"/>
                </a:solidFill>
                <a:latin typeface="Times New Roman"/>
                <a:cs typeface="Times New Roman"/>
              </a:rPr>
              <a:t> </a:t>
            </a:r>
            <a:r>
              <a:rPr sz="1800" spc="-114" dirty="0">
                <a:solidFill>
                  <a:srgbClr val="394D53"/>
                </a:solidFill>
                <a:latin typeface="Arial"/>
                <a:cs typeface="Arial"/>
              </a:rPr>
              <a:t>massive</a:t>
            </a:r>
            <a:r>
              <a:rPr sz="1800" spc="-90" dirty="0">
                <a:solidFill>
                  <a:srgbClr val="394D53"/>
                </a:solidFill>
                <a:latin typeface="Arial"/>
                <a:cs typeface="Arial"/>
              </a:rPr>
              <a:t> </a:t>
            </a:r>
            <a:r>
              <a:rPr sz="1800" spc="-70" dirty="0">
                <a:solidFill>
                  <a:srgbClr val="394D53"/>
                </a:solidFill>
                <a:latin typeface="Arial"/>
                <a:cs typeface="Arial"/>
              </a:rPr>
              <a:t>globalizations</a:t>
            </a:r>
            <a:endParaRPr sz="1800">
              <a:latin typeface="Arial"/>
              <a:cs typeface="Arial"/>
            </a:endParaRPr>
          </a:p>
          <a:p>
            <a:pPr marL="299085" indent="-286385">
              <a:lnSpc>
                <a:spcPct val="100000"/>
              </a:lnSpc>
              <a:buChar char="•"/>
              <a:tabLst>
                <a:tab pos="299085" algn="l"/>
                <a:tab pos="299720" algn="l"/>
              </a:tabLst>
            </a:pPr>
            <a:r>
              <a:rPr sz="1800" spc="-90" dirty="0">
                <a:solidFill>
                  <a:srgbClr val="394D53"/>
                </a:solidFill>
                <a:latin typeface="Arial"/>
                <a:cs typeface="Arial"/>
              </a:rPr>
              <a:t>5000 </a:t>
            </a:r>
            <a:r>
              <a:rPr sz="1800" spc="-105" dirty="0">
                <a:solidFill>
                  <a:srgbClr val="394D53"/>
                </a:solidFill>
                <a:latin typeface="Arial"/>
                <a:cs typeface="Arial"/>
              </a:rPr>
              <a:t>ships </a:t>
            </a:r>
            <a:r>
              <a:rPr sz="1800" spc="-50" dirty="0">
                <a:solidFill>
                  <a:srgbClr val="394D53"/>
                </a:solidFill>
                <a:latin typeface="Arial"/>
                <a:cs typeface="Arial"/>
              </a:rPr>
              <a:t>deliver </a:t>
            </a:r>
            <a:r>
              <a:rPr sz="1800" spc="-60" dirty="0">
                <a:solidFill>
                  <a:srgbClr val="394D53"/>
                </a:solidFill>
                <a:latin typeface="Arial"/>
                <a:cs typeface="Arial"/>
              </a:rPr>
              <a:t>200M </a:t>
            </a:r>
            <a:r>
              <a:rPr sz="1800" spc="-75" dirty="0">
                <a:solidFill>
                  <a:srgbClr val="394D53"/>
                </a:solidFill>
                <a:latin typeface="Arial"/>
                <a:cs typeface="Arial"/>
              </a:rPr>
              <a:t>containers </a:t>
            </a:r>
            <a:r>
              <a:rPr sz="1800" spc="-50" dirty="0">
                <a:solidFill>
                  <a:srgbClr val="394D53"/>
                </a:solidFill>
                <a:latin typeface="Arial"/>
                <a:cs typeface="Arial"/>
              </a:rPr>
              <a:t>per</a:t>
            </a:r>
            <a:r>
              <a:rPr sz="1800" spc="-165" dirty="0">
                <a:solidFill>
                  <a:srgbClr val="394D53"/>
                </a:solidFill>
                <a:latin typeface="Arial"/>
                <a:cs typeface="Arial"/>
              </a:rPr>
              <a:t> </a:t>
            </a:r>
            <a:r>
              <a:rPr sz="1800" spc="-85" dirty="0">
                <a:solidFill>
                  <a:srgbClr val="394D53"/>
                </a:solidFill>
                <a:latin typeface="Arial"/>
                <a:cs typeface="Arial"/>
              </a:rPr>
              <a:t>year</a:t>
            </a:r>
            <a:endParaRPr sz="1800">
              <a:latin typeface="Arial"/>
              <a:cs typeface="Arial"/>
            </a:endParaRPr>
          </a:p>
        </p:txBody>
      </p:sp>
    </p:spTree>
    <p:extLst>
      <p:ext uri="{BB962C8B-B14F-4D97-AF65-F5344CB8AC3E}">
        <p14:creationId xmlns:p14="http://schemas.microsoft.com/office/powerpoint/2010/main" val="3533358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34</a:t>
            </a:fld>
            <a:endParaRPr lang="en" dirty="0"/>
          </a:p>
        </p:txBody>
      </p:sp>
      <p:sp>
        <p:nvSpPr>
          <p:cNvPr id="3" name="Title 2"/>
          <p:cNvSpPr>
            <a:spLocks noGrp="1"/>
          </p:cNvSpPr>
          <p:nvPr>
            <p:ph type="title"/>
          </p:nvPr>
        </p:nvSpPr>
        <p:spPr/>
        <p:txBody>
          <a:bodyPr/>
          <a:lstStyle/>
          <a:p>
            <a:pPr marL="94615">
              <a:lnSpc>
                <a:spcPts val="4560"/>
              </a:lnSpc>
              <a:spcBef>
                <a:spcPts val="95"/>
              </a:spcBef>
            </a:pPr>
            <a:r>
              <a:rPr lang="en-US" spc="-5" dirty="0"/>
              <a:t>Docker is a shipping container system</a:t>
            </a:r>
            <a:r>
              <a:rPr lang="en-US" spc="50" dirty="0"/>
              <a:t> </a:t>
            </a:r>
            <a:r>
              <a:rPr lang="en-US" dirty="0"/>
              <a:t>for </a:t>
            </a:r>
            <a:r>
              <a:rPr lang="en-US" u="heavy" spc="-475" dirty="0">
                <a:uFill>
                  <a:solidFill>
                    <a:srgbClr val="5B9BD4"/>
                  </a:solidFill>
                </a:uFill>
              </a:rPr>
              <a:t> </a:t>
            </a:r>
            <a:r>
              <a:rPr lang="en-US" u="heavy" spc="-5" dirty="0">
                <a:uFill>
                  <a:solidFill>
                    <a:srgbClr val="5B9BD4"/>
                  </a:solidFill>
                </a:uFill>
              </a:rPr>
              <a:t>code</a:t>
            </a:r>
            <a:endParaRPr lang="en-IN" dirty="0"/>
          </a:p>
        </p:txBody>
      </p:sp>
      <p:sp>
        <p:nvSpPr>
          <p:cNvPr id="6" name="object 3"/>
          <p:cNvSpPr/>
          <p:nvPr/>
        </p:nvSpPr>
        <p:spPr>
          <a:xfrm>
            <a:off x="555472" y="4115815"/>
            <a:ext cx="10789285" cy="1270"/>
          </a:xfrm>
          <a:custGeom>
            <a:avLst/>
            <a:gdLst/>
            <a:ahLst/>
            <a:cxnLst/>
            <a:rect l="l" t="t" r="r" b="b"/>
            <a:pathLst>
              <a:path w="10789285" h="1270">
                <a:moveTo>
                  <a:pt x="0" y="0"/>
                </a:moveTo>
                <a:lnTo>
                  <a:pt x="10788675" y="888"/>
                </a:lnTo>
              </a:path>
            </a:pathLst>
          </a:custGeom>
          <a:ln w="63500">
            <a:solidFill>
              <a:srgbClr val="394D53"/>
            </a:solidFill>
            <a:prstDash val="dash"/>
          </a:ln>
        </p:spPr>
        <p:txBody>
          <a:bodyPr wrap="square" lIns="0" tIns="0" rIns="0" bIns="0" rtlCol="0"/>
          <a:lstStyle/>
          <a:p>
            <a:endParaRPr/>
          </a:p>
        </p:txBody>
      </p:sp>
      <p:sp>
        <p:nvSpPr>
          <p:cNvPr id="7" name="object 4"/>
          <p:cNvSpPr txBox="1"/>
          <p:nvPr/>
        </p:nvSpPr>
        <p:spPr>
          <a:xfrm>
            <a:off x="1213205" y="1419225"/>
            <a:ext cx="14281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4D53"/>
                </a:solidFill>
                <a:latin typeface="Arial"/>
                <a:cs typeface="Arial"/>
              </a:rPr>
              <a:t>Static</a:t>
            </a:r>
            <a:r>
              <a:rPr sz="1800" spc="-85" dirty="0">
                <a:solidFill>
                  <a:srgbClr val="394D53"/>
                </a:solidFill>
                <a:latin typeface="Arial"/>
                <a:cs typeface="Arial"/>
              </a:rPr>
              <a:t> </a:t>
            </a:r>
            <a:r>
              <a:rPr sz="1800" spc="-10" dirty="0">
                <a:solidFill>
                  <a:srgbClr val="394D53"/>
                </a:solidFill>
                <a:latin typeface="Arial"/>
                <a:cs typeface="Arial"/>
              </a:rPr>
              <a:t>website</a:t>
            </a:r>
            <a:endParaRPr sz="1800">
              <a:latin typeface="Arial"/>
              <a:cs typeface="Arial"/>
            </a:endParaRPr>
          </a:p>
        </p:txBody>
      </p:sp>
      <p:sp>
        <p:nvSpPr>
          <p:cNvPr id="8" name="object 5"/>
          <p:cNvSpPr txBox="1"/>
          <p:nvPr/>
        </p:nvSpPr>
        <p:spPr>
          <a:xfrm>
            <a:off x="3431540" y="1448561"/>
            <a:ext cx="4652645" cy="299720"/>
          </a:xfrm>
          <a:prstGeom prst="rect">
            <a:avLst/>
          </a:prstGeom>
        </p:spPr>
        <p:txBody>
          <a:bodyPr vert="horz" wrap="square" lIns="0" tIns="12700" rIns="0" bIns="0" rtlCol="0">
            <a:spAutoFit/>
          </a:bodyPr>
          <a:lstStyle/>
          <a:p>
            <a:pPr marL="12700">
              <a:lnSpc>
                <a:spcPct val="100000"/>
              </a:lnSpc>
              <a:spcBef>
                <a:spcPts val="100"/>
              </a:spcBef>
              <a:tabLst>
                <a:tab pos="1743075" algn="l"/>
                <a:tab pos="3953510" algn="l"/>
              </a:tabLst>
            </a:pPr>
            <a:r>
              <a:rPr sz="2700" spc="-7" baseline="1543" dirty="0">
                <a:solidFill>
                  <a:srgbClr val="394D53"/>
                </a:solidFill>
                <a:latin typeface="Arial"/>
                <a:cs typeface="Arial"/>
              </a:rPr>
              <a:t>Us</a:t>
            </a:r>
            <a:r>
              <a:rPr sz="2700" spc="-22" baseline="1543" dirty="0">
                <a:solidFill>
                  <a:srgbClr val="394D53"/>
                </a:solidFill>
                <a:latin typeface="Arial"/>
                <a:cs typeface="Arial"/>
              </a:rPr>
              <a:t>e</a:t>
            </a:r>
            <a:r>
              <a:rPr sz="2700" baseline="1543" dirty="0">
                <a:solidFill>
                  <a:srgbClr val="394D53"/>
                </a:solidFill>
                <a:latin typeface="Arial"/>
                <a:cs typeface="Arial"/>
              </a:rPr>
              <a:t>r</a:t>
            </a:r>
            <a:r>
              <a:rPr sz="2700" spc="-15" baseline="1543" dirty="0">
                <a:solidFill>
                  <a:srgbClr val="394D53"/>
                </a:solidFill>
                <a:latin typeface="Arial"/>
                <a:cs typeface="Arial"/>
              </a:rPr>
              <a:t> </a:t>
            </a:r>
            <a:r>
              <a:rPr sz="2700" baseline="1543" dirty="0">
                <a:solidFill>
                  <a:srgbClr val="394D53"/>
                </a:solidFill>
                <a:latin typeface="Arial"/>
                <a:cs typeface="Arial"/>
              </a:rPr>
              <a:t>DB	</a:t>
            </a:r>
            <a:r>
              <a:rPr sz="1800" spc="-35" dirty="0">
                <a:solidFill>
                  <a:srgbClr val="394D53"/>
                </a:solidFill>
                <a:latin typeface="Arial"/>
                <a:cs typeface="Arial"/>
              </a:rPr>
              <a:t>W</a:t>
            </a:r>
            <a:r>
              <a:rPr sz="1800" spc="-5" dirty="0">
                <a:solidFill>
                  <a:srgbClr val="394D53"/>
                </a:solidFill>
                <a:latin typeface="Arial"/>
                <a:cs typeface="Arial"/>
              </a:rPr>
              <a:t>eb</a:t>
            </a:r>
            <a:r>
              <a:rPr sz="1800" spc="-20" dirty="0">
                <a:solidFill>
                  <a:srgbClr val="394D53"/>
                </a:solidFill>
                <a:latin typeface="Arial"/>
                <a:cs typeface="Arial"/>
              </a:rPr>
              <a:t> </a:t>
            </a:r>
            <a:r>
              <a:rPr sz="1800" dirty="0">
                <a:solidFill>
                  <a:srgbClr val="394D53"/>
                </a:solidFill>
                <a:latin typeface="Arial"/>
                <a:cs typeface="Arial"/>
              </a:rPr>
              <a:t>fro</a:t>
            </a:r>
            <a:r>
              <a:rPr sz="1800" spc="-10" dirty="0">
                <a:solidFill>
                  <a:srgbClr val="394D53"/>
                </a:solidFill>
                <a:latin typeface="Arial"/>
                <a:cs typeface="Arial"/>
              </a:rPr>
              <a:t>n</a:t>
            </a:r>
            <a:r>
              <a:rPr sz="1800" dirty="0">
                <a:solidFill>
                  <a:srgbClr val="394D53"/>
                </a:solidFill>
                <a:latin typeface="Arial"/>
                <a:cs typeface="Arial"/>
              </a:rPr>
              <a:t>te</a:t>
            </a:r>
            <a:r>
              <a:rPr sz="1800" spc="-10" dirty="0">
                <a:solidFill>
                  <a:srgbClr val="394D53"/>
                </a:solidFill>
                <a:latin typeface="Arial"/>
                <a:cs typeface="Arial"/>
              </a:rPr>
              <a:t>n</a:t>
            </a:r>
            <a:r>
              <a:rPr sz="1800" spc="-5" dirty="0">
                <a:solidFill>
                  <a:srgbClr val="394D53"/>
                </a:solidFill>
                <a:latin typeface="Arial"/>
                <a:cs typeface="Arial"/>
              </a:rPr>
              <a:t>d</a:t>
            </a:r>
            <a:r>
              <a:rPr sz="1800" dirty="0">
                <a:solidFill>
                  <a:srgbClr val="394D53"/>
                </a:solidFill>
                <a:latin typeface="Arial"/>
                <a:cs typeface="Arial"/>
              </a:rPr>
              <a:t>	</a:t>
            </a:r>
            <a:r>
              <a:rPr sz="2700" baseline="3086" dirty="0">
                <a:solidFill>
                  <a:srgbClr val="394D53"/>
                </a:solidFill>
                <a:latin typeface="Arial"/>
                <a:cs typeface="Arial"/>
              </a:rPr>
              <a:t>Qu</a:t>
            </a:r>
            <a:r>
              <a:rPr sz="2700" spc="-15" baseline="3086" dirty="0">
                <a:solidFill>
                  <a:srgbClr val="394D53"/>
                </a:solidFill>
                <a:latin typeface="Arial"/>
                <a:cs typeface="Arial"/>
              </a:rPr>
              <a:t>e</a:t>
            </a:r>
            <a:r>
              <a:rPr sz="2700" spc="-7" baseline="3086" dirty="0">
                <a:solidFill>
                  <a:srgbClr val="394D53"/>
                </a:solidFill>
                <a:latin typeface="Arial"/>
                <a:cs typeface="Arial"/>
              </a:rPr>
              <a:t>ue</a:t>
            </a:r>
            <a:endParaRPr sz="2700" baseline="3086">
              <a:latin typeface="Arial"/>
              <a:cs typeface="Arial"/>
            </a:endParaRPr>
          </a:p>
        </p:txBody>
      </p:sp>
      <p:sp>
        <p:nvSpPr>
          <p:cNvPr id="9" name="object 6"/>
          <p:cNvSpPr txBox="1"/>
          <p:nvPr/>
        </p:nvSpPr>
        <p:spPr>
          <a:xfrm>
            <a:off x="8880093" y="1363471"/>
            <a:ext cx="131953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94D53"/>
                </a:solidFill>
                <a:latin typeface="Arial"/>
                <a:cs typeface="Arial"/>
              </a:rPr>
              <a:t>Analytics</a:t>
            </a:r>
            <a:r>
              <a:rPr sz="1800" spc="-15" dirty="0">
                <a:solidFill>
                  <a:srgbClr val="394D53"/>
                </a:solidFill>
                <a:latin typeface="Arial"/>
                <a:cs typeface="Arial"/>
              </a:rPr>
              <a:t> </a:t>
            </a:r>
            <a:r>
              <a:rPr sz="1800" spc="-5" dirty="0">
                <a:solidFill>
                  <a:srgbClr val="394D53"/>
                </a:solidFill>
                <a:latin typeface="Arial"/>
                <a:cs typeface="Arial"/>
              </a:rPr>
              <a:t>DB</a:t>
            </a:r>
            <a:endParaRPr sz="1800">
              <a:latin typeface="Arial"/>
              <a:cs typeface="Arial"/>
            </a:endParaRPr>
          </a:p>
        </p:txBody>
      </p:sp>
      <p:sp>
        <p:nvSpPr>
          <p:cNvPr id="10" name="object 7"/>
          <p:cNvSpPr txBox="1"/>
          <p:nvPr/>
        </p:nvSpPr>
        <p:spPr>
          <a:xfrm>
            <a:off x="1486916" y="6223203"/>
            <a:ext cx="1221105" cy="513080"/>
          </a:xfrm>
          <a:prstGeom prst="rect">
            <a:avLst/>
          </a:prstGeom>
        </p:spPr>
        <p:txBody>
          <a:bodyPr vert="horz" wrap="square" lIns="0" tIns="12065" rIns="0" bIns="0" rtlCol="0">
            <a:spAutoFit/>
          </a:bodyPr>
          <a:lstStyle/>
          <a:p>
            <a:pPr marL="459105" marR="5080" indent="-447040">
              <a:lnSpc>
                <a:spcPct val="100000"/>
              </a:lnSpc>
              <a:spcBef>
                <a:spcPts val="95"/>
              </a:spcBef>
            </a:pPr>
            <a:r>
              <a:rPr sz="1600" spc="-5" dirty="0">
                <a:solidFill>
                  <a:srgbClr val="394D53"/>
                </a:solidFill>
                <a:latin typeface="Arial"/>
                <a:cs typeface="Arial"/>
              </a:rPr>
              <a:t>Development  VM</a:t>
            </a:r>
            <a:endParaRPr sz="1600">
              <a:latin typeface="Arial"/>
              <a:cs typeface="Arial"/>
            </a:endParaRPr>
          </a:p>
        </p:txBody>
      </p:sp>
      <p:sp>
        <p:nvSpPr>
          <p:cNvPr id="11" name="object 8"/>
          <p:cNvSpPr txBox="1"/>
          <p:nvPr/>
        </p:nvSpPr>
        <p:spPr>
          <a:xfrm>
            <a:off x="3274567" y="6237833"/>
            <a:ext cx="92773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394D53"/>
                </a:solidFill>
                <a:latin typeface="Arial"/>
                <a:cs typeface="Arial"/>
              </a:rPr>
              <a:t>QA</a:t>
            </a:r>
            <a:r>
              <a:rPr sz="1600" spc="-145" dirty="0">
                <a:solidFill>
                  <a:srgbClr val="394D53"/>
                </a:solidFill>
                <a:latin typeface="Arial"/>
                <a:cs typeface="Arial"/>
              </a:rPr>
              <a:t> </a:t>
            </a:r>
            <a:r>
              <a:rPr sz="1600" spc="-5" dirty="0">
                <a:solidFill>
                  <a:srgbClr val="394D53"/>
                </a:solidFill>
                <a:latin typeface="Arial"/>
                <a:cs typeface="Arial"/>
              </a:rPr>
              <a:t>server</a:t>
            </a:r>
            <a:endParaRPr sz="1600">
              <a:latin typeface="Arial"/>
              <a:cs typeface="Arial"/>
            </a:endParaRPr>
          </a:p>
        </p:txBody>
      </p:sp>
      <p:sp>
        <p:nvSpPr>
          <p:cNvPr id="12" name="object 9"/>
          <p:cNvSpPr txBox="1"/>
          <p:nvPr/>
        </p:nvSpPr>
        <p:spPr>
          <a:xfrm>
            <a:off x="6355841" y="6253378"/>
            <a:ext cx="116205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94D53"/>
                </a:solidFill>
                <a:latin typeface="Arial"/>
                <a:cs typeface="Arial"/>
              </a:rPr>
              <a:t>Public</a:t>
            </a:r>
            <a:r>
              <a:rPr sz="1600" spc="-85" dirty="0">
                <a:solidFill>
                  <a:srgbClr val="394D53"/>
                </a:solidFill>
                <a:latin typeface="Arial"/>
                <a:cs typeface="Arial"/>
              </a:rPr>
              <a:t> </a:t>
            </a:r>
            <a:r>
              <a:rPr sz="1600" spc="-5" dirty="0">
                <a:solidFill>
                  <a:srgbClr val="394D53"/>
                </a:solidFill>
                <a:latin typeface="Arial"/>
                <a:cs typeface="Arial"/>
              </a:rPr>
              <a:t>Cloud</a:t>
            </a:r>
            <a:endParaRPr sz="1600">
              <a:latin typeface="Arial"/>
              <a:cs typeface="Arial"/>
            </a:endParaRPr>
          </a:p>
        </p:txBody>
      </p:sp>
      <p:sp>
        <p:nvSpPr>
          <p:cNvPr id="13" name="object 10"/>
          <p:cNvSpPr txBox="1"/>
          <p:nvPr/>
        </p:nvSpPr>
        <p:spPr>
          <a:xfrm>
            <a:off x="9458706" y="6213754"/>
            <a:ext cx="1179830" cy="513080"/>
          </a:xfrm>
          <a:prstGeom prst="rect">
            <a:avLst/>
          </a:prstGeom>
        </p:spPr>
        <p:txBody>
          <a:bodyPr vert="horz" wrap="square" lIns="0" tIns="12065" rIns="0" bIns="0" rtlCol="0">
            <a:spAutoFit/>
          </a:bodyPr>
          <a:lstStyle/>
          <a:p>
            <a:pPr marL="314325" marR="5080" indent="-302260">
              <a:lnSpc>
                <a:spcPct val="100000"/>
              </a:lnSpc>
              <a:spcBef>
                <a:spcPts val="95"/>
              </a:spcBef>
            </a:pPr>
            <a:r>
              <a:rPr sz="1600" spc="-10" dirty="0">
                <a:solidFill>
                  <a:srgbClr val="394D53"/>
                </a:solidFill>
                <a:latin typeface="Arial"/>
                <a:cs typeface="Arial"/>
              </a:rPr>
              <a:t>Contribu</a:t>
            </a:r>
            <a:r>
              <a:rPr sz="1600" spc="-5" dirty="0">
                <a:solidFill>
                  <a:srgbClr val="394D53"/>
                </a:solidFill>
                <a:latin typeface="Arial"/>
                <a:cs typeface="Arial"/>
              </a:rPr>
              <a:t>t</a:t>
            </a:r>
            <a:r>
              <a:rPr sz="1600" spc="-10" dirty="0">
                <a:solidFill>
                  <a:srgbClr val="394D53"/>
                </a:solidFill>
                <a:latin typeface="Arial"/>
                <a:cs typeface="Arial"/>
              </a:rPr>
              <a:t>o</a:t>
            </a:r>
            <a:r>
              <a:rPr sz="1600" spc="50" dirty="0">
                <a:solidFill>
                  <a:srgbClr val="394D53"/>
                </a:solidFill>
                <a:latin typeface="Arial"/>
                <a:cs typeface="Arial"/>
              </a:rPr>
              <a:t>r</a:t>
            </a:r>
            <a:r>
              <a:rPr sz="1600" spc="-25" dirty="0">
                <a:solidFill>
                  <a:srgbClr val="394D53"/>
                </a:solidFill>
                <a:latin typeface="Arial"/>
                <a:cs typeface="Arial"/>
              </a:rPr>
              <a:t>’</a:t>
            </a:r>
            <a:r>
              <a:rPr sz="1600" spc="-5" dirty="0">
                <a:solidFill>
                  <a:srgbClr val="394D53"/>
                </a:solidFill>
                <a:latin typeface="Arial"/>
                <a:cs typeface="Arial"/>
              </a:rPr>
              <a:t>s  laptop</a:t>
            </a:r>
            <a:endParaRPr sz="1600">
              <a:latin typeface="Arial"/>
              <a:cs typeface="Arial"/>
            </a:endParaRPr>
          </a:p>
        </p:txBody>
      </p:sp>
      <p:sp>
        <p:nvSpPr>
          <p:cNvPr id="14" name="object 12"/>
          <p:cNvSpPr txBox="1"/>
          <p:nvPr/>
        </p:nvSpPr>
        <p:spPr>
          <a:xfrm>
            <a:off x="269697" y="1468045"/>
            <a:ext cx="254000" cy="1944370"/>
          </a:xfrm>
          <a:prstGeom prst="rect">
            <a:avLst/>
          </a:prstGeom>
        </p:spPr>
        <p:txBody>
          <a:bodyPr vert="vert270" wrap="square" lIns="0" tIns="0" rIns="0" bIns="0" rtlCol="0">
            <a:spAutoFit/>
          </a:bodyPr>
          <a:lstStyle/>
          <a:p>
            <a:pPr marL="12700">
              <a:lnSpc>
                <a:spcPts val="1810"/>
              </a:lnSpc>
            </a:pPr>
            <a:r>
              <a:rPr sz="1800" spc="-10" dirty="0">
                <a:solidFill>
                  <a:srgbClr val="394D53"/>
                </a:solidFill>
                <a:latin typeface="Arial"/>
                <a:cs typeface="Arial"/>
              </a:rPr>
              <a:t>Multiplicity </a:t>
            </a:r>
            <a:r>
              <a:rPr sz="1800" spc="-5" dirty="0">
                <a:solidFill>
                  <a:srgbClr val="394D53"/>
                </a:solidFill>
                <a:latin typeface="Arial"/>
                <a:cs typeface="Arial"/>
              </a:rPr>
              <a:t>of</a:t>
            </a:r>
            <a:r>
              <a:rPr sz="1800" spc="-190" dirty="0">
                <a:solidFill>
                  <a:srgbClr val="394D53"/>
                </a:solidFill>
                <a:latin typeface="Arial"/>
                <a:cs typeface="Arial"/>
              </a:rPr>
              <a:t> </a:t>
            </a:r>
            <a:r>
              <a:rPr sz="1800" spc="-150" dirty="0">
                <a:solidFill>
                  <a:srgbClr val="394D53"/>
                </a:solidFill>
                <a:latin typeface="Arial"/>
                <a:cs typeface="Arial"/>
              </a:rPr>
              <a:t>Stacks</a:t>
            </a:r>
            <a:endParaRPr sz="1800">
              <a:latin typeface="Arial"/>
              <a:cs typeface="Arial"/>
            </a:endParaRPr>
          </a:p>
        </p:txBody>
      </p:sp>
      <p:sp>
        <p:nvSpPr>
          <p:cNvPr id="15" name="object 13"/>
          <p:cNvSpPr txBox="1"/>
          <p:nvPr/>
        </p:nvSpPr>
        <p:spPr>
          <a:xfrm>
            <a:off x="94132" y="4570450"/>
            <a:ext cx="802640" cy="1316990"/>
          </a:xfrm>
          <a:prstGeom prst="rect">
            <a:avLst/>
          </a:prstGeom>
        </p:spPr>
        <p:txBody>
          <a:bodyPr vert="vert270" wrap="square" lIns="0" tIns="0" rIns="0" bIns="0" rtlCol="0">
            <a:spAutoFit/>
          </a:bodyPr>
          <a:lstStyle/>
          <a:p>
            <a:pPr marL="12700">
              <a:lnSpc>
                <a:spcPts val="1810"/>
              </a:lnSpc>
            </a:pPr>
            <a:r>
              <a:rPr sz="1800" spc="-10" dirty="0">
                <a:solidFill>
                  <a:srgbClr val="394D53"/>
                </a:solidFill>
                <a:latin typeface="Arial"/>
                <a:cs typeface="Arial"/>
              </a:rPr>
              <a:t>Multiplicity</a:t>
            </a:r>
            <a:r>
              <a:rPr sz="1800" spc="-130" dirty="0">
                <a:solidFill>
                  <a:srgbClr val="394D53"/>
                </a:solidFill>
                <a:latin typeface="Arial"/>
                <a:cs typeface="Arial"/>
              </a:rPr>
              <a:t> </a:t>
            </a:r>
            <a:r>
              <a:rPr sz="1800" spc="-10" dirty="0">
                <a:solidFill>
                  <a:srgbClr val="394D53"/>
                </a:solidFill>
                <a:latin typeface="Arial"/>
                <a:cs typeface="Arial"/>
              </a:rPr>
              <a:t>of</a:t>
            </a:r>
            <a:endParaRPr sz="1800">
              <a:latin typeface="Arial"/>
              <a:cs typeface="Arial"/>
            </a:endParaRPr>
          </a:p>
          <a:p>
            <a:pPr marL="15240" marR="7620" indent="-635" algn="ctr">
              <a:lnSpc>
                <a:spcPct val="100000"/>
              </a:lnSpc>
            </a:pPr>
            <a:r>
              <a:rPr sz="1800" spc="-70" dirty="0">
                <a:solidFill>
                  <a:srgbClr val="394D53"/>
                </a:solidFill>
                <a:latin typeface="Arial"/>
                <a:cs typeface="Arial"/>
              </a:rPr>
              <a:t>hardware  </a:t>
            </a:r>
            <a:r>
              <a:rPr sz="1800" dirty="0">
                <a:solidFill>
                  <a:srgbClr val="394D53"/>
                </a:solidFill>
                <a:latin typeface="Arial"/>
                <a:cs typeface="Arial"/>
              </a:rPr>
              <a:t>e</a:t>
            </a:r>
            <a:r>
              <a:rPr sz="1800" spc="-20" dirty="0">
                <a:solidFill>
                  <a:srgbClr val="394D53"/>
                </a:solidFill>
                <a:latin typeface="Arial"/>
                <a:cs typeface="Arial"/>
              </a:rPr>
              <a:t>n</a:t>
            </a:r>
            <a:r>
              <a:rPr sz="1800" dirty="0">
                <a:solidFill>
                  <a:srgbClr val="394D53"/>
                </a:solidFill>
                <a:latin typeface="Arial"/>
                <a:cs typeface="Arial"/>
              </a:rPr>
              <a:t>vi</a:t>
            </a:r>
            <a:r>
              <a:rPr sz="1800" spc="-35" dirty="0">
                <a:solidFill>
                  <a:srgbClr val="394D53"/>
                </a:solidFill>
                <a:latin typeface="Arial"/>
                <a:cs typeface="Arial"/>
              </a:rPr>
              <a:t>r</a:t>
            </a:r>
            <a:r>
              <a:rPr sz="1800" spc="-5" dirty="0">
                <a:solidFill>
                  <a:srgbClr val="394D53"/>
                </a:solidFill>
                <a:latin typeface="Arial"/>
                <a:cs typeface="Arial"/>
              </a:rPr>
              <a:t>onm</a:t>
            </a:r>
            <a:r>
              <a:rPr sz="1800" dirty="0">
                <a:solidFill>
                  <a:srgbClr val="394D53"/>
                </a:solidFill>
                <a:latin typeface="Arial"/>
                <a:cs typeface="Arial"/>
              </a:rPr>
              <a:t>e</a:t>
            </a:r>
            <a:r>
              <a:rPr sz="1800" spc="-10" dirty="0">
                <a:solidFill>
                  <a:srgbClr val="394D53"/>
                </a:solidFill>
                <a:latin typeface="Arial"/>
                <a:cs typeface="Arial"/>
              </a:rPr>
              <a:t>n</a:t>
            </a:r>
            <a:r>
              <a:rPr sz="1800" dirty="0">
                <a:solidFill>
                  <a:srgbClr val="394D53"/>
                </a:solidFill>
                <a:latin typeface="Arial"/>
                <a:cs typeface="Arial"/>
              </a:rPr>
              <a:t>ts</a:t>
            </a:r>
            <a:endParaRPr sz="1800">
              <a:latin typeface="Arial"/>
              <a:cs typeface="Arial"/>
            </a:endParaRPr>
          </a:p>
        </p:txBody>
      </p:sp>
      <p:sp>
        <p:nvSpPr>
          <p:cNvPr id="16" name="object 14"/>
          <p:cNvSpPr txBox="1"/>
          <p:nvPr/>
        </p:nvSpPr>
        <p:spPr>
          <a:xfrm>
            <a:off x="8071231" y="6223203"/>
            <a:ext cx="996315" cy="513080"/>
          </a:xfrm>
          <a:prstGeom prst="rect">
            <a:avLst/>
          </a:prstGeom>
        </p:spPr>
        <p:txBody>
          <a:bodyPr vert="horz" wrap="square" lIns="0" tIns="12065" rIns="0" bIns="0" rtlCol="0">
            <a:spAutoFit/>
          </a:bodyPr>
          <a:lstStyle/>
          <a:p>
            <a:pPr marL="175260" marR="5080" indent="-163195">
              <a:lnSpc>
                <a:spcPct val="100000"/>
              </a:lnSpc>
              <a:spcBef>
                <a:spcPts val="95"/>
              </a:spcBef>
            </a:pPr>
            <a:r>
              <a:rPr sz="1600" spc="-5" dirty="0">
                <a:solidFill>
                  <a:srgbClr val="394D53"/>
                </a:solidFill>
                <a:latin typeface="Arial"/>
                <a:cs typeface="Arial"/>
              </a:rPr>
              <a:t>Produ</a:t>
            </a:r>
            <a:r>
              <a:rPr sz="1600" dirty="0">
                <a:solidFill>
                  <a:srgbClr val="394D53"/>
                </a:solidFill>
                <a:latin typeface="Arial"/>
                <a:cs typeface="Arial"/>
              </a:rPr>
              <a:t>c</a:t>
            </a:r>
            <a:r>
              <a:rPr sz="1600" spc="-5" dirty="0">
                <a:solidFill>
                  <a:srgbClr val="394D53"/>
                </a:solidFill>
                <a:latin typeface="Arial"/>
                <a:cs typeface="Arial"/>
              </a:rPr>
              <a:t>tion  Cluster</a:t>
            </a:r>
            <a:endParaRPr sz="1600">
              <a:latin typeface="Arial"/>
              <a:cs typeface="Arial"/>
            </a:endParaRPr>
          </a:p>
        </p:txBody>
      </p:sp>
      <p:sp>
        <p:nvSpPr>
          <p:cNvPr id="17" name="object 15"/>
          <p:cNvSpPr/>
          <p:nvPr/>
        </p:nvSpPr>
        <p:spPr>
          <a:xfrm>
            <a:off x="3180714" y="5677557"/>
            <a:ext cx="1067932" cy="317392"/>
          </a:xfrm>
          <a:prstGeom prst="rect">
            <a:avLst/>
          </a:prstGeom>
          <a:blipFill>
            <a:blip r:embed="rId2" cstate="print"/>
            <a:stretch>
              <a:fillRect/>
            </a:stretch>
          </a:blipFill>
        </p:spPr>
        <p:txBody>
          <a:bodyPr wrap="square" lIns="0" tIns="0" rIns="0" bIns="0" rtlCol="0"/>
          <a:lstStyle/>
          <a:p>
            <a:endParaRPr/>
          </a:p>
        </p:txBody>
      </p:sp>
      <p:sp>
        <p:nvSpPr>
          <p:cNvPr id="18" name="object 16"/>
          <p:cNvSpPr txBox="1"/>
          <p:nvPr/>
        </p:nvSpPr>
        <p:spPr>
          <a:xfrm>
            <a:off x="4554092" y="6239052"/>
            <a:ext cx="1390650" cy="513080"/>
          </a:xfrm>
          <a:prstGeom prst="rect">
            <a:avLst/>
          </a:prstGeom>
        </p:spPr>
        <p:txBody>
          <a:bodyPr vert="horz" wrap="square" lIns="0" tIns="12065" rIns="0" bIns="0" rtlCol="0">
            <a:spAutoFit/>
          </a:bodyPr>
          <a:lstStyle/>
          <a:p>
            <a:pPr marL="391795" marR="5080" indent="-379730">
              <a:lnSpc>
                <a:spcPct val="100000"/>
              </a:lnSpc>
              <a:spcBef>
                <a:spcPts val="95"/>
              </a:spcBef>
            </a:pPr>
            <a:r>
              <a:rPr sz="1600" spc="-5" dirty="0">
                <a:solidFill>
                  <a:srgbClr val="394D53"/>
                </a:solidFill>
                <a:latin typeface="Arial"/>
                <a:cs typeface="Arial"/>
              </a:rPr>
              <a:t>Customer</a:t>
            </a:r>
            <a:r>
              <a:rPr sz="1600" spc="-55" dirty="0">
                <a:solidFill>
                  <a:srgbClr val="394D53"/>
                </a:solidFill>
                <a:latin typeface="Arial"/>
                <a:cs typeface="Arial"/>
              </a:rPr>
              <a:t> </a:t>
            </a:r>
            <a:r>
              <a:rPr sz="1600" spc="-5" dirty="0">
                <a:solidFill>
                  <a:srgbClr val="394D53"/>
                </a:solidFill>
                <a:latin typeface="Arial"/>
                <a:cs typeface="Arial"/>
              </a:rPr>
              <a:t>Data  </a:t>
            </a:r>
            <a:r>
              <a:rPr sz="1600" spc="-10" dirty="0">
                <a:solidFill>
                  <a:srgbClr val="394D53"/>
                </a:solidFill>
                <a:latin typeface="Arial"/>
                <a:cs typeface="Arial"/>
              </a:rPr>
              <a:t>Center</a:t>
            </a:r>
            <a:endParaRPr sz="1600">
              <a:latin typeface="Arial"/>
              <a:cs typeface="Arial"/>
            </a:endParaRPr>
          </a:p>
        </p:txBody>
      </p:sp>
      <p:sp>
        <p:nvSpPr>
          <p:cNvPr id="19" name="object 17"/>
          <p:cNvSpPr/>
          <p:nvPr/>
        </p:nvSpPr>
        <p:spPr>
          <a:xfrm>
            <a:off x="1770126" y="5674855"/>
            <a:ext cx="677837" cy="409359"/>
          </a:xfrm>
          <a:prstGeom prst="rect">
            <a:avLst/>
          </a:prstGeom>
          <a:blipFill>
            <a:blip r:embed="rId3" cstate="print"/>
            <a:stretch>
              <a:fillRect/>
            </a:stretch>
          </a:blipFill>
        </p:spPr>
        <p:txBody>
          <a:bodyPr wrap="square" lIns="0" tIns="0" rIns="0" bIns="0" rtlCol="0"/>
          <a:lstStyle/>
          <a:p>
            <a:endParaRPr/>
          </a:p>
        </p:txBody>
      </p:sp>
      <p:sp>
        <p:nvSpPr>
          <p:cNvPr id="20" name="object 18"/>
          <p:cNvSpPr/>
          <p:nvPr/>
        </p:nvSpPr>
        <p:spPr>
          <a:xfrm>
            <a:off x="9813925" y="5717006"/>
            <a:ext cx="409765" cy="325056"/>
          </a:xfrm>
          <a:prstGeom prst="rect">
            <a:avLst/>
          </a:prstGeom>
          <a:blipFill>
            <a:blip r:embed="rId4" cstate="print"/>
            <a:stretch>
              <a:fillRect/>
            </a:stretch>
          </a:blipFill>
        </p:spPr>
        <p:txBody>
          <a:bodyPr wrap="square" lIns="0" tIns="0" rIns="0" bIns="0" rtlCol="0"/>
          <a:lstStyle/>
          <a:p>
            <a:endParaRPr/>
          </a:p>
        </p:txBody>
      </p:sp>
      <p:sp>
        <p:nvSpPr>
          <p:cNvPr id="21" name="object 19"/>
          <p:cNvSpPr/>
          <p:nvPr/>
        </p:nvSpPr>
        <p:spPr>
          <a:xfrm>
            <a:off x="4990972" y="5560009"/>
            <a:ext cx="832434" cy="639051"/>
          </a:xfrm>
          <a:prstGeom prst="rect">
            <a:avLst/>
          </a:prstGeom>
          <a:blipFill>
            <a:blip r:embed="rId5" cstate="print"/>
            <a:stretch>
              <a:fillRect/>
            </a:stretch>
          </a:blipFill>
        </p:spPr>
        <p:txBody>
          <a:bodyPr wrap="square" lIns="0" tIns="0" rIns="0" bIns="0" rtlCol="0"/>
          <a:lstStyle/>
          <a:p>
            <a:endParaRPr/>
          </a:p>
        </p:txBody>
      </p:sp>
      <p:sp>
        <p:nvSpPr>
          <p:cNvPr id="22" name="object 20"/>
          <p:cNvSpPr/>
          <p:nvPr/>
        </p:nvSpPr>
        <p:spPr>
          <a:xfrm>
            <a:off x="8290686" y="5395074"/>
            <a:ext cx="542366" cy="745566"/>
          </a:xfrm>
          <a:prstGeom prst="rect">
            <a:avLst/>
          </a:prstGeom>
          <a:blipFill>
            <a:blip r:embed="rId6" cstate="print"/>
            <a:stretch>
              <a:fillRect/>
            </a:stretch>
          </a:blipFill>
        </p:spPr>
        <p:txBody>
          <a:bodyPr wrap="square" lIns="0" tIns="0" rIns="0" bIns="0" rtlCol="0"/>
          <a:lstStyle/>
          <a:p>
            <a:endParaRPr/>
          </a:p>
        </p:txBody>
      </p:sp>
      <p:sp>
        <p:nvSpPr>
          <p:cNvPr id="23" name="object 21"/>
          <p:cNvSpPr/>
          <p:nvPr/>
        </p:nvSpPr>
        <p:spPr>
          <a:xfrm>
            <a:off x="6556120" y="5460047"/>
            <a:ext cx="1392808" cy="838962"/>
          </a:xfrm>
          <a:prstGeom prst="rect">
            <a:avLst/>
          </a:prstGeom>
          <a:blipFill>
            <a:blip r:embed="rId7" cstate="print"/>
            <a:stretch>
              <a:fillRect/>
            </a:stretch>
          </a:blipFill>
        </p:spPr>
        <p:txBody>
          <a:bodyPr wrap="square" lIns="0" tIns="0" rIns="0" bIns="0" rtlCol="0"/>
          <a:lstStyle/>
          <a:p>
            <a:endParaRPr/>
          </a:p>
        </p:txBody>
      </p:sp>
      <p:sp>
        <p:nvSpPr>
          <p:cNvPr id="24" name="object 22"/>
          <p:cNvSpPr/>
          <p:nvPr/>
        </p:nvSpPr>
        <p:spPr>
          <a:xfrm>
            <a:off x="857279" y="1371980"/>
            <a:ext cx="281487" cy="290942"/>
          </a:xfrm>
          <a:prstGeom prst="rect">
            <a:avLst/>
          </a:prstGeom>
          <a:blipFill>
            <a:blip r:embed="rId8" cstate="print"/>
            <a:stretch>
              <a:fillRect/>
            </a:stretch>
          </a:blipFill>
        </p:spPr>
        <p:txBody>
          <a:bodyPr wrap="square" lIns="0" tIns="0" rIns="0" bIns="0" rtlCol="0"/>
          <a:lstStyle/>
          <a:p>
            <a:endParaRPr/>
          </a:p>
        </p:txBody>
      </p:sp>
      <p:sp>
        <p:nvSpPr>
          <p:cNvPr id="25" name="object 23"/>
          <p:cNvSpPr/>
          <p:nvPr/>
        </p:nvSpPr>
        <p:spPr>
          <a:xfrm>
            <a:off x="3002279" y="1431544"/>
            <a:ext cx="287781" cy="290942"/>
          </a:xfrm>
          <a:prstGeom prst="rect">
            <a:avLst/>
          </a:prstGeom>
          <a:blipFill>
            <a:blip r:embed="rId9" cstate="print"/>
            <a:stretch>
              <a:fillRect/>
            </a:stretch>
          </a:blipFill>
        </p:spPr>
        <p:txBody>
          <a:bodyPr wrap="square" lIns="0" tIns="0" rIns="0" bIns="0" rtlCol="0"/>
          <a:lstStyle/>
          <a:p>
            <a:endParaRPr/>
          </a:p>
        </p:txBody>
      </p:sp>
      <p:sp>
        <p:nvSpPr>
          <p:cNvPr id="26" name="object 24"/>
          <p:cNvSpPr/>
          <p:nvPr/>
        </p:nvSpPr>
        <p:spPr>
          <a:xfrm>
            <a:off x="8303272" y="1413583"/>
            <a:ext cx="287007" cy="307139"/>
          </a:xfrm>
          <a:prstGeom prst="rect">
            <a:avLst/>
          </a:prstGeom>
          <a:blipFill>
            <a:blip r:embed="rId10" cstate="print"/>
            <a:stretch>
              <a:fillRect/>
            </a:stretch>
          </a:blipFill>
        </p:spPr>
        <p:txBody>
          <a:bodyPr wrap="square" lIns="0" tIns="0" rIns="0" bIns="0" rtlCol="0"/>
          <a:lstStyle/>
          <a:p>
            <a:endParaRPr/>
          </a:p>
        </p:txBody>
      </p:sp>
      <p:sp>
        <p:nvSpPr>
          <p:cNvPr id="27" name="object 25"/>
          <p:cNvSpPr/>
          <p:nvPr/>
        </p:nvSpPr>
        <p:spPr>
          <a:xfrm>
            <a:off x="7001328" y="1404747"/>
            <a:ext cx="291065" cy="426036"/>
          </a:xfrm>
          <a:prstGeom prst="rect">
            <a:avLst/>
          </a:prstGeom>
          <a:blipFill>
            <a:blip r:embed="rId11" cstate="print"/>
            <a:stretch>
              <a:fillRect/>
            </a:stretch>
          </a:blipFill>
        </p:spPr>
        <p:txBody>
          <a:bodyPr wrap="square" lIns="0" tIns="0" rIns="0" bIns="0" rtlCol="0"/>
          <a:lstStyle/>
          <a:p>
            <a:endParaRPr/>
          </a:p>
        </p:txBody>
      </p:sp>
      <p:sp>
        <p:nvSpPr>
          <p:cNvPr id="28" name="object 26"/>
          <p:cNvSpPr/>
          <p:nvPr/>
        </p:nvSpPr>
        <p:spPr>
          <a:xfrm>
            <a:off x="4614215" y="1444497"/>
            <a:ext cx="359104" cy="290819"/>
          </a:xfrm>
          <a:prstGeom prst="rect">
            <a:avLst/>
          </a:prstGeom>
          <a:blipFill>
            <a:blip r:embed="rId12" cstate="print"/>
            <a:stretch>
              <a:fillRect/>
            </a:stretch>
          </a:blipFill>
        </p:spPr>
        <p:txBody>
          <a:bodyPr wrap="square" lIns="0" tIns="0" rIns="0" bIns="0" rtlCol="0"/>
          <a:lstStyle/>
          <a:p>
            <a:endParaRPr/>
          </a:p>
        </p:txBody>
      </p:sp>
      <p:sp>
        <p:nvSpPr>
          <p:cNvPr id="29" name="object 27"/>
          <p:cNvSpPr txBox="1"/>
          <p:nvPr/>
        </p:nvSpPr>
        <p:spPr>
          <a:xfrm>
            <a:off x="11106531" y="1322958"/>
            <a:ext cx="802640" cy="1972310"/>
          </a:xfrm>
          <a:prstGeom prst="rect">
            <a:avLst/>
          </a:prstGeom>
        </p:spPr>
        <p:txBody>
          <a:bodyPr vert="vert" wrap="square" lIns="0" tIns="0" rIns="0" bIns="0" rtlCol="0">
            <a:spAutoFit/>
          </a:bodyPr>
          <a:lstStyle/>
          <a:p>
            <a:pPr marL="12700">
              <a:lnSpc>
                <a:spcPts val="1810"/>
              </a:lnSpc>
            </a:pPr>
            <a:r>
              <a:rPr sz="1800" spc="-125" dirty="0">
                <a:solidFill>
                  <a:srgbClr val="394D53"/>
                </a:solidFill>
                <a:latin typeface="Arial"/>
                <a:cs typeface="Arial"/>
              </a:rPr>
              <a:t>Do </a:t>
            </a:r>
            <a:r>
              <a:rPr sz="1800" spc="-100" dirty="0">
                <a:solidFill>
                  <a:srgbClr val="394D53"/>
                </a:solidFill>
                <a:latin typeface="Arial"/>
                <a:cs typeface="Arial"/>
              </a:rPr>
              <a:t>services </a:t>
            </a:r>
            <a:r>
              <a:rPr sz="1800" spc="-85" dirty="0">
                <a:solidFill>
                  <a:srgbClr val="394D53"/>
                </a:solidFill>
                <a:latin typeface="Arial"/>
                <a:cs typeface="Arial"/>
              </a:rPr>
              <a:t>and</a:t>
            </a:r>
            <a:r>
              <a:rPr sz="1800" spc="-114" dirty="0">
                <a:solidFill>
                  <a:srgbClr val="394D53"/>
                </a:solidFill>
                <a:latin typeface="Arial"/>
                <a:cs typeface="Arial"/>
              </a:rPr>
              <a:t> apps</a:t>
            </a:r>
            <a:endParaRPr sz="1800">
              <a:latin typeface="Arial"/>
              <a:cs typeface="Arial"/>
            </a:endParaRPr>
          </a:p>
          <a:p>
            <a:pPr marL="307975" marR="300355" algn="ctr">
              <a:lnSpc>
                <a:spcPct val="100000"/>
              </a:lnSpc>
            </a:pPr>
            <a:r>
              <a:rPr sz="1800" spc="-35" dirty="0">
                <a:solidFill>
                  <a:srgbClr val="394D53"/>
                </a:solidFill>
                <a:latin typeface="Arial"/>
                <a:cs typeface="Arial"/>
              </a:rPr>
              <a:t>interact  </a:t>
            </a:r>
            <a:r>
              <a:rPr sz="1800" dirty="0">
                <a:solidFill>
                  <a:srgbClr val="394D53"/>
                </a:solidFill>
                <a:latin typeface="Arial"/>
                <a:cs typeface="Arial"/>
              </a:rPr>
              <a:t>ap</a:t>
            </a:r>
            <a:r>
              <a:rPr sz="1800" spc="5" dirty="0">
                <a:solidFill>
                  <a:srgbClr val="394D53"/>
                </a:solidFill>
                <a:latin typeface="Arial"/>
                <a:cs typeface="Arial"/>
              </a:rPr>
              <a:t>p</a:t>
            </a:r>
            <a:r>
              <a:rPr sz="1800" spc="-30" dirty="0">
                <a:solidFill>
                  <a:srgbClr val="394D53"/>
                </a:solidFill>
                <a:latin typeface="Arial"/>
                <a:cs typeface="Arial"/>
              </a:rPr>
              <a:t>r</a:t>
            </a:r>
            <a:r>
              <a:rPr sz="1800" spc="-5" dirty="0">
                <a:solidFill>
                  <a:srgbClr val="394D53"/>
                </a:solidFill>
                <a:latin typeface="Arial"/>
                <a:cs typeface="Arial"/>
              </a:rPr>
              <a:t>opr</a:t>
            </a:r>
            <a:r>
              <a:rPr sz="1800" spc="-10" dirty="0">
                <a:solidFill>
                  <a:srgbClr val="394D53"/>
                </a:solidFill>
                <a:latin typeface="Arial"/>
                <a:cs typeface="Arial"/>
              </a:rPr>
              <a:t>i</a:t>
            </a:r>
            <a:r>
              <a:rPr sz="1800" spc="-15" dirty="0">
                <a:solidFill>
                  <a:srgbClr val="394D53"/>
                </a:solidFill>
                <a:latin typeface="Arial"/>
                <a:cs typeface="Arial"/>
              </a:rPr>
              <a:t>a</a:t>
            </a:r>
            <a:r>
              <a:rPr sz="1800" spc="-30" dirty="0">
                <a:solidFill>
                  <a:srgbClr val="394D53"/>
                </a:solidFill>
                <a:latin typeface="Arial"/>
                <a:cs typeface="Arial"/>
              </a:rPr>
              <a:t>t</a:t>
            </a:r>
            <a:r>
              <a:rPr sz="1800" dirty="0">
                <a:solidFill>
                  <a:srgbClr val="394D53"/>
                </a:solidFill>
                <a:latin typeface="Arial"/>
                <a:cs typeface="Arial"/>
              </a:rPr>
              <a:t>ely?</a:t>
            </a:r>
            <a:endParaRPr sz="1800">
              <a:latin typeface="Arial"/>
              <a:cs typeface="Arial"/>
            </a:endParaRPr>
          </a:p>
        </p:txBody>
      </p:sp>
      <p:sp>
        <p:nvSpPr>
          <p:cNvPr id="30" name="object 28"/>
          <p:cNvSpPr txBox="1"/>
          <p:nvPr/>
        </p:nvSpPr>
        <p:spPr>
          <a:xfrm>
            <a:off x="11366245" y="4485259"/>
            <a:ext cx="528320" cy="1991995"/>
          </a:xfrm>
          <a:prstGeom prst="rect">
            <a:avLst/>
          </a:prstGeom>
        </p:spPr>
        <p:txBody>
          <a:bodyPr vert="vert" wrap="square" lIns="0" tIns="0" rIns="0" bIns="0" rtlCol="0">
            <a:spAutoFit/>
          </a:bodyPr>
          <a:lstStyle/>
          <a:p>
            <a:pPr marL="1905" algn="ctr">
              <a:lnSpc>
                <a:spcPts val="1810"/>
              </a:lnSpc>
            </a:pPr>
            <a:r>
              <a:rPr sz="1800" spc="-185" dirty="0">
                <a:solidFill>
                  <a:srgbClr val="394D53"/>
                </a:solidFill>
                <a:latin typeface="Arial"/>
                <a:cs typeface="Arial"/>
              </a:rPr>
              <a:t>Can </a:t>
            </a:r>
            <a:r>
              <a:rPr sz="1800" spc="-50" dirty="0">
                <a:solidFill>
                  <a:srgbClr val="394D53"/>
                </a:solidFill>
                <a:latin typeface="Arial"/>
                <a:cs typeface="Arial"/>
              </a:rPr>
              <a:t>I</a:t>
            </a:r>
            <a:r>
              <a:rPr sz="1800" spc="-30" dirty="0">
                <a:solidFill>
                  <a:srgbClr val="394D53"/>
                </a:solidFill>
                <a:latin typeface="Arial"/>
                <a:cs typeface="Arial"/>
              </a:rPr>
              <a:t> </a:t>
            </a:r>
            <a:r>
              <a:rPr sz="1800" spc="-60" dirty="0">
                <a:solidFill>
                  <a:srgbClr val="394D53"/>
                </a:solidFill>
                <a:latin typeface="Arial"/>
                <a:cs typeface="Arial"/>
              </a:rPr>
              <a:t>migrate</a:t>
            </a:r>
            <a:endParaRPr sz="1800">
              <a:latin typeface="Arial"/>
              <a:cs typeface="Arial"/>
            </a:endParaRPr>
          </a:p>
          <a:p>
            <a:pPr algn="ctr">
              <a:lnSpc>
                <a:spcPct val="100000"/>
              </a:lnSpc>
            </a:pPr>
            <a:r>
              <a:rPr sz="1800" spc="-55" dirty="0">
                <a:solidFill>
                  <a:srgbClr val="394D53"/>
                </a:solidFill>
                <a:latin typeface="Arial"/>
                <a:cs typeface="Arial"/>
              </a:rPr>
              <a:t>smoothly </a:t>
            </a:r>
            <a:r>
              <a:rPr sz="1800" spc="-85" dirty="0">
                <a:solidFill>
                  <a:srgbClr val="394D53"/>
                </a:solidFill>
                <a:latin typeface="Arial"/>
                <a:cs typeface="Arial"/>
              </a:rPr>
              <a:t>and</a:t>
            </a:r>
            <a:r>
              <a:rPr sz="1800" spc="-200" dirty="0">
                <a:solidFill>
                  <a:srgbClr val="394D53"/>
                </a:solidFill>
                <a:latin typeface="Arial"/>
                <a:cs typeface="Arial"/>
              </a:rPr>
              <a:t> </a:t>
            </a:r>
            <a:r>
              <a:rPr sz="1800" spc="-60" dirty="0">
                <a:solidFill>
                  <a:srgbClr val="394D53"/>
                </a:solidFill>
                <a:latin typeface="Arial"/>
                <a:cs typeface="Arial"/>
              </a:rPr>
              <a:t>quickly</a:t>
            </a:r>
            <a:endParaRPr sz="1800">
              <a:latin typeface="Arial"/>
              <a:cs typeface="Arial"/>
            </a:endParaRPr>
          </a:p>
        </p:txBody>
      </p:sp>
      <p:sp>
        <p:nvSpPr>
          <p:cNvPr id="31" name="object 29"/>
          <p:cNvSpPr/>
          <p:nvPr/>
        </p:nvSpPr>
        <p:spPr>
          <a:xfrm>
            <a:off x="3918584" y="3032251"/>
            <a:ext cx="3735451" cy="1760601"/>
          </a:xfrm>
          <a:prstGeom prst="rect">
            <a:avLst/>
          </a:prstGeom>
          <a:blipFill>
            <a:blip r:embed="rId13" cstate="print"/>
            <a:stretch>
              <a:fillRect/>
            </a:stretch>
          </a:blipFill>
        </p:spPr>
        <p:txBody>
          <a:bodyPr wrap="square" lIns="0" tIns="0" rIns="0" bIns="0" rtlCol="0"/>
          <a:lstStyle/>
          <a:p>
            <a:endParaRPr/>
          </a:p>
        </p:txBody>
      </p:sp>
      <p:sp>
        <p:nvSpPr>
          <p:cNvPr id="32" name="object 30"/>
          <p:cNvSpPr txBox="1"/>
          <p:nvPr/>
        </p:nvSpPr>
        <p:spPr>
          <a:xfrm>
            <a:off x="7667625" y="4211192"/>
            <a:ext cx="3460750" cy="1077595"/>
          </a:xfrm>
          <a:prstGeom prst="rect">
            <a:avLst/>
          </a:prstGeom>
          <a:solidFill>
            <a:srgbClr val="5B9BD4"/>
          </a:solidFill>
        </p:spPr>
        <p:txBody>
          <a:bodyPr vert="horz" wrap="square" lIns="0" tIns="43815" rIns="0" bIns="0" rtlCol="0">
            <a:spAutoFit/>
          </a:bodyPr>
          <a:lstStyle/>
          <a:p>
            <a:pPr marL="92075" marR="177800">
              <a:lnSpc>
                <a:spcPct val="99200"/>
              </a:lnSpc>
              <a:spcBef>
                <a:spcPts val="345"/>
              </a:spcBef>
            </a:pPr>
            <a:r>
              <a:rPr sz="1600" b="1" spc="-5" dirty="0">
                <a:solidFill>
                  <a:srgbClr val="FFFFFF"/>
                </a:solidFill>
                <a:latin typeface="Arial"/>
                <a:cs typeface="Arial"/>
              </a:rPr>
              <a:t>…that can be manipulated using  standard operations and run  consistently on virtually any  </a:t>
            </a:r>
            <a:r>
              <a:rPr sz="1600" b="1" dirty="0">
                <a:solidFill>
                  <a:srgbClr val="FFFFFF"/>
                </a:solidFill>
                <a:latin typeface="Arial"/>
                <a:cs typeface="Arial"/>
              </a:rPr>
              <a:t>hardware</a:t>
            </a:r>
            <a:r>
              <a:rPr sz="1600" b="1" spc="-40" dirty="0">
                <a:solidFill>
                  <a:srgbClr val="FFFFFF"/>
                </a:solidFill>
                <a:latin typeface="Arial"/>
                <a:cs typeface="Arial"/>
              </a:rPr>
              <a:t> </a:t>
            </a:r>
            <a:r>
              <a:rPr sz="1600" b="1" spc="-5" dirty="0">
                <a:solidFill>
                  <a:srgbClr val="FFFFFF"/>
                </a:solidFill>
                <a:latin typeface="Arial"/>
                <a:cs typeface="Arial"/>
              </a:rPr>
              <a:t>platform</a:t>
            </a:r>
            <a:endParaRPr sz="1600">
              <a:latin typeface="Arial"/>
              <a:cs typeface="Arial"/>
            </a:endParaRPr>
          </a:p>
        </p:txBody>
      </p:sp>
      <p:sp>
        <p:nvSpPr>
          <p:cNvPr id="33" name="object 31"/>
          <p:cNvSpPr/>
          <p:nvPr/>
        </p:nvSpPr>
        <p:spPr>
          <a:xfrm>
            <a:off x="847725" y="2585085"/>
            <a:ext cx="3004185" cy="1077595"/>
          </a:xfrm>
          <a:custGeom>
            <a:avLst/>
            <a:gdLst/>
            <a:ahLst/>
            <a:cxnLst/>
            <a:rect l="l" t="t" r="r" b="b"/>
            <a:pathLst>
              <a:path w="3004185" h="1077595">
                <a:moveTo>
                  <a:pt x="0" y="1077214"/>
                </a:moveTo>
                <a:lnTo>
                  <a:pt x="3004185" y="1077214"/>
                </a:lnTo>
                <a:lnTo>
                  <a:pt x="3004185" y="0"/>
                </a:lnTo>
                <a:lnTo>
                  <a:pt x="0" y="0"/>
                </a:lnTo>
                <a:lnTo>
                  <a:pt x="0" y="1077214"/>
                </a:lnTo>
                <a:close/>
              </a:path>
            </a:pathLst>
          </a:custGeom>
          <a:solidFill>
            <a:srgbClr val="5B9BD4"/>
          </a:solidFill>
        </p:spPr>
        <p:txBody>
          <a:bodyPr wrap="square" lIns="0" tIns="0" rIns="0" bIns="0" rtlCol="0"/>
          <a:lstStyle/>
          <a:p>
            <a:endParaRPr/>
          </a:p>
        </p:txBody>
      </p:sp>
      <p:sp>
        <p:nvSpPr>
          <p:cNvPr id="34" name="object 32"/>
          <p:cNvSpPr txBox="1"/>
          <p:nvPr/>
        </p:nvSpPr>
        <p:spPr>
          <a:xfrm>
            <a:off x="847725" y="2614117"/>
            <a:ext cx="3004185" cy="997068"/>
          </a:xfrm>
          <a:prstGeom prst="rect">
            <a:avLst/>
          </a:prstGeom>
        </p:spPr>
        <p:txBody>
          <a:bodyPr vert="horz" wrap="square" lIns="0" tIns="12065" rIns="0" bIns="0" rtlCol="0">
            <a:spAutoFit/>
          </a:bodyPr>
          <a:lstStyle/>
          <a:p>
            <a:pPr marL="91440" marR="245110" algn="just">
              <a:lnSpc>
                <a:spcPct val="100000"/>
              </a:lnSpc>
              <a:spcBef>
                <a:spcPts val="95"/>
              </a:spcBef>
            </a:pPr>
            <a:r>
              <a:rPr sz="1600" b="1" spc="-30" dirty="0">
                <a:solidFill>
                  <a:srgbClr val="FFFFFF"/>
                </a:solidFill>
                <a:latin typeface="Arial"/>
                <a:cs typeface="Arial"/>
              </a:rPr>
              <a:t>An </a:t>
            </a:r>
            <a:r>
              <a:rPr sz="1600" b="1" spc="-5" dirty="0">
                <a:solidFill>
                  <a:srgbClr val="FFFFFF"/>
                </a:solidFill>
                <a:latin typeface="Arial"/>
                <a:cs typeface="Arial"/>
              </a:rPr>
              <a:t>engine that enables any  </a:t>
            </a:r>
            <a:r>
              <a:rPr sz="1600" b="1" spc="-10" dirty="0">
                <a:solidFill>
                  <a:srgbClr val="FFFFFF"/>
                </a:solidFill>
                <a:latin typeface="Arial"/>
                <a:cs typeface="Arial"/>
              </a:rPr>
              <a:t>payload </a:t>
            </a:r>
            <a:r>
              <a:rPr sz="1600" b="1" spc="-5" dirty="0">
                <a:solidFill>
                  <a:srgbClr val="FFFFFF"/>
                </a:solidFill>
                <a:latin typeface="Arial"/>
                <a:cs typeface="Arial"/>
              </a:rPr>
              <a:t>to be encapsulated  as</a:t>
            </a:r>
            <a:r>
              <a:rPr sz="1600" b="1" spc="-20" dirty="0">
                <a:solidFill>
                  <a:srgbClr val="FFFFFF"/>
                </a:solidFill>
                <a:latin typeface="Arial"/>
                <a:cs typeface="Arial"/>
              </a:rPr>
              <a:t> </a:t>
            </a:r>
            <a:r>
              <a:rPr sz="1600" b="1" spc="-5" dirty="0">
                <a:solidFill>
                  <a:srgbClr val="FFFFFF"/>
                </a:solidFill>
                <a:latin typeface="Arial"/>
                <a:cs typeface="Arial"/>
              </a:rPr>
              <a:t>a</a:t>
            </a:r>
            <a:r>
              <a:rPr lang="en-US" sz="1600" dirty="0">
                <a:latin typeface="Arial"/>
                <a:cs typeface="Arial"/>
              </a:rPr>
              <a:t> </a:t>
            </a:r>
            <a:r>
              <a:rPr sz="1600" b="1" spc="-5" dirty="0">
                <a:solidFill>
                  <a:srgbClr val="FFFFFF"/>
                </a:solidFill>
                <a:latin typeface="Arial"/>
                <a:cs typeface="Arial"/>
              </a:rPr>
              <a:t>lightweight, portable, self-  sufficient</a:t>
            </a:r>
            <a:r>
              <a:rPr sz="1600" b="1" spc="25" dirty="0">
                <a:solidFill>
                  <a:srgbClr val="FFFFFF"/>
                </a:solidFill>
                <a:latin typeface="Arial"/>
                <a:cs typeface="Arial"/>
              </a:rPr>
              <a:t> </a:t>
            </a:r>
            <a:r>
              <a:rPr sz="1600" b="1" spc="-10" dirty="0">
                <a:solidFill>
                  <a:srgbClr val="FFFFFF"/>
                </a:solidFill>
                <a:latin typeface="Arial"/>
                <a:cs typeface="Arial"/>
              </a:rPr>
              <a:t>container…</a:t>
            </a:r>
            <a:endParaRPr sz="1600" dirty="0">
              <a:latin typeface="Arial"/>
              <a:cs typeface="Arial"/>
            </a:endParaRPr>
          </a:p>
        </p:txBody>
      </p:sp>
      <p:sp>
        <p:nvSpPr>
          <p:cNvPr id="35" name="object 33"/>
          <p:cNvSpPr/>
          <p:nvPr/>
        </p:nvSpPr>
        <p:spPr>
          <a:xfrm>
            <a:off x="6293992" y="1796160"/>
            <a:ext cx="1070610" cy="1067435"/>
          </a:xfrm>
          <a:custGeom>
            <a:avLst/>
            <a:gdLst/>
            <a:ahLst/>
            <a:cxnLst/>
            <a:rect l="l" t="t" r="r" b="b"/>
            <a:pathLst>
              <a:path w="1070609" h="1067435">
                <a:moveTo>
                  <a:pt x="74422" y="844930"/>
                </a:moveTo>
                <a:lnTo>
                  <a:pt x="0" y="1067053"/>
                </a:lnTo>
                <a:lnTo>
                  <a:pt x="222377" y="993393"/>
                </a:lnTo>
                <a:lnTo>
                  <a:pt x="197570" y="968501"/>
                </a:lnTo>
                <a:lnTo>
                  <a:pt x="148336" y="968501"/>
                </a:lnTo>
                <a:lnTo>
                  <a:pt x="99060" y="919099"/>
                </a:lnTo>
                <a:lnTo>
                  <a:pt x="123780" y="894458"/>
                </a:lnTo>
                <a:lnTo>
                  <a:pt x="74422" y="844930"/>
                </a:lnTo>
                <a:close/>
              </a:path>
              <a:path w="1070609" h="1067435">
                <a:moveTo>
                  <a:pt x="123780" y="894458"/>
                </a:moveTo>
                <a:lnTo>
                  <a:pt x="99060" y="919099"/>
                </a:lnTo>
                <a:lnTo>
                  <a:pt x="148336" y="968501"/>
                </a:lnTo>
                <a:lnTo>
                  <a:pt x="173037" y="943884"/>
                </a:lnTo>
                <a:lnTo>
                  <a:pt x="123780" y="894458"/>
                </a:lnTo>
                <a:close/>
              </a:path>
              <a:path w="1070609" h="1067435">
                <a:moveTo>
                  <a:pt x="173037" y="943884"/>
                </a:moveTo>
                <a:lnTo>
                  <a:pt x="148336" y="968501"/>
                </a:lnTo>
                <a:lnTo>
                  <a:pt x="197570" y="968501"/>
                </a:lnTo>
                <a:lnTo>
                  <a:pt x="173037" y="943884"/>
                </a:lnTo>
                <a:close/>
              </a:path>
              <a:path w="1070609" h="1067435">
                <a:moveTo>
                  <a:pt x="897574" y="123171"/>
                </a:moveTo>
                <a:lnTo>
                  <a:pt x="123780" y="894458"/>
                </a:lnTo>
                <a:lnTo>
                  <a:pt x="173037" y="943884"/>
                </a:lnTo>
                <a:lnTo>
                  <a:pt x="946891" y="172656"/>
                </a:lnTo>
                <a:lnTo>
                  <a:pt x="897574" y="123171"/>
                </a:lnTo>
                <a:close/>
              </a:path>
              <a:path w="1070609" h="1067435">
                <a:moveTo>
                  <a:pt x="1037590" y="98551"/>
                </a:moveTo>
                <a:lnTo>
                  <a:pt x="922274" y="98551"/>
                </a:lnTo>
                <a:lnTo>
                  <a:pt x="971677" y="147954"/>
                </a:lnTo>
                <a:lnTo>
                  <a:pt x="946891" y="172656"/>
                </a:lnTo>
                <a:lnTo>
                  <a:pt x="996188" y="222123"/>
                </a:lnTo>
                <a:lnTo>
                  <a:pt x="1037590" y="98551"/>
                </a:lnTo>
                <a:close/>
              </a:path>
              <a:path w="1070609" h="1067435">
                <a:moveTo>
                  <a:pt x="922274" y="98551"/>
                </a:moveTo>
                <a:lnTo>
                  <a:pt x="897574" y="123171"/>
                </a:lnTo>
                <a:lnTo>
                  <a:pt x="946891" y="172656"/>
                </a:lnTo>
                <a:lnTo>
                  <a:pt x="971677" y="147954"/>
                </a:lnTo>
                <a:lnTo>
                  <a:pt x="922274" y="98551"/>
                </a:lnTo>
                <a:close/>
              </a:path>
              <a:path w="1070609" h="1067435">
                <a:moveTo>
                  <a:pt x="1070610" y="0"/>
                </a:moveTo>
                <a:lnTo>
                  <a:pt x="848233" y="73660"/>
                </a:lnTo>
                <a:lnTo>
                  <a:pt x="897574" y="123171"/>
                </a:lnTo>
                <a:lnTo>
                  <a:pt x="922274" y="98551"/>
                </a:lnTo>
                <a:lnTo>
                  <a:pt x="1037590" y="98551"/>
                </a:lnTo>
                <a:lnTo>
                  <a:pt x="1070610" y="0"/>
                </a:lnTo>
                <a:close/>
              </a:path>
            </a:pathLst>
          </a:custGeom>
          <a:solidFill>
            <a:srgbClr val="394D53"/>
          </a:solidFill>
        </p:spPr>
        <p:txBody>
          <a:bodyPr wrap="square" lIns="0" tIns="0" rIns="0" bIns="0" rtlCol="0"/>
          <a:lstStyle/>
          <a:p>
            <a:endParaRPr/>
          </a:p>
        </p:txBody>
      </p:sp>
      <p:sp>
        <p:nvSpPr>
          <p:cNvPr id="36" name="object 34"/>
          <p:cNvSpPr/>
          <p:nvPr/>
        </p:nvSpPr>
        <p:spPr>
          <a:xfrm>
            <a:off x="3425697" y="1798066"/>
            <a:ext cx="1067435" cy="1070610"/>
          </a:xfrm>
          <a:custGeom>
            <a:avLst/>
            <a:gdLst/>
            <a:ahLst/>
            <a:cxnLst/>
            <a:rect l="l" t="t" r="r" b="b"/>
            <a:pathLst>
              <a:path w="1067435" h="1070610">
                <a:moveTo>
                  <a:pt x="894397" y="946891"/>
                </a:moveTo>
                <a:lnTo>
                  <a:pt x="844930" y="996188"/>
                </a:lnTo>
                <a:lnTo>
                  <a:pt x="1067053" y="1070610"/>
                </a:lnTo>
                <a:lnTo>
                  <a:pt x="1034283" y="971676"/>
                </a:lnTo>
                <a:lnTo>
                  <a:pt x="919099" y="971676"/>
                </a:lnTo>
                <a:lnTo>
                  <a:pt x="894397" y="946891"/>
                </a:lnTo>
                <a:close/>
              </a:path>
              <a:path w="1067435" h="1070610">
                <a:moveTo>
                  <a:pt x="943882" y="897574"/>
                </a:moveTo>
                <a:lnTo>
                  <a:pt x="894397" y="946891"/>
                </a:lnTo>
                <a:lnTo>
                  <a:pt x="919099" y="971676"/>
                </a:lnTo>
                <a:lnTo>
                  <a:pt x="968501" y="922274"/>
                </a:lnTo>
                <a:lnTo>
                  <a:pt x="943882" y="897574"/>
                </a:lnTo>
                <a:close/>
              </a:path>
              <a:path w="1067435" h="1070610">
                <a:moveTo>
                  <a:pt x="993393" y="848233"/>
                </a:moveTo>
                <a:lnTo>
                  <a:pt x="943882" y="897574"/>
                </a:lnTo>
                <a:lnTo>
                  <a:pt x="968501" y="922274"/>
                </a:lnTo>
                <a:lnTo>
                  <a:pt x="919099" y="971676"/>
                </a:lnTo>
                <a:lnTo>
                  <a:pt x="1034283" y="971676"/>
                </a:lnTo>
                <a:lnTo>
                  <a:pt x="993393" y="848233"/>
                </a:lnTo>
                <a:close/>
              </a:path>
              <a:path w="1067435" h="1070610">
                <a:moveTo>
                  <a:pt x="172595" y="123780"/>
                </a:moveTo>
                <a:lnTo>
                  <a:pt x="123169" y="173037"/>
                </a:lnTo>
                <a:lnTo>
                  <a:pt x="894397" y="946891"/>
                </a:lnTo>
                <a:lnTo>
                  <a:pt x="943882" y="897574"/>
                </a:lnTo>
                <a:lnTo>
                  <a:pt x="172595" y="123780"/>
                </a:lnTo>
                <a:close/>
              </a:path>
              <a:path w="1067435" h="1070610">
                <a:moveTo>
                  <a:pt x="0" y="0"/>
                </a:moveTo>
                <a:lnTo>
                  <a:pt x="73660" y="222376"/>
                </a:lnTo>
                <a:lnTo>
                  <a:pt x="123169" y="173037"/>
                </a:lnTo>
                <a:lnTo>
                  <a:pt x="98551" y="148336"/>
                </a:lnTo>
                <a:lnTo>
                  <a:pt x="147954" y="99060"/>
                </a:lnTo>
                <a:lnTo>
                  <a:pt x="197400" y="99060"/>
                </a:lnTo>
                <a:lnTo>
                  <a:pt x="222123" y="74422"/>
                </a:lnTo>
                <a:lnTo>
                  <a:pt x="0" y="0"/>
                </a:lnTo>
                <a:close/>
              </a:path>
              <a:path w="1067435" h="1070610">
                <a:moveTo>
                  <a:pt x="147954" y="99060"/>
                </a:moveTo>
                <a:lnTo>
                  <a:pt x="98551" y="148336"/>
                </a:lnTo>
                <a:lnTo>
                  <a:pt x="123169" y="173037"/>
                </a:lnTo>
                <a:lnTo>
                  <a:pt x="172595" y="123780"/>
                </a:lnTo>
                <a:lnTo>
                  <a:pt x="147954" y="99060"/>
                </a:lnTo>
                <a:close/>
              </a:path>
              <a:path w="1067435" h="1070610">
                <a:moveTo>
                  <a:pt x="197400" y="99060"/>
                </a:moveTo>
                <a:lnTo>
                  <a:pt x="147954" y="99060"/>
                </a:lnTo>
                <a:lnTo>
                  <a:pt x="172595" y="123780"/>
                </a:lnTo>
                <a:lnTo>
                  <a:pt x="197400" y="99060"/>
                </a:lnTo>
                <a:close/>
              </a:path>
            </a:pathLst>
          </a:custGeom>
          <a:solidFill>
            <a:srgbClr val="394D53"/>
          </a:solidFill>
        </p:spPr>
        <p:txBody>
          <a:bodyPr wrap="square" lIns="0" tIns="0" rIns="0" bIns="0" rtlCol="0"/>
          <a:lstStyle/>
          <a:p>
            <a:endParaRPr/>
          </a:p>
        </p:txBody>
      </p:sp>
      <p:sp>
        <p:nvSpPr>
          <p:cNvPr id="37" name="object 35"/>
          <p:cNvSpPr/>
          <p:nvPr/>
        </p:nvSpPr>
        <p:spPr>
          <a:xfrm>
            <a:off x="3906139" y="2999104"/>
            <a:ext cx="3762374" cy="1781175"/>
          </a:xfrm>
          <a:prstGeom prst="rect">
            <a:avLst/>
          </a:prstGeom>
          <a:blipFill>
            <a:blip r:embed="rId14" cstate="print"/>
            <a:stretch>
              <a:fillRect/>
            </a:stretch>
          </a:blipFill>
        </p:spPr>
        <p:txBody>
          <a:bodyPr wrap="square" lIns="0" tIns="0" rIns="0" bIns="0" rtlCol="0"/>
          <a:lstStyle/>
          <a:p>
            <a:endParaRPr/>
          </a:p>
        </p:txBody>
      </p:sp>
      <p:sp>
        <p:nvSpPr>
          <p:cNvPr id="38" name="object 36"/>
          <p:cNvSpPr/>
          <p:nvPr/>
        </p:nvSpPr>
        <p:spPr>
          <a:xfrm>
            <a:off x="3319145" y="4550790"/>
            <a:ext cx="1071245" cy="1067435"/>
          </a:xfrm>
          <a:custGeom>
            <a:avLst/>
            <a:gdLst/>
            <a:ahLst/>
            <a:cxnLst/>
            <a:rect l="l" t="t" r="r" b="b"/>
            <a:pathLst>
              <a:path w="1071245" h="1067435">
                <a:moveTo>
                  <a:pt x="74549" y="844930"/>
                </a:moveTo>
                <a:lnTo>
                  <a:pt x="0" y="1067104"/>
                </a:lnTo>
                <a:lnTo>
                  <a:pt x="222376" y="993393"/>
                </a:lnTo>
                <a:lnTo>
                  <a:pt x="197717" y="968628"/>
                </a:lnTo>
                <a:lnTo>
                  <a:pt x="148335" y="968628"/>
                </a:lnTo>
                <a:lnTo>
                  <a:pt x="99059" y="919098"/>
                </a:lnTo>
                <a:lnTo>
                  <a:pt x="123824" y="894418"/>
                </a:lnTo>
                <a:lnTo>
                  <a:pt x="74549" y="844930"/>
                </a:lnTo>
                <a:close/>
              </a:path>
              <a:path w="1071245" h="1067435">
                <a:moveTo>
                  <a:pt x="123824" y="894418"/>
                </a:moveTo>
                <a:lnTo>
                  <a:pt x="99059" y="919098"/>
                </a:lnTo>
                <a:lnTo>
                  <a:pt x="148335" y="968628"/>
                </a:lnTo>
                <a:lnTo>
                  <a:pt x="173119" y="943925"/>
                </a:lnTo>
                <a:lnTo>
                  <a:pt x="123824" y="894418"/>
                </a:lnTo>
                <a:close/>
              </a:path>
              <a:path w="1071245" h="1067435">
                <a:moveTo>
                  <a:pt x="173119" y="943925"/>
                </a:moveTo>
                <a:lnTo>
                  <a:pt x="148335" y="968628"/>
                </a:lnTo>
                <a:lnTo>
                  <a:pt x="197717" y="968628"/>
                </a:lnTo>
                <a:lnTo>
                  <a:pt x="173119" y="943925"/>
                </a:lnTo>
                <a:close/>
              </a:path>
              <a:path w="1071245" h="1067435">
                <a:moveTo>
                  <a:pt x="897699" y="123169"/>
                </a:moveTo>
                <a:lnTo>
                  <a:pt x="123824" y="894418"/>
                </a:lnTo>
                <a:lnTo>
                  <a:pt x="173119" y="943925"/>
                </a:lnTo>
                <a:lnTo>
                  <a:pt x="946956" y="172595"/>
                </a:lnTo>
                <a:lnTo>
                  <a:pt x="897699" y="123169"/>
                </a:lnTo>
                <a:close/>
              </a:path>
              <a:path w="1071245" h="1067435">
                <a:moveTo>
                  <a:pt x="1037717" y="98551"/>
                </a:moveTo>
                <a:lnTo>
                  <a:pt x="922401" y="98551"/>
                </a:lnTo>
                <a:lnTo>
                  <a:pt x="971676" y="147954"/>
                </a:lnTo>
                <a:lnTo>
                  <a:pt x="946956" y="172595"/>
                </a:lnTo>
                <a:lnTo>
                  <a:pt x="996314" y="222122"/>
                </a:lnTo>
                <a:lnTo>
                  <a:pt x="1037717" y="98551"/>
                </a:lnTo>
                <a:close/>
              </a:path>
              <a:path w="1071245" h="1067435">
                <a:moveTo>
                  <a:pt x="922401" y="98551"/>
                </a:moveTo>
                <a:lnTo>
                  <a:pt x="897699" y="123169"/>
                </a:lnTo>
                <a:lnTo>
                  <a:pt x="946956" y="172595"/>
                </a:lnTo>
                <a:lnTo>
                  <a:pt x="971676" y="147954"/>
                </a:lnTo>
                <a:lnTo>
                  <a:pt x="922401" y="98551"/>
                </a:lnTo>
                <a:close/>
              </a:path>
              <a:path w="1071245" h="1067435">
                <a:moveTo>
                  <a:pt x="1070737" y="0"/>
                </a:moveTo>
                <a:lnTo>
                  <a:pt x="848359" y="73659"/>
                </a:lnTo>
                <a:lnTo>
                  <a:pt x="897699" y="123169"/>
                </a:lnTo>
                <a:lnTo>
                  <a:pt x="922401" y="98551"/>
                </a:lnTo>
                <a:lnTo>
                  <a:pt x="1037717" y="98551"/>
                </a:lnTo>
                <a:lnTo>
                  <a:pt x="1070737" y="0"/>
                </a:lnTo>
                <a:close/>
              </a:path>
            </a:pathLst>
          </a:custGeom>
          <a:solidFill>
            <a:srgbClr val="394D53"/>
          </a:solidFill>
        </p:spPr>
        <p:txBody>
          <a:bodyPr wrap="square" lIns="0" tIns="0" rIns="0" bIns="0" rtlCol="0"/>
          <a:lstStyle/>
          <a:p>
            <a:endParaRPr/>
          </a:p>
        </p:txBody>
      </p:sp>
      <p:sp>
        <p:nvSpPr>
          <p:cNvPr id="39" name="object 37"/>
          <p:cNvSpPr/>
          <p:nvPr/>
        </p:nvSpPr>
        <p:spPr>
          <a:xfrm>
            <a:off x="6318377" y="4385945"/>
            <a:ext cx="1067435" cy="1070610"/>
          </a:xfrm>
          <a:custGeom>
            <a:avLst/>
            <a:gdLst/>
            <a:ahLst/>
            <a:cxnLst/>
            <a:rect l="l" t="t" r="r" b="b"/>
            <a:pathLst>
              <a:path w="1067434" h="1070610">
                <a:moveTo>
                  <a:pt x="894500" y="946872"/>
                </a:moveTo>
                <a:lnTo>
                  <a:pt x="845057" y="996187"/>
                </a:lnTo>
                <a:lnTo>
                  <a:pt x="1067180" y="1070609"/>
                </a:lnTo>
                <a:lnTo>
                  <a:pt x="1034311" y="971549"/>
                </a:lnTo>
                <a:lnTo>
                  <a:pt x="919099" y="971549"/>
                </a:lnTo>
                <a:lnTo>
                  <a:pt x="894500" y="946872"/>
                </a:lnTo>
                <a:close/>
              </a:path>
              <a:path w="1067434" h="1070610">
                <a:moveTo>
                  <a:pt x="943969" y="897530"/>
                </a:moveTo>
                <a:lnTo>
                  <a:pt x="894500" y="946872"/>
                </a:lnTo>
                <a:lnTo>
                  <a:pt x="919099" y="971549"/>
                </a:lnTo>
                <a:lnTo>
                  <a:pt x="968628" y="922273"/>
                </a:lnTo>
                <a:lnTo>
                  <a:pt x="943969" y="897530"/>
                </a:lnTo>
                <a:close/>
              </a:path>
              <a:path w="1067434" h="1070610">
                <a:moveTo>
                  <a:pt x="993394" y="848232"/>
                </a:moveTo>
                <a:lnTo>
                  <a:pt x="943969" y="897530"/>
                </a:lnTo>
                <a:lnTo>
                  <a:pt x="968628" y="922273"/>
                </a:lnTo>
                <a:lnTo>
                  <a:pt x="919099" y="971549"/>
                </a:lnTo>
                <a:lnTo>
                  <a:pt x="1034311" y="971549"/>
                </a:lnTo>
                <a:lnTo>
                  <a:pt x="993394" y="848232"/>
                </a:lnTo>
                <a:close/>
              </a:path>
              <a:path w="1067434" h="1070610">
                <a:moveTo>
                  <a:pt x="172783" y="123718"/>
                </a:moveTo>
                <a:lnTo>
                  <a:pt x="123234" y="173098"/>
                </a:lnTo>
                <a:lnTo>
                  <a:pt x="894500" y="946872"/>
                </a:lnTo>
                <a:lnTo>
                  <a:pt x="943969" y="897530"/>
                </a:lnTo>
                <a:lnTo>
                  <a:pt x="172783" y="123718"/>
                </a:lnTo>
                <a:close/>
              </a:path>
              <a:path w="1067434" h="1070610">
                <a:moveTo>
                  <a:pt x="0" y="0"/>
                </a:moveTo>
                <a:lnTo>
                  <a:pt x="73787" y="222376"/>
                </a:lnTo>
                <a:lnTo>
                  <a:pt x="123234" y="173098"/>
                </a:lnTo>
                <a:lnTo>
                  <a:pt x="98551" y="148335"/>
                </a:lnTo>
                <a:lnTo>
                  <a:pt x="148082" y="98932"/>
                </a:lnTo>
                <a:lnTo>
                  <a:pt x="197654" y="98932"/>
                </a:lnTo>
                <a:lnTo>
                  <a:pt x="222250" y="74421"/>
                </a:lnTo>
                <a:lnTo>
                  <a:pt x="0" y="0"/>
                </a:lnTo>
                <a:close/>
              </a:path>
              <a:path w="1067434" h="1070610">
                <a:moveTo>
                  <a:pt x="148082" y="98932"/>
                </a:moveTo>
                <a:lnTo>
                  <a:pt x="98551" y="148335"/>
                </a:lnTo>
                <a:lnTo>
                  <a:pt x="123234" y="173098"/>
                </a:lnTo>
                <a:lnTo>
                  <a:pt x="172783" y="123718"/>
                </a:lnTo>
                <a:lnTo>
                  <a:pt x="148082" y="98932"/>
                </a:lnTo>
                <a:close/>
              </a:path>
              <a:path w="1067434" h="1070610">
                <a:moveTo>
                  <a:pt x="197654" y="98932"/>
                </a:moveTo>
                <a:lnTo>
                  <a:pt x="148082" y="98932"/>
                </a:lnTo>
                <a:lnTo>
                  <a:pt x="172783" y="123718"/>
                </a:lnTo>
                <a:lnTo>
                  <a:pt x="197654" y="98932"/>
                </a:lnTo>
                <a:close/>
              </a:path>
            </a:pathLst>
          </a:custGeom>
          <a:solidFill>
            <a:srgbClr val="394D53"/>
          </a:solidFill>
        </p:spPr>
        <p:txBody>
          <a:bodyPr wrap="square" lIns="0" tIns="0" rIns="0" bIns="0" rtlCol="0"/>
          <a:lstStyle/>
          <a:p>
            <a:endParaRPr/>
          </a:p>
        </p:txBody>
      </p:sp>
    </p:spTree>
    <p:extLst>
      <p:ext uri="{BB962C8B-B14F-4D97-AF65-F5344CB8AC3E}">
        <p14:creationId xmlns:p14="http://schemas.microsoft.com/office/powerpoint/2010/main" val="732451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35</a:t>
            </a:fld>
            <a:endParaRPr lang="en" dirty="0"/>
          </a:p>
        </p:txBody>
      </p:sp>
      <p:sp>
        <p:nvSpPr>
          <p:cNvPr id="3" name="Title 2"/>
          <p:cNvSpPr>
            <a:spLocks noGrp="1"/>
          </p:cNvSpPr>
          <p:nvPr>
            <p:ph type="title"/>
          </p:nvPr>
        </p:nvSpPr>
        <p:spPr/>
        <p:txBody>
          <a:bodyPr/>
          <a:lstStyle/>
          <a:p>
            <a:r>
              <a:rPr lang="en-IN" spc="-5" dirty="0"/>
              <a:t>Or…put </a:t>
            </a:r>
            <a:r>
              <a:rPr lang="en-IN" spc="-10" dirty="0"/>
              <a:t>more </a:t>
            </a:r>
            <a:r>
              <a:rPr lang="en-IN" spc="-5" dirty="0"/>
              <a:t>simply</a:t>
            </a:r>
            <a:endParaRPr lang="en-IN" dirty="0"/>
          </a:p>
        </p:txBody>
      </p:sp>
      <p:sp>
        <p:nvSpPr>
          <p:cNvPr id="5" name="object 2"/>
          <p:cNvSpPr/>
          <p:nvPr/>
        </p:nvSpPr>
        <p:spPr>
          <a:xfrm>
            <a:off x="555472" y="4115815"/>
            <a:ext cx="10789285" cy="1270"/>
          </a:xfrm>
          <a:custGeom>
            <a:avLst/>
            <a:gdLst/>
            <a:ahLst/>
            <a:cxnLst/>
            <a:rect l="l" t="t" r="r" b="b"/>
            <a:pathLst>
              <a:path w="10789285" h="1270">
                <a:moveTo>
                  <a:pt x="0" y="0"/>
                </a:moveTo>
                <a:lnTo>
                  <a:pt x="10788675" y="888"/>
                </a:lnTo>
              </a:path>
            </a:pathLst>
          </a:custGeom>
          <a:ln w="63500">
            <a:solidFill>
              <a:srgbClr val="394D53"/>
            </a:solidFill>
            <a:prstDash val="dash"/>
          </a:ln>
        </p:spPr>
        <p:txBody>
          <a:bodyPr wrap="square" lIns="0" tIns="0" rIns="0" bIns="0" rtlCol="0"/>
          <a:lstStyle/>
          <a:p>
            <a:endParaRPr/>
          </a:p>
        </p:txBody>
      </p:sp>
      <p:sp>
        <p:nvSpPr>
          <p:cNvPr id="6" name="object 3"/>
          <p:cNvSpPr txBox="1"/>
          <p:nvPr/>
        </p:nvSpPr>
        <p:spPr>
          <a:xfrm>
            <a:off x="1213205" y="1419225"/>
            <a:ext cx="14281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94D53"/>
                </a:solidFill>
                <a:latin typeface="Arial"/>
                <a:cs typeface="Arial"/>
              </a:rPr>
              <a:t>Static</a:t>
            </a:r>
            <a:r>
              <a:rPr sz="1800" spc="-85" dirty="0">
                <a:solidFill>
                  <a:srgbClr val="394D53"/>
                </a:solidFill>
                <a:latin typeface="Arial"/>
                <a:cs typeface="Arial"/>
              </a:rPr>
              <a:t> </a:t>
            </a:r>
            <a:r>
              <a:rPr sz="1800" spc="-10" dirty="0">
                <a:solidFill>
                  <a:srgbClr val="394D53"/>
                </a:solidFill>
                <a:latin typeface="Arial"/>
                <a:cs typeface="Arial"/>
              </a:rPr>
              <a:t>website</a:t>
            </a:r>
            <a:endParaRPr sz="1800">
              <a:latin typeface="Arial"/>
              <a:cs typeface="Arial"/>
            </a:endParaRPr>
          </a:p>
        </p:txBody>
      </p:sp>
      <p:sp>
        <p:nvSpPr>
          <p:cNvPr id="7" name="object 4"/>
          <p:cNvSpPr txBox="1"/>
          <p:nvPr/>
        </p:nvSpPr>
        <p:spPr>
          <a:xfrm>
            <a:off x="5162169" y="1448561"/>
            <a:ext cx="139065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394D53"/>
                </a:solidFill>
                <a:latin typeface="Arial"/>
                <a:cs typeface="Arial"/>
              </a:rPr>
              <a:t>Web</a:t>
            </a:r>
            <a:r>
              <a:rPr sz="1800" spc="-80" dirty="0">
                <a:solidFill>
                  <a:srgbClr val="394D53"/>
                </a:solidFill>
                <a:latin typeface="Arial"/>
                <a:cs typeface="Arial"/>
              </a:rPr>
              <a:t> </a:t>
            </a:r>
            <a:r>
              <a:rPr sz="1800" spc="-5" dirty="0">
                <a:solidFill>
                  <a:srgbClr val="394D53"/>
                </a:solidFill>
                <a:latin typeface="Arial"/>
                <a:cs typeface="Arial"/>
              </a:rPr>
              <a:t>frontend</a:t>
            </a:r>
            <a:endParaRPr sz="1800">
              <a:latin typeface="Arial"/>
              <a:cs typeface="Arial"/>
            </a:endParaRPr>
          </a:p>
        </p:txBody>
      </p:sp>
      <p:sp>
        <p:nvSpPr>
          <p:cNvPr id="8" name="object 5"/>
          <p:cNvSpPr txBox="1"/>
          <p:nvPr/>
        </p:nvSpPr>
        <p:spPr>
          <a:xfrm>
            <a:off x="3431540" y="1444244"/>
            <a:ext cx="887094"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4D53"/>
                </a:solidFill>
                <a:latin typeface="Arial"/>
                <a:cs typeface="Arial"/>
              </a:rPr>
              <a:t>User</a:t>
            </a:r>
            <a:r>
              <a:rPr sz="1800" spc="-85" dirty="0">
                <a:solidFill>
                  <a:srgbClr val="394D53"/>
                </a:solidFill>
                <a:latin typeface="Arial"/>
                <a:cs typeface="Arial"/>
              </a:rPr>
              <a:t> </a:t>
            </a:r>
            <a:r>
              <a:rPr sz="1800" dirty="0">
                <a:solidFill>
                  <a:srgbClr val="394D53"/>
                </a:solidFill>
                <a:latin typeface="Arial"/>
                <a:cs typeface="Arial"/>
              </a:rPr>
              <a:t>DB</a:t>
            </a:r>
            <a:endParaRPr sz="1800">
              <a:latin typeface="Arial"/>
              <a:cs typeface="Arial"/>
            </a:endParaRPr>
          </a:p>
        </p:txBody>
      </p:sp>
      <p:sp>
        <p:nvSpPr>
          <p:cNvPr id="9" name="object 6"/>
          <p:cNvSpPr txBox="1"/>
          <p:nvPr/>
        </p:nvSpPr>
        <p:spPr>
          <a:xfrm>
            <a:off x="7372604" y="1437894"/>
            <a:ext cx="711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94D53"/>
                </a:solidFill>
                <a:latin typeface="Arial"/>
                <a:cs typeface="Arial"/>
              </a:rPr>
              <a:t>Qu</a:t>
            </a:r>
            <a:r>
              <a:rPr sz="1800" spc="-15" dirty="0">
                <a:solidFill>
                  <a:srgbClr val="394D53"/>
                </a:solidFill>
                <a:latin typeface="Arial"/>
                <a:cs typeface="Arial"/>
              </a:rPr>
              <a:t>e</a:t>
            </a:r>
            <a:r>
              <a:rPr sz="1800" spc="-5" dirty="0">
                <a:solidFill>
                  <a:srgbClr val="394D53"/>
                </a:solidFill>
                <a:latin typeface="Arial"/>
                <a:cs typeface="Arial"/>
              </a:rPr>
              <a:t>ue</a:t>
            </a:r>
            <a:endParaRPr sz="1800">
              <a:latin typeface="Arial"/>
              <a:cs typeface="Arial"/>
            </a:endParaRPr>
          </a:p>
        </p:txBody>
      </p:sp>
      <p:sp>
        <p:nvSpPr>
          <p:cNvPr id="10" name="object 7"/>
          <p:cNvSpPr txBox="1"/>
          <p:nvPr/>
        </p:nvSpPr>
        <p:spPr>
          <a:xfrm>
            <a:off x="8880093" y="1363471"/>
            <a:ext cx="131953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94D53"/>
                </a:solidFill>
                <a:latin typeface="Arial"/>
                <a:cs typeface="Arial"/>
              </a:rPr>
              <a:t>Analytics</a:t>
            </a:r>
            <a:r>
              <a:rPr sz="1800" spc="-15" dirty="0">
                <a:solidFill>
                  <a:srgbClr val="394D53"/>
                </a:solidFill>
                <a:latin typeface="Arial"/>
                <a:cs typeface="Arial"/>
              </a:rPr>
              <a:t> </a:t>
            </a:r>
            <a:r>
              <a:rPr sz="1800" spc="-5" dirty="0">
                <a:solidFill>
                  <a:srgbClr val="394D53"/>
                </a:solidFill>
                <a:latin typeface="Arial"/>
                <a:cs typeface="Arial"/>
              </a:rPr>
              <a:t>DB</a:t>
            </a:r>
            <a:endParaRPr sz="1800">
              <a:latin typeface="Arial"/>
              <a:cs typeface="Arial"/>
            </a:endParaRPr>
          </a:p>
        </p:txBody>
      </p:sp>
      <p:sp>
        <p:nvSpPr>
          <p:cNvPr id="11" name="object 8"/>
          <p:cNvSpPr txBox="1"/>
          <p:nvPr/>
        </p:nvSpPr>
        <p:spPr>
          <a:xfrm>
            <a:off x="1486916" y="6223203"/>
            <a:ext cx="1221105" cy="513080"/>
          </a:xfrm>
          <a:prstGeom prst="rect">
            <a:avLst/>
          </a:prstGeom>
        </p:spPr>
        <p:txBody>
          <a:bodyPr vert="horz" wrap="square" lIns="0" tIns="12065" rIns="0" bIns="0" rtlCol="0">
            <a:spAutoFit/>
          </a:bodyPr>
          <a:lstStyle/>
          <a:p>
            <a:pPr marL="459105" marR="5080" indent="-447040">
              <a:lnSpc>
                <a:spcPct val="100000"/>
              </a:lnSpc>
              <a:spcBef>
                <a:spcPts val="95"/>
              </a:spcBef>
            </a:pPr>
            <a:r>
              <a:rPr sz="1600" spc="-5" dirty="0">
                <a:solidFill>
                  <a:srgbClr val="394D53"/>
                </a:solidFill>
                <a:latin typeface="Arial"/>
                <a:cs typeface="Arial"/>
              </a:rPr>
              <a:t>Development  VM</a:t>
            </a:r>
            <a:endParaRPr sz="1600">
              <a:latin typeface="Arial"/>
              <a:cs typeface="Arial"/>
            </a:endParaRPr>
          </a:p>
        </p:txBody>
      </p:sp>
      <p:sp>
        <p:nvSpPr>
          <p:cNvPr id="12" name="object 9"/>
          <p:cNvSpPr txBox="1"/>
          <p:nvPr/>
        </p:nvSpPr>
        <p:spPr>
          <a:xfrm>
            <a:off x="3274567" y="6237833"/>
            <a:ext cx="92773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394D53"/>
                </a:solidFill>
                <a:latin typeface="Arial"/>
                <a:cs typeface="Arial"/>
              </a:rPr>
              <a:t>QA</a:t>
            </a:r>
            <a:r>
              <a:rPr sz="1600" spc="-145" dirty="0">
                <a:solidFill>
                  <a:srgbClr val="394D53"/>
                </a:solidFill>
                <a:latin typeface="Arial"/>
                <a:cs typeface="Arial"/>
              </a:rPr>
              <a:t> </a:t>
            </a:r>
            <a:r>
              <a:rPr sz="1600" spc="-5" dirty="0">
                <a:solidFill>
                  <a:srgbClr val="394D53"/>
                </a:solidFill>
                <a:latin typeface="Arial"/>
                <a:cs typeface="Arial"/>
              </a:rPr>
              <a:t>server</a:t>
            </a:r>
            <a:endParaRPr sz="1600">
              <a:latin typeface="Arial"/>
              <a:cs typeface="Arial"/>
            </a:endParaRPr>
          </a:p>
        </p:txBody>
      </p:sp>
      <p:sp>
        <p:nvSpPr>
          <p:cNvPr id="13" name="object 10"/>
          <p:cNvSpPr txBox="1"/>
          <p:nvPr/>
        </p:nvSpPr>
        <p:spPr>
          <a:xfrm>
            <a:off x="6355841" y="6253378"/>
            <a:ext cx="116205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94D53"/>
                </a:solidFill>
                <a:latin typeface="Arial"/>
                <a:cs typeface="Arial"/>
              </a:rPr>
              <a:t>Public</a:t>
            </a:r>
            <a:r>
              <a:rPr sz="1600" spc="-85" dirty="0">
                <a:solidFill>
                  <a:srgbClr val="394D53"/>
                </a:solidFill>
                <a:latin typeface="Arial"/>
                <a:cs typeface="Arial"/>
              </a:rPr>
              <a:t> </a:t>
            </a:r>
            <a:r>
              <a:rPr sz="1600" spc="-5" dirty="0">
                <a:solidFill>
                  <a:srgbClr val="394D53"/>
                </a:solidFill>
                <a:latin typeface="Arial"/>
                <a:cs typeface="Arial"/>
              </a:rPr>
              <a:t>Cloud</a:t>
            </a:r>
            <a:endParaRPr sz="1600">
              <a:latin typeface="Arial"/>
              <a:cs typeface="Arial"/>
            </a:endParaRPr>
          </a:p>
        </p:txBody>
      </p:sp>
      <p:sp>
        <p:nvSpPr>
          <p:cNvPr id="14" name="object 11"/>
          <p:cNvSpPr txBox="1"/>
          <p:nvPr/>
        </p:nvSpPr>
        <p:spPr>
          <a:xfrm>
            <a:off x="9458706" y="6213754"/>
            <a:ext cx="1179830" cy="513080"/>
          </a:xfrm>
          <a:prstGeom prst="rect">
            <a:avLst/>
          </a:prstGeom>
        </p:spPr>
        <p:txBody>
          <a:bodyPr vert="horz" wrap="square" lIns="0" tIns="12065" rIns="0" bIns="0" rtlCol="0">
            <a:spAutoFit/>
          </a:bodyPr>
          <a:lstStyle/>
          <a:p>
            <a:pPr marL="314325" marR="5080" indent="-302260">
              <a:lnSpc>
                <a:spcPct val="100000"/>
              </a:lnSpc>
              <a:spcBef>
                <a:spcPts val="95"/>
              </a:spcBef>
            </a:pPr>
            <a:r>
              <a:rPr sz="1600" spc="-10" dirty="0">
                <a:solidFill>
                  <a:srgbClr val="394D53"/>
                </a:solidFill>
                <a:latin typeface="Arial"/>
                <a:cs typeface="Arial"/>
              </a:rPr>
              <a:t>Contribu</a:t>
            </a:r>
            <a:r>
              <a:rPr sz="1600" spc="-5" dirty="0">
                <a:solidFill>
                  <a:srgbClr val="394D53"/>
                </a:solidFill>
                <a:latin typeface="Arial"/>
                <a:cs typeface="Arial"/>
              </a:rPr>
              <a:t>t</a:t>
            </a:r>
            <a:r>
              <a:rPr sz="1600" spc="-10" dirty="0">
                <a:solidFill>
                  <a:srgbClr val="394D53"/>
                </a:solidFill>
                <a:latin typeface="Arial"/>
                <a:cs typeface="Arial"/>
              </a:rPr>
              <a:t>o</a:t>
            </a:r>
            <a:r>
              <a:rPr sz="1600" spc="50" dirty="0">
                <a:solidFill>
                  <a:srgbClr val="394D53"/>
                </a:solidFill>
                <a:latin typeface="Arial"/>
                <a:cs typeface="Arial"/>
              </a:rPr>
              <a:t>r</a:t>
            </a:r>
            <a:r>
              <a:rPr sz="1600" spc="-25" dirty="0">
                <a:solidFill>
                  <a:srgbClr val="394D53"/>
                </a:solidFill>
                <a:latin typeface="Arial"/>
                <a:cs typeface="Arial"/>
              </a:rPr>
              <a:t>’</a:t>
            </a:r>
            <a:r>
              <a:rPr sz="1600" spc="-5" dirty="0">
                <a:solidFill>
                  <a:srgbClr val="394D53"/>
                </a:solidFill>
                <a:latin typeface="Arial"/>
                <a:cs typeface="Arial"/>
              </a:rPr>
              <a:t>s  laptop</a:t>
            </a:r>
            <a:endParaRPr sz="1600">
              <a:latin typeface="Arial"/>
              <a:cs typeface="Arial"/>
            </a:endParaRPr>
          </a:p>
        </p:txBody>
      </p:sp>
      <p:sp>
        <p:nvSpPr>
          <p:cNvPr id="15" name="object 13"/>
          <p:cNvSpPr txBox="1"/>
          <p:nvPr/>
        </p:nvSpPr>
        <p:spPr>
          <a:xfrm>
            <a:off x="269697" y="1468045"/>
            <a:ext cx="254000" cy="1944370"/>
          </a:xfrm>
          <a:prstGeom prst="rect">
            <a:avLst/>
          </a:prstGeom>
        </p:spPr>
        <p:txBody>
          <a:bodyPr vert="vert270" wrap="square" lIns="0" tIns="0" rIns="0" bIns="0" rtlCol="0">
            <a:spAutoFit/>
          </a:bodyPr>
          <a:lstStyle/>
          <a:p>
            <a:pPr marL="12700">
              <a:lnSpc>
                <a:spcPts val="1810"/>
              </a:lnSpc>
            </a:pPr>
            <a:r>
              <a:rPr sz="1800" spc="-10" dirty="0">
                <a:solidFill>
                  <a:srgbClr val="394D53"/>
                </a:solidFill>
                <a:latin typeface="Arial"/>
                <a:cs typeface="Arial"/>
              </a:rPr>
              <a:t>Multiplicity </a:t>
            </a:r>
            <a:r>
              <a:rPr sz="1800" spc="-5" dirty="0">
                <a:solidFill>
                  <a:srgbClr val="394D53"/>
                </a:solidFill>
                <a:latin typeface="Arial"/>
                <a:cs typeface="Arial"/>
              </a:rPr>
              <a:t>of</a:t>
            </a:r>
            <a:r>
              <a:rPr sz="1800" spc="-190" dirty="0">
                <a:solidFill>
                  <a:srgbClr val="394D53"/>
                </a:solidFill>
                <a:latin typeface="Arial"/>
                <a:cs typeface="Arial"/>
              </a:rPr>
              <a:t> </a:t>
            </a:r>
            <a:r>
              <a:rPr sz="1800" spc="-150" dirty="0">
                <a:solidFill>
                  <a:srgbClr val="394D53"/>
                </a:solidFill>
                <a:latin typeface="Arial"/>
                <a:cs typeface="Arial"/>
              </a:rPr>
              <a:t>Stacks</a:t>
            </a:r>
            <a:endParaRPr sz="1800">
              <a:latin typeface="Arial"/>
              <a:cs typeface="Arial"/>
            </a:endParaRPr>
          </a:p>
        </p:txBody>
      </p:sp>
      <p:sp>
        <p:nvSpPr>
          <p:cNvPr id="16" name="object 14"/>
          <p:cNvSpPr txBox="1"/>
          <p:nvPr/>
        </p:nvSpPr>
        <p:spPr>
          <a:xfrm>
            <a:off x="94132" y="4570450"/>
            <a:ext cx="802640" cy="1316990"/>
          </a:xfrm>
          <a:prstGeom prst="rect">
            <a:avLst/>
          </a:prstGeom>
        </p:spPr>
        <p:txBody>
          <a:bodyPr vert="vert270" wrap="square" lIns="0" tIns="0" rIns="0" bIns="0" rtlCol="0">
            <a:spAutoFit/>
          </a:bodyPr>
          <a:lstStyle/>
          <a:p>
            <a:pPr marL="12700">
              <a:lnSpc>
                <a:spcPts val="1810"/>
              </a:lnSpc>
            </a:pPr>
            <a:r>
              <a:rPr sz="1800" spc="-10" dirty="0">
                <a:solidFill>
                  <a:srgbClr val="394D53"/>
                </a:solidFill>
                <a:latin typeface="Arial"/>
                <a:cs typeface="Arial"/>
              </a:rPr>
              <a:t>Multiplicity</a:t>
            </a:r>
            <a:r>
              <a:rPr sz="1800" spc="-130" dirty="0">
                <a:solidFill>
                  <a:srgbClr val="394D53"/>
                </a:solidFill>
                <a:latin typeface="Arial"/>
                <a:cs typeface="Arial"/>
              </a:rPr>
              <a:t> </a:t>
            </a:r>
            <a:r>
              <a:rPr sz="1800" spc="-10" dirty="0">
                <a:solidFill>
                  <a:srgbClr val="394D53"/>
                </a:solidFill>
                <a:latin typeface="Arial"/>
                <a:cs typeface="Arial"/>
              </a:rPr>
              <a:t>of</a:t>
            </a:r>
            <a:endParaRPr sz="1800">
              <a:latin typeface="Arial"/>
              <a:cs typeface="Arial"/>
            </a:endParaRPr>
          </a:p>
          <a:p>
            <a:pPr marL="15240" marR="7620" indent="-635" algn="ctr">
              <a:lnSpc>
                <a:spcPct val="100000"/>
              </a:lnSpc>
            </a:pPr>
            <a:r>
              <a:rPr sz="1800" spc="-70" dirty="0">
                <a:solidFill>
                  <a:srgbClr val="394D53"/>
                </a:solidFill>
                <a:latin typeface="Arial"/>
                <a:cs typeface="Arial"/>
              </a:rPr>
              <a:t>hardware  </a:t>
            </a:r>
            <a:r>
              <a:rPr sz="1800" dirty="0">
                <a:solidFill>
                  <a:srgbClr val="394D53"/>
                </a:solidFill>
                <a:latin typeface="Arial"/>
                <a:cs typeface="Arial"/>
              </a:rPr>
              <a:t>e</a:t>
            </a:r>
            <a:r>
              <a:rPr sz="1800" spc="-20" dirty="0">
                <a:solidFill>
                  <a:srgbClr val="394D53"/>
                </a:solidFill>
                <a:latin typeface="Arial"/>
                <a:cs typeface="Arial"/>
              </a:rPr>
              <a:t>n</a:t>
            </a:r>
            <a:r>
              <a:rPr sz="1800" dirty="0">
                <a:solidFill>
                  <a:srgbClr val="394D53"/>
                </a:solidFill>
                <a:latin typeface="Arial"/>
                <a:cs typeface="Arial"/>
              </a:rPr>
              <a:t>vi</a:t>
            </a:r>
            <a:r>
              <a:rPr sz="1800" spc="-35" dirty="0">
                <a:solidFill>
                  <a:srgbClr val="394D53"/>
                </a:solidFill>
                <a:latin typeface="Arial"/>
                <a:cs typeface="Arial"/>
              </a:rPr>
              <a:t>r</a:t>
            </a:r>
            <a:r>
              <a:rPr sz="1800" spc="-5" dirty="0">
                <a:solidFill>
                  <a:srgbClr val="394D53"/>
                </a:solidFill>
                <a:latin typeface="Arial"/>
                <a:cs typeface="Arial"/>
              </a:rPr>
              <a:t>onm</a:t>
            </a:r>
            <a:r>
              <a:rPr sz="1800" dirty="0">
                <a:solidFill>
                  <a:srgbClr val="394D53"/>
                </a:solidFill>
                <a:latin typeface="Arial"/>
                <a:cs typeface="Arial"/>
              </a:rPr>
              <a:t>e</a:t>
            </a:r>
            <a:r>
              <a:rPr sz="1800" spc="-10" dirty="0">
                <a:solidFill>
                  <a:srgbClr val="394D53"/>
                </a:solidFill>
                <a:latin typeface="Arial"/>
                <a:cs typeface="Arial"/>
              </a:rPr>
              <a:t>n</a:t>
            </a:r>
            <a:r>
              <a:rPr sz="1800" dirty="0">
                <a:solidFill>
                  <a:srgbClr val="394D53"/>
                </a:solidFill>
                <a:latin typeface="Arial"/>
                <a:cs typeface="Arial"/>
              </a:rPr>
              <a:t>ts</a:t>
            </a:r>
            <a:endParaRPr sz="1800">
              <a:latin typeface="Arial"/>
              <a:cs typeface="Arial"/>
            </a:endParaRPr>
          </a:p>
        </p:txBody>
      </p:sp>
      <p:sp>
        <p:nvSpPr>
          <p:cNvPr id="17" name="object 15"/>
          <p:cNvSpPr txBox="1"/>
          <p:nvPr/>
        </p:nvSpPr>
        <p:spPr>
          <a:xfrm>
            <a:off x="8071231" y="6223203"/>
            <a:ext cx="996315" cy="513080"/>
          </a:xfrm>
          <a:prstGeom prst="rect">
            <a:avLst/>
          </a:prstGeom>
        </p:spPr>
        <p:txBody>
          <a:bodyPr vert="horz" wrap="square" lIns="0" tIns="12065" rIns="0" bIns="0" rtlCol="0">
            <a:spAutoFit/>
          </a:bodyPr>
          <a:lstStyle/>
          <a:p>
            <a:pPr marL="175260" marR="5080" indent="-163195">
              <a:lnSpc>
                <a:spcPct val="100000"/>
              </a:lnSpc>
              <a:spcBef>
                <a:spcPts val="95"/>
              </a:spcBef>
            </a:pPr>
            <a:r>
              <a:rPr sz="1600" spc="-5" dirty="0">
                <a:solidFill>
                  <a:srgbClr val="394D53"/>
                </a:solidFill>
                <a:latin typeface="Arial"/>
                <a:cs typeface="Arial"/>
              </a:rPr>
              <a:t>Produ</a:t>
            </a:r>
            <a:r>
              <a:rPr sz="1600" dirty="0">
                <a:solidFill>
                  <a:srgbClr val="394D53"/>
                </a:solidFill>
                <a:latin typeface="Arial"/>
                <a:cs typeface="Arial"/>
              </a:rPr>
              <a:t>c</a:t>
            </a:r>
            <a:r>
              <a:rPr sz="1600" spc="-5" dirty="0">
                <a:solidFill>
                  <a:srgbClr val="394D53"/>
                </a:solidFill>
                <a:latin typeface="Arial"/>
                <a:cs typeface="Arial"/>
              </a:rPr>
              <a:t>tion  Cluster</a:t>
            </a:r>
            <a:endParaRPr sz="1600">
              <a:latin typeface="Arial"/>
              <a:cs typeface="Arial"/>
            </a:endParaRPr>
          </a:p>
        </p:txBody>
      </p:sp>
      <p:sp>
        <p:nvSpPr>
          <p:cNvPr id="18" name="object 16"/>
          <p:cNvSpPr/>
          <p:nvPr/>
        </p:nvSpPr>
        <p:spPr>
          <a:xfrm>
            <a:off x="3180714" y="5677557"/>
            <a:ext cx="1067932" cy="317392"/>
          </a:xfrm>
          <a:prstGeom prst="rect">
            <a:avLst/>
          </a:prstGeom>
          <a:blipFill>
            <a:blip r:embed="rId2" cstate="print"/>
            <a:stretch>
              <a:fillRect/>
            </a:stretch>
          </a:blipFill>
        </p:spPr>
        <p:txBody>
          <a:bodyPr wrap="square" lIns="0" tIns="0" rIns="0" bIns="0" rtlCol="0"/>
          <a:lstStyle/>
          <a:p>
            <a:endParaRPr/>
          </a:p>
        </p:txBody>
      </p:sp>
      <p:sp>
        <p:nvSpPr>
          <p:cNvPr id="19" name="object 17"/>
          <p:cNvSpPr txBox="1"/>
          <p:nvPr/>
        </p:nvSpPr>
        <p:spPr>
          <a:xfrm>
            <a:off x="4554092" y="6239052"/>
            <a:ext cx="1390650" cy="513080"/>
          </a:xfrm>
          <a:prstGeom prst="rect">
            <a:avLst/>
          </a:prstGeom>
        </p:spPr>
        <p:txBody>
          <a:bodyPr vert="horz" wrap="square" lIns="0" tIns="12065" rIns="0" bIns="0" rtlCol="0">
            <a:spAutoFit/>
          </a:bodyPr>
          <a:lstStyle/>
          <a:p>
            <a:pPr marL="391795" marR="5080" indent="-379730">
              <a:lnSpc>
                <a:spcPct val="100000"/>
              </a:lnSpc>
              <a:spcBef>
                <a:spcPts val="95"/>
              </a:spcBef>
            </a:pPr>
            <a:r>
              <a:rPr sz="1600" spc="-5" dirty="0">
                <a:solidFill>
                  <a:srgbClr val="394D53"/>
                </a:solidFill>
                <a:latin typeface="Arial"/>
                <a:cs typeface="Arial"/>
              </a:rPr>
              <a:t>Customer</a:t>
            </a:r>
            <a:r>
              <a:rPr sz="1600" spc="-55" dirty="0">
                <a:solidFill>
                  <a:srgbClr val="394D53"/>
                </a:solidFill>
                <a:latin typeface="Arial"/>
                <a:cs typeface="Arial"/>
              </a:rPr>
              <a:t> </a:t>
            </a:r>
            <a:r>
              <a:rPr sz="1600" spc="-5" dirty="0">
                <a:solidFill>
                  <a:srgbClr val="394D53"/>
                </a:solidFill>
                <a:latin typeface="Arial"/>
                <a:cs typeface="Arial"/>
              </a:rPr>
              <a:t>Data  </a:t>
            </a:r>
            <a:r>
              <a:rPr sz="1600" spc="-10" dirty="0">
                <a:solidFill>
                  <a:srgbClr val="394D53"/>
                </a:solidFill>
                <a:latin typeface="Arial"/>
                <a:cs typeface="Arial"/>
              </a:rPr>
              <a:t>Center</a:t>
            </a:r>
            <a:endParaRPr sz="1600">
              <a:latin typeface="Arial"/>
              <a:cs typeface="Arial"/>
            </a:endParaRPr>
          </a:p>
        </p:txBody>
      </p:sp>
      <p:sp>
        <p:nvSpPr>
          <p:cNvPr id="20" name="object 18"/>
          <p:cNvSpPr/>
          <p:nvPr/>
        </p:nvSpPr>
        <p:spPr>
          <a:xfrm>
            <a:off x="1770126" y="5674855"/>
            <a:ext cx="677837" cy="409359"/>
          </a:xfrm>
          <a:prstGeom prst="rect">
            <a:avLst/>
          </a:prstGeom>
          <a:blipFill>
            <a:blip r:embed="rId3" cstate="print"/>
            <a:stretch>
              <a:fillRect/>
            </a:stretch>
          </a:blipFill>
        </p:spPr>
        <p:txBody>
          <a:bodyPr wrap="square" lIns="0" tIns="0" rIns="0" bIns="0" rtlCol="0"/>
          <a:lstStyle/>
          <a:p>
            <a:endParaRPr/>
          </a:p>
        </p:txBody>
      </p:sp>
      <p:sp>
        <p:nvSpPr>
          <p:cNvPr id="21" name="object 19"/>
          <p:cNvSpPr/>
          <p:nvPr/>
        </p:nvSpPr>
        <p:spPr>
          <a:xfrm>
            <a:off x="9813925" y="5717006"/>
            <a:ext cx="409765" cy="325056"/>
          </a:xfrm>
          <a:prstGeom prst="rect">
            <a:avLst/>
          </a:prstGeom>
          <a:blipFill>
            <a:blip r:embed="rId4" cstate="print"/>
            <a:stretch>
              <a:fillRect/>
            </a:stretch>
          </a:blipFill>
        </p:spPr>
        <p:txBody>
          <a:bodyPr wrap="square" lIns="0" tIns="0" rIns="0" bIns="0" rtlCol="0"/>
          <a:lstStyle/>
          <a:p>
            <a:endParaRPr/>
          </a:p>
        </p:txBody>
      </p:sp>
      <p:sp>
        <p:nvSpPr>
          <p:cNvPr id="22" name="object 20"/>
          <p:cNvSpPr/>
          <p:nvPr/>
        </p:nvSpPr>
        <p:spPr>
          <a:xfrm>
            <a:off x="4990972" y="5560009"/>
            <a:ext cx="832434" cy="639051"/>
          </a:xfrm>
          <a:prstGeom prst="rect">
            <a:avLst/>
          </a:prstGeom>
          <a:blipFill>
            <a:blip r:embed="rId5" cstate="print"/>
            <a:stretch>
              <a:fillRect/>
            </a:stretch>
          </a:blipFill>
        </p:spPr>
        <p:txBody>
          <a:bodyPr wrap="square" lIns="0" tIns="0" rIns="0" bIns="0" rtlCol="0"/>
          <a:lstStyle/>
          <a:p>
            <a:endParaRPr/>
          </a:p>
        </p:txBody>
      </p:sp>
      <p:sp>
        <p:nvSpPr>
          <p:cNvPr id="23" name="object 21"/>
          <p:cNvSpPr/>
          <p:nvPr/>
        </p:nvSpPr>
        <p:spPr>
          <a:xfrm>
            <a:off x="8290686" y="5395074"/>
            <a:ext cx="542366" cy="745566"/>
          </a:xfrm>
          <a:prstGeom prst="rect">
            <a:avLst/>
          </a:prstGeom>
          <a:blipFill>
            <a:blip r:embed="rId6" cstate="print"/>
            <a:stretch>
              <a:fillRect/>
            </a:stretch>
          </a:blipFill>
        </p:spPr>
        <p:txBody>
          <a:bodyPr wrap="square" lIns="0" tIns="0" rIns="0" bIns="0" rtlCol="0"/>
          <a:lstStyle/>
          <a:p>
            <a:endParaRPr/>
          </a:p>
        </p:txBody>
      </p:sp>
      <p:sp>
        <p:nvSpPr>
          <p:cNvPr id="24" name="object 22"/>
          <p:cNvSpPr/>
          <p:nvPr/>
        </p:nvSpPr>
        <p:spPr>
          <a:xfrm>
            <a:off x="6556120" y="5460047"/>
            <a:ext cx="1392808" cy="838962"/>
          </a:xfrm>
          <a:prstGeom prst="rect">
            <a:avLst/>
          </a:prstGeom>
          <a:blipFill>
            <a:blip r:embed="rId7" cstate="print"/>
            <a:stretch>
              <a:fillRect/>
            </a:stretch>
          </a:blipFill>
        </p:spPr>
        <p:txBody>
          <a:bodyPr wrap="square" lIns="0" tIns="0" rIns="0" bIns="0" rtlCol="0"/>
          <a:lstStyle/>
          <a:p>
            <a:endParaRPr/>
          </a:p>
        </p:txBody>
      </p:sp>
      <p:sp>
        <p:nvSpPr>
          <p:cNvPr id="25" name="object 23"/>
          <p:cNvSpPr/>
          <p:nvPr/>
        </p:nvSpPr>
        <p:spPr>
          <a:xfrm>
            <a:off x="857279" y="1371980"/>
            <a:ext cx="281487" cy="290942"/>
          </a:xfrm>
          <a:prstGeom prst="rect">
            <a:avLst/>
          </a:prstGeom>
          <a:blipFill>
            <a:blip r:embed="rId8" cstate="print"/>
            <a:stretch>
              <a:fillRect/>
            </a:stretch>
          </a:blipFill>
        </p:spPr>
        <p:txBody>
          <a:bodyPr wrap="square" lIns="0" tIns="0" rIns="0" bIns="0" rtlCol="0"/>
          <a:lstStyle/>
          <a:p>
            <a:endParaRPr/>
          </a:p>
        </p:txBody>
      </p:sp>
      <p:sp>
        <p:nvSpPr>
          <p:cNvPr id="26" name="object 24"/>
          <p:cNvSpPr/>
          <p:nvPr/>
        </p:nvSpPr>
        <p:spPr>
          <a:xfrm>
            <a:off x="3002279" y="1431544"/>
            <a:ext cx="287781" cy="290942"/>
          </a:xfrm>
          <a:prstGeom prst="rect">
            <a:avLst/>
          </a:prstGeom>
          <a:blipFill>
            <a:blip r:embed="rId9" cstate="print"/>
            <a:stretch>
              <a:fillRect/>
            </a:stretch>
          </a:blipFill>
        </p:spPr>
        <p:txBody>
          <a:bodyPr wrap="square" lIns="0" tIns="0" rIns="0" bIns="0" rtlCol="0"/>
          <a:lstStyle/>
          <a:p>
            <a:endParaRPr/>
          </a:p>
        </p:txBody>
      </p:sp>
      <p:sp>
        <p:nvSpPr>
          <p:cNvPr id="27" name="object 25"/>
          <p:cNvSpPr/>
          <p:nvPr/>
        </p:nvSpPr>
        <p:spPr>
          <a:xfrm>
            <a:off x="8303272" y="1413583"/>
            <a:ext cx="287007" cy="307139"/>
          </a:xfrm>
          <a:prstGeom prst="rect">
            <a:avLst/>
          </a:prstGeom>
          <a:blipFill>
            <a:blip r:embed="rId10" cstate="print"/>
            <a:stretch>
              <a:fillRect/>
            </a:stretch>
          </a:blipFill>
        </p:spPr>
        <p:txBody>
          <a:bodyPr wrap="square" lIns="0" tIns="0" rIns="0" bIns="0" rtlCol="0"/>
          <a:lstStyle/>
          <a:p>
            <a:endParaRPr/>
          </a:p>
        </p:txBody>
      </p:sp>
      <p:sp>
        <p:nvSpPr>
          <p:cNvPr id="28" name="object 26"/>
          <p:cNvSpPr/>
          <p:nvPr/>
        </p:nvSpPr>
        <p:spPr>
          <a:xfrm>
            <a:off x="7001328" y="1404747"/>
            <a:ext cx="291065" cy="426036"/>
          </a:xfrm>
          <a:prstGeom prst="rect">
            <a:avLst/>
          </a:prstGeom>
          <a:blipFill>
            <a:blip r:embed="rId11" cstate="print"/>
            <a:stretch>
              <a:fillRect/>
            </a:stretch>
          </a:blipFill>
        </p:spPr>
        <p:txBody>
          <a:bodyPr wrap="square" lIns="0" tIns="0" rIns="0" bIns="0" rtlCol="0"/>
          <a:lstStyle/>
          <a:p>
            <a:endParaRPr/>
          </a:p>
        </p:txBody>
      </p:sp>
      <p:sp>
        <p:nvSpPr>
          <p:cNvPr id="29" name="object 27"/>
          <p:cNvSpPr/>
          <p:nvPr/>
        </p:nvSpPr>
        <p:spPr>
          <a:xfrm>
            <a:off x="4614215" y="1444497"/>
            <a:ext cx="359104" cy="290819"/>
          </a:xfrm>
          <a:prstGeom prst="rect">
            <a:avLst/>
          </a:prstGeom>
          <a:blipFill>
            <a:blip r:embed="rId12" cstate="print"/>
            <a:stretch>
              <a:fillRect/>
            </a:stretch>
          </a:blipFill>
        </p:spPr>
        <p:txBody>
          <a:bodyPr wrap="square" lIns="0" tIns="0" rIns="0" bIns="0" rtlCol="0"/>
          <a:lstStyle/>
          <a:p>
            <a:endParaRPr/>
          </a:p>
        </p:txBody>
      </p:sp>
      <p:sp>
        <p:nvSpPr>
          <p:cNvPr id="30" name="object 28"/>
          <p:cNvSpPr txBox="1"/>
          <p:nvPr/>
        </p:nvSpPr>
        <p:spPr>
          <a:xfrm>
            <a:off x="11106531" y="1322958"/>
            <a:ext cx="802640" cy="1972310"/>
          </a:xfrm>
          <a:prstGeom prst="rect">
            <a:avLst/>
          </a:prstGeom>
        </p:spPr>
        <p:txBody>
          <a:bodyPr vert="vert" wrap="square" lIns="0" tIns="0" rIns="0" bIns="0" rtlCol="0">
            <a:spAutoFit/>
          </a:bodyPr>
          <a:lstStyle/>
          <a:p>
            <a:pPr marL="12700">
              <a:lnSpc>
                <a:spcPts val="1810"/>
              </a:lnSpc>
            </a:pPr>
            <a:r>
              <a:rPr sz="1800" spc="-125" dirty="0">
                <a:solidFill>
                  <a:srgbClr val="394D53"/>
                </a:solidFill>
                <a:latin typeface="Arial"/>
                <a:cs typeface="Arial"/>
              </a:rPr>
              <a:t>Do </a:t>
            </a:r>
            <a:r>
              <a:rPr sz="1800" spc="-100" dirty="0">
                <a:solidFill>
                  <a:srgbClr val="394D53"/>
                </a:solidFill>
                <a:latin typeface="Arial"/>
                <a:cs typeface="Arial"/>
              </a:rPr>
              <a:t>services </a:t>
            </a:r>
            <a:r>
              <a:rPr sz="1800" spc="-85" dirty="0">
                <a:solidFill>
                  <a:srgbClr val="394D53"/>
                </a:solidFill>
                <a:latin typeface="Arial"/>
                <a:cs typeface="Arial"/>
              </a:rPr>
              <a:t>and</a:t>
            </a:r>
            <a:r>
              <a:rPr sz="1800" spc="-114" dirty="0">
                <a:solidFill>
                  <a:srgbClr val="394D53"/>
                </a:solidFill>
                <a:latin typeface="Arial"/>
                <a:cs typeface="Arial"/>
              </a:rPr>
              <a:t> apps</a:t>
            </a:r>
            <a:endParaRPr sz="1800">
              <a:latin typeface="Arial"/>
              <a:cs typeface="Arial"/>
            </a:endParaRPr>
          </a:p>
          <a:p>
            <a:pPr marL="307975" marR="300355" algn="ctr">
              <a:lnSpc>
                <a:spcPct val="100000"/>
              </a:lnSpc>
            </a:pPr>
            <a:r>
              <a:rPr sz="1800" spc="-35" dirty="0">
                <a:solidFill>
                  <a:srgbClr val="394D53"/>
                </a:solidFill>
                <a:latin typeface="Arial"/>
                <a:cs typeface="Arial"/>
              </a:rPr>
              <a:t>interact  </a:t>
            </a:r>
            <a:r>
              <a:rPr sz="1800" dirty="0">
                <a:solidFill>
                  <a:srgbClr val="394D53"/>
                </a:solidFill>
                <a:latin typeface="Arial"/>
                <a:cs typeface="Arial"/>
              </a:rPr>
              <a:t>ap</a:t>
            </a:r>
            <a:r>
              <a:rPr sz="1800" spc="5" dirty="0">
                <a:solidFill>
                  <a:srgbClr val="394D53"/>
                </a:solidFill>
                <a:latin typeface="Arial"/>
                <a:cs typeface="Arial"/>
              </a:rPr>
              <a:t>p</a:t>
            </a:r>
            <a:r>
              <a:rPr sz="1800" spc="-30" dirty="0">
                <a:solidFill>
                  <a:srgbClr val="394D53"/>
                </a:solidFill>
                <a:latin typeface="Arial"/>
                <a:cs typeface="Arial"/>
              </a:rPr>
              <a:t>r</a:t>
            </a:r>
            <a:r>
              <a:rPr sz="1800" spc="-5" dirty="0">
                <a:solidFill>
                  <a:srgbClr val="394D53"/>
                </a:solidFill>
                <a:latin typeface="Arial"/>
                <a:cs typeface="Arial"/>
              </a:rPr>
              <a:t>opr</a:t>
            </a:r>
            <a:r>
              <a:rPr sz="1800" spc="-10" dirty="0">
                <a:solidFill>
                  <a:srgbClr val="394D53"/>
                </a:solidFill>
                <a:latin typeface="Arial"/>
                <a:cs typeface="Arial"/>
              </a:rPr>
              <a:t>i</a:t>
            </a:r>
            <a:r>
              <a:rPr sz="1800" spc="-15" dirty="0">
                <a:solidFill>
                  <a:srgbClr val="394D53"/>
                </a:solidFill>
                <a:latin typeface="Arial"/>
                <a:cs typeface="Arial"/>
              </a:rPr>
              <a:t>a</a:t>
            </a:r>
            <a:r>
              <a:rPr sz="1800" spc="-30" dirty="0">
                <a:solidFill>
                  <a:srgbClr val="394D53"/>
                </a:solidFill>
                <a:latin typeface="Arial"/>
                <a:cs typeface="Arial"/>
              </a:rPr>
              <a:t>t</a:t>
            </a:r>
            <a:r>
              <a:rPr sz="1800" dirty="0">
                <a:solidFill>
                  <a:srgbClr val="394D53"/>
                </a:solidFill>
                <a:latin typeface="Arial"/>
                <a:cs typeface="Arial"/>
              </a:rPr>
              <a:t>ely?</a:t>
            </a:r>
            <a:endParaRPr sz="1800">
              <a:latin typeface="Arial"/>
              <a:cs typeface="Arial"/>
            </a:endParaRPr>
          </a:p>
        </p:txBody>
      </p:sp>
      <p:sp>
        <p:nvSpPr>
          <p:cNvPr id="31" name="object 29"/>
          <p:cNvSpPr txBox="1"/>
          <p:nvPr/>
        </p:nvSpPr>
        <p:spPr>
          <a:xfrm>
            <a:off x="11366245" y="4485259"/>
            <a:ext cx="528320" cy="1991995"/>
          </a:xfrm>
          <a:prstGeom prst="rect">
            <a:avLst/>
          </a:prstGeom>
        </p:spPr>
        <p:txBody>
          <a:bodyPr vert="vert" wrap="square" lIns="0" tIns="0" rIns="0" bIns="0" rtlCol="0">
            <a:spAutoFit/>
          </a:bodyPr>
          <a:lstStyle/>
          <a:p>
            <a:pPr marL="1905" algn="ctr">
              <a:lnSpc>
                <a:spcPts val="1810"/>
              </a:lnSpc>
            </a:pPr>
            <a:r>
              <a:rPr sz="1800" spc="-185" dirty="0">
                <a:solidFill>
                  <a:srgbClr val="394D53"/>
                </a:solidFill>
                <a:latin typeface="Arial"/>
                <a:cs typeface="Arial"/>
              </a:rPr>
              <a:t>Can </a:t>
            </a:r>
            <a:r>
              <a:rPr sz="1800" spc="-50" dirty="0">
                <a:solidFill>
                  <a:srgbClr val="394D53"/>
                </a:solidFill>
                <a:latin typeface="Arial"/>
                <a:cs typeface="Arial"/>
              </a:rPr>
              <a:t>I</a:t>
            </a:r>
            <a:r>
              <a:rPr sz="1800" spc="-30" dirty="0">
                <a:solidFill>
                  <a:srgbClr val="394D53"/>
                </a:solidFill>
                <a:latin typeface="Arial"/>
                <a:cs typeface="Arial"/>
              </a:rPr>
              <a:t> </a:t>
            </a:r>
            <a:r>
              <a:rPr sz="1800" spc="-60" dirty="0">
                <a:solidFill>
                  <a:srgbClr val="394D53"/>
                </a:solidFill>
                <a:latin typeface="Arial"/>
                <a:cs typeface="Arial"/>
              </a:rPr>
              <a:t>migrate</a:t>
            </a:r>
            <a:endParaRPr sz="1800">
              <a:latin typeface="Arial"/>
              <a:cs typeface="Arial"/>
            </a:endParaRPr>
          </a:p>
          <a:p>
            <a:pPr algn="ctr">
              <a:lnSpc>
                <a:spcPct val="100000"/>
              </a:lnSpc>
            </a:pPr>
            <a:r>
              <a:rPr sz="1800" spc="-55" dirty="0">
                <a:solidFill>
                  <a:srgbClr val="394D53"/>
                </a:solidFill>
                <a:latin typeface="Arial"/>
                <a:cs typeface="Arial"/>
              </a:rPr>
              <a:t>smoothly </a:t>
            </a:r>
            <a:r>
              <a:rPr sz="1800" spc="-85" dirty="0">
                <a:solidFill>
                  <a:srgbClr val="394D53"/>
                </a:solidFill>
                <a:latin typeface="Arial"/>
                <a:cs typeface="Arial"/>
              </a:rPr>
              <a:t>and</a:t>
            </a:r>
            <a:r>
              <a:rPr sz="1800" spc="-200" dirty="0">
                <a:solidFill>
                  <a:srgbClr val="394D53"/>
                </a:solidFill>
                <a:latin typeface="Arial"/>
                <a:cs typeface="Arial"/>
              </a:rPr>
              <a:t> </a:t>
            </a:r>
            <a:r>
              <a:rPr sz="1800" spc="-60" dirty="0">
                <a:solidFill>
                  <a:srgbClr val="394D53"/>
                </a:solidFill>
                <a:latin typeface="Arial"/>
                <a:cs typeface="Arial"/>
              </a:rPr>
              <a:t>quickly</a:t>
            </a:r>
            <a:endParaRPr sz="1800">
              <a:latin typeface="Arial"/>
              <a:cs typeface="Arial"/>
            </a:endParaRPr>
          </a:p>
        </p:txBody>
      </p:sp>
      <p:sp>
        <p:nvSpPr>
          <p:cNvPr id="32" name="object 30"/>
          <p:cNvSpPr/>
          <p:nvPr/>
        </p:nvSpPr>
        <p:spPr>
          <a:xfrm>
            <a:off x="3918584" y="3032251"/>
            <a:ext cx="3735451" cy="1760601"/>
          </a:xfrm>
          <a:prstGeom prst="rect">
            <a:avLst/>
          </a:prstGeom>
          <a:blipFill>
            <a:blip r:embed="rId13" cstate="print"/>
            <a:stretch>
              <a:fillRect/>
            </a:stretch>
          </a:blipFill>
        </p:spPr>
        <p:txBody>
          <a:bodyPr wrap="square" lIns="0" tIns="0" rIns="0" bIns="0" rtlCol="0"/>
          <a:lstStyle/>
          <a:p>
            <a:endParaRPr/>
          </a:p>
        </p:txBody>
      </p:sp>
      <p:sp>
        <p:nvSpPr>
          <p:cNvPr id="33" name="object 31"/>
          <p:cNvSpPr txBox="1"/>
          <p:nvPr/>
        </p:nvSpPr>
        <p:spPr>
          <a:xfrm>
            <a:off x="7667625" y="4211129"/>
            <a:ext cx="3460750" cy="529632"/>
          </a:xfrm>
          <a:prstGeom prst="rect">
            <a:avLst/>
          </a:prstGeom>
          <a:solidFill>
            <a:srgbClr val="5B9BD4"/>
          </a:solidFill>
        </p:spPr>
        <p:txBody>
          <a:bodyPr vert="horz" wrap="square" lIns="0" tIns="41910" rIns="0" bIns="0" rtlCol="0">
            <a:spAutoFit/>
          </a:bodyPr>
          <a:lstStyle/>
          <a:p>
            <a:pPr marL="92075">
              <a:lnSpc>
                <a:spcPts val="1895"/>
              </a:lnSpc>
              <a:spcBef>
                <a:spcPts val="330"/>
              </a:spcBef>
            </a:pPr>
            <a:r>
              <a:rPr sz="1600" b="1" spc="-5" dirty="0">
                <a:solidFill>
                  <a:srgbClr val="FFFFFF"/>
                </a:solidFill>
                <a:latin typeface="Arial"/>
                <a:cs typeface="Arial"/>
              </a:rPr>
              <a:t>Operator: Configure Once,</a:t>
            </a:r>
            <a:r>
              <a:rPr sz="1600" b="1" spc="65" dirty="0">
                <a:solidFill>
                  <a:srgbClr val="FFFFFF"/>
                </a:solidFill>
                <a:latin typeface="Arial"/>
                <a:cs typeface="Arial"/>
              </a:rPr>
              <a:t> </a:t>
            </a:r>
            <a:r>
              <a:rPr sz="1600" b="1" spc="-5" dirty="0">
                <a:solidFill>
                  <a:srgbClr val="FFFFFF"/>
                </a:solidFill>
                <a:latin typeface="Arial"/>
                <a:cs typeface="Arial"/>
              </a:rPr>
              <a:t>Run</a:t>
            </a:r>
            <a:r>
              <a:rPr lang="en-US" sz="1600" b="1" spc="-5" dirty="0">
                <a:solidFill>
                  <a:srgbClr val="FFFFFF"/>
                </a:solidFill>
                <a:latin typeface="Arial"/>
                <a:cs typeface="Arial"/>
              </a:rPr>
              <a:t> on</a:t>
            </a:r>
            <a:endParaRPr sz="1600" dirty="0">
              <a:latin typeface="Arial"/>
              <a:cs typeface="Arial"/>
            </a:endParaRPr>
          </a:p>
          <a:p>
            <a:pPr marL="92075">
              <a:lnSpc>
                <a:spcPts val="1895"/>
              </a:lnSpc>
            </a:pPr>
            <a:r>
              <a:rPr sz="1600" b="1" spc="-10" dirty="0">
                <a:solidFill>
                  <a:srgbClr val="FFFFFF"/>
                </a:solidFill>
                <a:latin typeface="Arial"/>
                <a:cs typeface="Arial"/>
              </a:rPr>
              <a:t>Anything</a:t>
            </a:r>
            <a:endParaRPr sz="1600" dirty="0">
              <a:latin typeface="Arial"/>
              <a:cs typeface="Arial"/>
            </a:endParaRPr>
          </a:p>
        </p:txBody>
      </p:sp>
      <p:sp>
        <p:nvSpPr>
          <p:cNvPr id="34" name="object 32"/>
          <p:cNvSpPr/>
          <p:nvPr/>
        </p:nvSpPr>
        <p:spPr>
          <a:xfrm>
            <a:off x="847725" y="2585148"/>
            <a:ext cx="3004185" cy="584835"/>
          </a:xfrm>
          <a:custGeom>
            <a:avLst/>
            <a:gdLst/>
            <a:ahLst/>
            <a:cxnLst/>
            <a:rect l="l" t="t" r="r" b="b"/>
            <a:pathLst>
              <a:path w="3004185" h="584835">
                <a:moveTo>
                  <a:pt x="0" y="584771"/>
                </a:moveTo>
                <a:lnTo>
                  <a:pt x="3004185" y="584771"/>
                </a:lnTo>
                <a:lnTo>
                  <a:pt x="3004185" y="0"/>
                </a:lnTo>
                <a:lnTo>
                  <a:pt x="0" y="0"/>
                </a:lnTo>
                <a:lnTo>
                  <a:pt x="0" y="584771"/>
                </a:lnTo>
                <a:close/>
              </a:path>
            </a:pathLst>
          </a:custGeom>
          <a:solidFill>
            <a:srgbClr val="5B9BD4"/>
          </a:solidFill>
        </p:spPr>
        <p:txBody>
          <a:bodyPr wrap="square" lIns="0" tIns="0" rIns="0" bIns="0" rtlCol="0"/>
          <a:lstStyle/>
          <a:p>
            <a:endParaRPr/>
          </a:p>
        </p:txBody>
      </p:sp>
      <p:sp>
        <p:nvSpPr>
          <p:cNvPr id="35" name="object 33"/>
          <p:cNvSpPr txBox="1"/>
          <p:nvPr/>
        </p:nvSpPr>
        <p:spPr>
          <a:xfrm>
            <a:off x="847725" y="2614117"/>
            <a:ext cx="3004185" cy="506730"/>
          </a:xfrm>
          <a:prstGeom prst="rect">
            <a:avLst/>
          </a:prstGeom>
        </p:spPr>
        <p:txBody>
          <a:bodyPr vert="horz" wrap="square" lIns="0" tIns="12065" rIns="0" bIns="0" rtlCol="0">
            <a:spAutoFit/>
          </a:bodyPr>
          <a:lstStyle/>
          <a:p>
            <a:pPr marL="91440">
              <a:lnSpc>
                <a:spcPts val="1895"/>
              </a:lnSpc>
              <a:spcBef>
                <a:spcPts val="95"/>
              </a:spcBef>
            </a:pPr>
            <a:r>
              <a:rPr sz="1600" b="1" spc="-10" dirty="0">
                <a:solidFill>
                  <a:srgbClr val="FFFFFF"/>
                </a:solidFill>
                <a:latin typeface="Arial"/>
                <a:cs typeface="Arial"/>
              </a:rPr>
              <a:t>Developer: </a:t>
            </a:r>
            <a:r>
              <a:rPr sz="1600" b="1" spc="-5" dirty="0">
                <a:solidFill>
                  <a:srgbClr val="FFFFFF"/>
                </a:solidFill>
                <a:latin typeface="Arial"/>
                <a:cs typeface="Arial"/>
              </a:rPr>
              <a:t>Build Once,</a:t>
            </a:r>
            <a:r>
              <a:rPr sz="1600" b="1" spc="65" dirty="0">
                <a:solidFill>
                  <a:srgbClr val="FFFFFF"/>
                </a:solidFill>
                <a:latin typeface="Arial"/>
                <a:cs typeface="Arial"/>
              </a:rPr>
              <a:t> </a:t>
            </a:r>
            <a:r>
              <a:rPr sz="1600" b="1" spc="-5" dirty="0">
                <a:solidFill>
                  <a:srgbClr val="FFFFFF"/>
                </a:solidFill>
                <a:latin typeface="Arial"/>
                <a:cs typeface="Arial"/>
              </a:rPr>
              <a:t>Run</a:t>
            </a:r>
            <a:endParaRPr sz="1600">
              <a:latin typeface="Arial"/>
              <a:cs typeface="Arial"/>
            </a:endParaRPr>
          </a:p>
          <a:p>
            <a:pPr marL="91440">
              <a:lnSpc>
                <a:spcPts val="1895"/>
              </a:lnSpc>
            </a:pPr>
            <a:r>
              <a:rPr sz="1600" b="1" spc="-10" dirty="0">
                <a:solidFill>
                  <a:srgbClr val="FFFFFF"/>
                </a:solidFill>
                <a:latin typeface="Arial"/>
                <a:cs typeface="Arial"/>
              </a:rPr>
              <a:t>Anywhere</a:t>
            </a:r>
            <a:r>
              <a:rPr sz="1600" b="1" spc="15" dirty="0">
                <a:solidFill>
                  <a:srgbClr val="FFFFFF"/>
                </a:solidFill>
                <a:latin typeface="Arial"/>
                <a:cs typeface="Arial"/>
              </a:rPr>
              <a:t> </a:t>
            </a:r>
            <a:r>
              <a:rPr sz="1600" b="1" spc="-10" dirty="0">
                <a:solidFill>
                  <a:srgbClr val="FFFFFF"/>
                </a:solidFill>
                <a:latin typeface="Arial"/>
                <a:cs typeface="Arial"/>
              </a:rPr>
              <a:t>(Finally)</a:t>
            </a:r>
            <a:endParaRPr sz="1600">
              <a:latin typeface="Arial"/>
              <a:cs typeface="Arial"/>
            </a:endParaRPr>
          </a:p>
        </p:txBody>
      </p:sp>
      <p:sp>
        <p:nvSpPr>
          <p:cNvPr id="36" name="object 34"/>
          <p:cNvSpPr/>
          <p:nvPr/>
        </p:nvSpPr>
        <p:spPr>
          <a:xfrm>
            <a:off x="6293992" y="1796160"/>
            <a:ext cx="1070610" cy="1067435"/>
          </a:xfrm>
          <a:custGeom>
            <a:avLst/>
            <a:gdLst/>
            <a:ahLst/>
            <a:cxnLst/>
            <a:rect l="l" t="t" r="r" b="b"/>
            <a:pathLst>
              <a:path w="1070609" h="1067435">
                <a:moveTo>
                  <a:pt x="74422" y="844930"/>
                </a:moveTo>
                <a:lnTo>
                  <a:pt x="0" y="1067053"/>
                </a:lnTo>
                <a:lnTo>
                  <a:pt x="222377" y="993393"/>
                </a:lnTo>
                <a:lnTo>
                  <a:pt x="197570" y="968501"/>
                </a:lnTo>
                <a:lnTo>
                  <a:pt x="148336" y="968501"/>
                </a:lnTo>
                <a:lnTo>
                  <a:pt x="99060" y="919099"/>
                </a:lnTo>
                <a:lnTo>
                  <a:pt x="123780" y="894458"/>
                </a:lnTo>
                <a:lnTo>
                  <a:pt x="74422" y="844930"/>
                </a:lnTo>
                <a:close/>
              </a:path>
              <a:path w="1070609" h="1067435">
                <a:moveTo>
                  <a:pt x="123780" y="894458"/>
                </a:moveTo>
                <a:lnTo>
                  <a:pt x="99060" y="919099"/>
                </a:lnTo>
                <a:lnTo>
                  <a:pt x="148336" y="968501"/>
                </a:lnTo>
                <a:lnTo>
                  <a:pt x="173037" y="943884"/>
                </a:lnTo>
                <a:lnTo>
                  <a:pt x="123780" y="894458"/>
                </a:lnTo>
                <a:close/>
              </a:path>
              <a:path w="1070609" h="1067435">
                <a:moveTo>
                  <a:pt x="173037" y="943884"/>
                </a:moveTo>
                <a:lnTo>
                  <a:pt x="148336" y="968501"/>
                </a:lnTo>
                <a:lnTo>
                  <a:pt x="197570" y="968501"/>
                </a:lnTo>
                <a:lnTo>
                  <a:pt x="173037" y="943884"/>
                </a:lnTo>
                <a:close/>
              </a:path>
              <a:path w="1070609" h="1067435">
                <a:moveTo>
                  <a:pt x="897574" y="123171"/>
                </a:moveTo>
                <a:lnTo>
                  <a:pt x="123780" y="894458"/>
                </a:lnTo>
                <a:lnTo>
                  <a:pt x="173037" y="943884"/>
                </a:lnTo>
                <a:lnTo>
                  <a:pt x="946891" y="172656"/>
                </a:lnTo>
                <a:lnTo>
                  <a:pt x="897574" y="123171"/>
                </a:lnTo>
                <a:close/>
              </a:path>
              <a:path w="1070609" h="1067435">
                <a:moveTo>
                  <a:pt x="1037590" y="98551"/>
                </a:moveTo>
                <a:lnTo>
                  <a:pt x="922274" y="98551"/>
                </a:lnTo>
                <a:lnTo>
                  <a:pt x="971677" y="147954"/>
                </a:lnTo>
                <a:lnTo>
                  <a:pt x="946891" y="172656"/>
                </a:lnTo>
                <a:lnTo>
                  <a:pt x="996188" y="222123"/>
                </a:lnTo>
                <a:lnTo>
                  <a:pt x="1037590" y="98551"/>
                </a:lnTo>
                <a:close/>
              </a:path>
              <a:path w="1070609" h="1067435">
                <a:moveTo>
                  <a:pt x="922274" y="98551"/>
                </a:moveTo>
                <a:lnTo>
                  <a:pt x="897574" y="123171"/>
                </a:lnTo>
                <a:lnTo>
                  <a:pt x="946891" y="172656"/>
                </a:lnTo>
                <a:lnTo>
                  <a:pt x="971677" y="147954"/>
                </a:lnTo>
                <a:lnTo>
                  <a:pt x="922274" y="98551"/>
                </a:lnTo>
                <a:close/>
              </a:path>
              <a:path w="1070609" h="1067435">
                <a:moveTo>
                  <a:pt x="1070610" y="0"/>
                </a:moveTo>
                <a:lnTo>
                  <a:pt x="848233" y="73660"/>
                </a:lnTo>
                <a:lnTo>
                  <a:pt x="897574" y="123171"/>
                </a:lnTo>
                <a:lnTo>
                  <a:pt x="922274" y="98551"/>
                </a:lnTo>
                <a:lnTo>
                  <a:pt x="1037590" y="98551"/>
                </a:lnTo>
                <a:lnTo>
                  <a:pt x="1070610" y="0"/>
                </a:lnTo>
                <a:close/>
              </a:path>
            </a:pathLst>
          </a:custGeom>
          <a:solidFill>
            <a:srgbClr val="394D53"/>
          </a:solidFill>
        </p:spPr>
        <p:txBody>
          <a:bodyPr wrap="square" lIns="0" tIns="0" rIns="0" bIns="0" rtlCol="0"/>
          <a:lstStyle/>
          <a:p>
            <a:endParaRPr/>
          </a:p>
        </p:txBody>
      </p:sp>
      <p:sp>
        <p:nvSpPr>
          <p:cNvPr id="37" name="object 35"/>
          <p:cNvSpPr/>
          <p:nvPr/>
        </p:nvSpPr>
        <p:spPr>
          <a:xfrm>
            <a:off x="3425697" y="1798066"/>
            <a:ext cx="1067435" cy="1070610"/>
          </a:xfrm>
          <a:custGeom>
            <a:avLst/>
            <a:gdLst/>
            <a:ahLst/>
            <a:cxnLst/>
            <a:rect l="l" t="t" r="r" b="b"/>
            <a:pathLst>
              <a:path w="1067435" h="1070610">
                <a:moveTo>
                  <a:pt x="894397" y="946891"/>
                </a:moveTo>
                <a:lnTo>
                  <a:pt x="844930" y="996188"/>
                </a:lnTo>
                <a:lnTo>
                  <a:pt x="1067053" y="1070610"/>
                </a:lnTo>
                <a:lnTo>
                  <a:pt x="1034283" y="971676"/>
                </a:lnTo>
                <a:lnTo>
                  <a:pt x="919099" y="971676"/>
                </a:lnTo>
                <a:lnTo>
                  <a:pt x="894397" y="946891"/>
                </a:lnTo>
                <a:close/>
              </a:path>
              <a:path w="1067435" h="1070610">
                <a:moveTo>
                  <a:pt x="943882" y="897574"/>
                </a:moveTo>
                <a:lnTo>
                  <a:pt x="894397" y="946891"/>
                </a:lnTo>
                <a:lnTo>
                  <a:pt x="919099" y="971676"/>
                </a:lnTo>
                <a:lnTo>
                  <a:pt x="968501" y="922274"/>
                </a:lnTo>
                <a:lnTo>
                  <a:pt x="943882" y="897574"/>
                </a:lnTo>
                <a:close/>
              </a:path>
              <a:path w="1067435" h="1070610">
                <a:moveTo>
                  <a:pt x="993393" y="848233"/>
                </a:moveTo>
                <a:lnTo>
                  <a:pt x="943882" y="897574"/>
                </a:lnTo>
                <a:lnTo>
                  <a:pt x="968501" y="922274"/>
                </a:lnTo>
                <a:lnTo>
                  <a:pt x="919099" y="971676"/>
                </a:lnTo>
                <a:lnTo>
                  <a:pt x="1034283" y="971676"/>
                </a:lnTo>
                <a:lnTo>
                  <a:pt x="993393" y="848233"/>
                </a:lnTo>
                <a:close/>
              </a:path>
              <a:path w="1067435" h="1070610">
                <a:moveTo>
                  <a:pt x="172595" y="123780"/>
                </a:moveTo>
                <a:lnTo>
                  <a:pt x="123169" y="173037"/>
                </a:lnTo>
                <a:lnTo>
                  <a:pt x="894397" y="946891"/>
                </a:lnTo>
                <a:lnTo>
                  <a:pt x="943882" y="897574"/>
                </a:lnTo>
                <a:lnTo>
                  <a:pt x="172595" y="123780"/>
                </a:lnTo>
                <a:close/>
              </a:path>
              <a:path w="1067435" h="1070610">
                <a:moveTo>
                  <a:pt x="0" y="0"/>
                </a:moveTo>
                <a:lnTo>
                  <a:pt x="73660" y="222376"/>
                </a:lnTo>
                <a:lnTo>
                  <a:pt x="123169" y="173037"/>
                </a:lnTo>
                <a:lnTo>
                  <a:pt x="98551" y="148336"/>
                </a:lnTo>
                <a:lnTo>
                  <a:pt x="147954" y="99060"/>
                </a:lnTo>
                <a:lnTo>
                  <a:pt x="197400" y="99060"/>
                </a:lnTo>
                <a:lnTo>
                  <a:pt x="222123" y="74422"/>
                </a:lnTo>
                <a:lnTo>
                  <a:pt x="0" y="0"/>
                </a:lnTo>
                <a:close/>
              </a:path>
              <a:path w="1067435" h="1070610">
                <a:moveTo>
                  <a:pt x="147954" y="99060"/>
                </a:moveTo>
                <a:lnTo>
                  <a:pt x="98551" y="148336"/>
                </a:lnTo>
                <a:lnTo>
                  <a:pt x="123169" y="173037"/>
                </a:lnTo>
                <a:lnTo>
                  <a:pt x="172595" y="123780"/>
                </a:lnTo>
                <a:lnTo>
                  <a:pt x="147954" y="99060"/>
                </a:lnTo>
                <a:close/>
              </a:path>
              <a:path w="1067435" h="1070610">
                <a:moveTo>
                  <a:pt x="197400" y="99060"/>
                </a:moveTo>
                <a:lnTo>
                  <a:pt x="147954" y="99060"/>
                </a:lnTo>
                <a:lnTo>
                  <a:pt x="172595" y="123780"/>
                </a:lnTo>
                <a:lnTo>
                  <a:pt x="197400" y="99060"/>
                </a:lnTo>
                <a:close/>
              </a:path>
            </a:pathLst>
          </a:custGeom>
          <a:solidFill>
            <a:srgbClr val="394D53"/>
          </a:solidFill>
        </p:spPr>
        <p:txBody>
          <a:bodyPr wrap="square" lIns="0" tIns="0" rIns="0" bIns="0" rtlCol="0"/>
          <a:lstStyle/>
          <a:p>
            <a:endParaRPr/>
          </a:p>
        </p:txBody>
      </p:sp>
      <p:sp>
        <p:nvSpPr>
          <p:cNvPr id="38" name="object 36"/>
          <p:cNvSpPr/>
          <p:nvPr/>
        </p:nvSpPr>
        <p:spPr>
          <a:xfrm>
            <a:off x="3906139" y="2999104"/>
            <a:ext cx="3762374" cy="1781175"/>
          </a:xfrm>
          <a:prstGeom prst="rect">
            <a:avLst/>
          </a:prstGeom>
          <a:blipFill>
            <a:blip r:embed="rId14" cstate="print"/>
            <a:stretch>
              <a:fillRect/>
            </a:stretch>
          </a:blipFill>
        </p:spPr>
        <p:txBody>
          <a:bodyPr wrap="square" lIns="0" tIns="0" rIns="0" bIns="0" rtlCol="0"/>
          <a:lstStyle/>
          <a:p>
            <a:endParaRPr/>
          </a:p>
        </p:txBody>
      </p:sp>
      <p:sp>
        <p:nvSpPr>
          <p:cNvPr id="39" name="object 37"/>
          <p:cNvSpPr/>
          <p:nvPr/>
        </p:nvSpPr>
        <p:spPr>
          <a:xfrm>
            <a:off x="3319145" y="4550790"/>
            <a:ext cx="1071245" cy="1067435"/>
          </a:xfrm>
          <a:custGeom>
            <a:avLst/>
            <a:gdLst/>
            <a:ahLst/>
            <a:cxnLst/>
            <a:rect l="l" t="t" r="r" b="b"/>
            <a:pathLst>
              <a:path w="1071245" h="1067435">
                <a:moveTo>
                  <a:pt x="74549" y="844930"/>
                </a:moveTo>
                <a:lnTo>
                  <a:pt x="0" y="1067104"/>
                </a:lnTo>
                <a:lnTo>
                  <a:pt x="222376" y="993393"/>
                </a:lnTo>
                <a:lnTo>
                  <a:pt x="197717" y="968628"/>
                </a:lnTo>
                <a:lnTo>
                  <a:pt x="148335" y="968628"/>
                </a:lnTo>
                <a:lnTo>
                  <a:pt x="99059" y="919098"/>
                </a:lnTo>
                <a:lnTo>
                  <a:pt x="123824" y="894418"/>
                </a:lnTo>
                <a:lnTo>
                  <a:pt x="74549" y="844930"/>
                </a:lnTo>
                <a:close/>
              </a:path>
              <a:path w="1071245" h="1067435">
                <a:moveTo>
                  <a:pt x="123824" y="894418"/>
                </a:moveTo>
                <a:lnTo>
                  <a:pt x="99059" y="919098"/>
                </a:lnTo>
                <a:lnTo>
                  <a:pt x="148335" y="968628"/>
                </a:lnTo>
                <a:lnTo>
                  <a:pt x="173119" y="943925"/>
                </a:lnTo>
                <a:lnTo>
                  <a:pt x="123824" y="894418"/>
                </a:lnTo>
                <a:close/>
              </a:path>
              <a:path w="1071245" h="1067435">
                <a:moveTo>
                  <a:pt x="173119" y="943925"/>
                </a:moveTo>
                <a:lnTo>
                  <a:pt x="148335" y="968628"/>
                </a:lnTo>
                <a:lnTo>
                  <a:pt x="197717" y="968628"/>
                </a:lnTo>
                <a:lnTo>
                  <a:pt x="173119" y="943925"/>
                </a:lnTo>
                <a:close/>
              </a:path>
              <a:path w="1071245" h="1067435">
                <a:moveTo>
                  <a:pt x="897699" y="123169"/>
                </a:moveTo>
                <a:lnTo>
                  <a:pt x="123824" y="894418"/>
                </a:lnTo>
                <a:lnTo>
                  <a:pt x="173119" y="943925"/>
                </a:lnTo>
                <a:lnTo>
                  <a:pt x="946956" y="172595"/>
                </a:lnTo>
                <a:lnTo>
                  <a:pt x="897699" y="123169"/>
                </a:lnTo>
                <a:close/>
              </a:path>
              <a:path w="1071245" h="1067435">
                <a:moveTo>
                  <a:pt x="1037717" y="98551"/>
                </a:moveTo>
                <a:lnTo>
                  <a:pt x="922401" y="98551"/>
                </a:lnTo>
                <a:lnTo>
                  <a:pt x="971676" y="147954"/>
                </a:lnTo>
                <a:lnTo>
                  <a:pt x="946956" y="172595"/>
                </a:lnTo>
                <a:lnTo>
                  <a:pt x="996314" y="222122"/>
                </a:lnTo>
                <a:lnTo>
                  <a:pt x="1037717" y="98551"/>
                </a:lnTo>
                <a:close/>
              </a:path>
              <a:path w="1071245" h="1067435">
                <a:moveTo>
                  <a:pt x="922401" y="98551"/>
                </a:moveTo>
                <a:lnTo>
                  <a:pt x="897699" y="123169"/>
                </a:lnTo>
                <a:lnTo>
                  <a:pt x="946956" y="172595"/>
                </a:lnTo>
                <a:lnTo>
                  <a:pt x="971676" y="147954"/>
                </a:lnTo>
                <a:lnTo>
                  <a:pt x="922401" y="98551"/>
                </a:lnTo>
                <a:close/>
              </a:path>
              <a:path w="1071245" h="1067435">
                <a:moveTo>
                  <a:pt x="1070737" y="0"/>
                </a:moveTo>
                <a:lnTo>
                  <a:pt x="848359" y="73659"/>
                </a:lnTo>
                <a:lnTo>
                  <a:pt x="897699" y="123169"/>
                </a:lnTo>
                <a:lnTo>
                  <a:pt x="922401" y="98551"/>
                </a:lnTo>
                <a:lnTo>
                  <a:pt x="1037717" y="98551"/>
                </a:lnTo>
                <a:lnTo>
                  <a:pt x="1070737" y="0"/>
                </a:lnTo>
                <a:close/>
              </a:path>
            </a:pathLst>
          </a:custGeom>
          <a:solidFill>
            <a:srgbClr val="394D53"/>
          </a:solidFill>
        </p:spPr>
        <p:txBody>
          <a:bodyPr wrap="square" lIns="0" tIns="0" rIns="0" bIns="0" rtlCol="0"/>
          <a:lstStyle/>
          <a:p>
            <a:endParaRPr/>
          </a:p>
        </p:txBody>
      </p:sp>
      <p:sp>
        <p:nvSpPr>
          <p:cNvPr id="40" name="object 38"/>
          <p:cNvSpPr/>
          <p:nvPr/>
        </p:nvSpPr>
        <p:spPr>
          <a:xfrm>
            <a:off x="6318377" y="4385945"/>
            <a:ext cx="1067435" cy="1070610"/>
          </a:xfrm>
          <a:custGeom>
            <a:avLst/>
            <a:gdLst/>
            <a:ahLst/>
            <a:cxnLst/>
            <a:rect l="l" t="t" r="r" b="b"/>
            <a:pathLst>
              <a:path w="1067434" h="1070610">
                <a:moveTo>
                  <a:pt x="894500" y="946872"/>
                </a:moveTo>
                <a:lnTo>
                  <a:pt x="845057" y="996187"/>
                </a:lnTo>
                <a:lnTo>
                  <a:pt x="1067180" y="1070609"/>
                </a:lnTo>
                <a:lnTo>
                  <a:pt x="1034311" y="971549"/>
                </a:lnTo>
                <a:lnTo>
                  <a:pt x="919099" y="971549"/>
                </a:lnTo>
                <a:lnTo>
                  <a:pt x="894500" y="946872"/>
                </a:lnTo>
                <a:close/>
              </a:path>
              <a:path w="1067434" h="1070610">
                <a:moveTo>
                  <a:pt x="943969" y="897530"/>
                </a:moveTo>
                <a:lnTo>
                  <a:pt x="894500" y="946872"/>
                </a:lnTo>
                <a:lnTo>
                  <a:pt x="919099" y="971549"/>
                </a:lnTo>
                <a:lnTo>
                  <a:pt x="968628" y="922273"/>
                </a:lnTo>
                <a:lnTo>
                  <a:pt x="943969" y="897530"/>
                </a:lnTo>
                <a:close/>
              </a:path>
              <a:path w="1067434" h="1070610">
                <a:moveTo>
                  <a:pt x="993394" y="848232"/>
                </a:moveTo>
                <a:lnTo>
                  <a:pt x="943969" y="897530"/>
                </a:lnTo>
                <a:lnTo>
                  <a:pt x="968628" y="922273"/>
                </a:lnTo>
                <a:lnTo>
                  <a:pt x="919099" y="971549"/>
                </a:lnTo>
                <a:lnTo>
                  <a:pt x="1034311" y="971549"/>
                </a:lnTo>
                <a:lnTo>
                  <a:pt x="993394" y="848232"/>
                </a:lnTo>
                <a:close/>
              </a:path>
              <a:path w="1067434" h="1070610">
                <a:moveTo>
                  <a:pt x="172783" y="123718"/>
                </a:moveTo>
                <a:lnTo>
                  <a:pt x="123234" y="173098"/>
                </a:lnTo>
                <a:lnTo>
                  <a:pt x="894500" y="946872"/>
                </a:lnTo>
                <a:lnTo>
                  <a:pt x="943969" y="897530"/>
                </a:lnTo>
                <a:lnTo>
                  <a:pt x="172783" y="123718"/>
                </a:lnTo>
                <a:close/>
              </a:path>
              <a:path w="1067434" h="1070610">
                <a:moveTo>
                  <a:pt x="0" y="0"/>
                </a:moveTo>
                <a:lnTo>
                  <a:pt x="73787" y="222376"/>
                </a:lnTo>
                <a:lnTo>
                  <a:pt x="123234" y="173098"/>
                </a:lnTo>
                <a:lnTo>
                  <a:pt x="98551" y="148335"/>
                </a:lnTo>
                <a:lnTo>
                  <a:pt x="148082" y="98932"/>
                </a:lnTo>
                <a:lnTo>
                  <a:pt x="197654" y="98932"/>
                </a:lnTo>
                <a:lnTo>
                  <a:pt x="222250" y="74421"/>
                </a:lnTo>
                <a:lnTo>
                  <a:pt x="0" y="0"/>
                </a:lnTo>
                <a:close/>
              </a:path>
              <a:path w="1067434" h="1070610">
                <a:moveTo>
                  <a:pt x="148082" y="98932"/>
                </a:moveTo>
                <a:lnTo>
                  <a:pt x="98551" y="148335"/>
                </a:lnTo>
                <a:lnTo>
                  <a:pt x="123234" y="173098"/>
                </a:lnTo>
                <a:lnTo>
                  <a:pt x="172783" y="123718"/>
                </a:lnTo>
                <a:lnTo>
                  <a:pt x="148082" y="98932"/>
                </a:lnTo>
                <a:close/>
              </a:path>
              <a:path w="1067434" h="1070610">
                <a:moveTo>
                  <a:pt x="197654" y="98932"/>
                </a:moveTo>
                <a:lnTo>
                  <a:pt x="148082" y="98932"/>
                </a:lnTo>
                <a:lnTo>
                  <a:pt x="172783" y="123718"/>
                </a:lnTo>
                <a:lnTo>
                  <a:pt x="197654" y="98932"/>
                </a:lnTo>
                <a:close/>
              </a:path>
            </a:pathLst>
          </a:custGeom>
          <a:solidFill>
            <a:srgbClr val="394D53"/>
          </a:solidFill>
        </p:spPr>
        <p:txBody>
          <a:bodyPr wrap="square" lIns="0" tIns="0" rIns="0" bIns="0" rtlCol="0"/>
          <a:lstStyle/>
          <a:p>
            <a:endParaRPr/>
          </a:p>
        </p:txBody>
      </p:sp>
    </p:spTree>
    <p:extLst>
      <p:ext uri="{BB962C8B-B14F-4D97-AF65-F5344CB8AC3E}">
        <p14:creationId xmlns:p14="http://schemas.microsoft.com/office/powerpoint/2010/main" val="854296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36</a:t>
            </a:fld>
            <a:endParaRPr lang="en" dirty="0"/>
          </a:p>
        </p:txBody>
      </p:sp>
      <p:sp>
        <p:nvSpPr>
          <p:cNvPr id="3" name="Title 2"/>
          <p:cNvSpPr>
            <a:spLocks noGrp="1"/>
          </p:cNvSpPr>
          <p:nvPr>
            <p:ph type="title"/>
          </p:nvPr>
        </p:nvSpPr>
        <p:spPr/>
        <p:txBody>
          <a:bodyPr/>
          <a:lstStyle/>
          <a:p>
            <a:r>
              <a:rPr lang="en-US" spc="-5" dirty="0"/>
              <a:t>Docker solves the NXN problem</a:t>
            </a:r>
            <a:endParaRPr lang="en-IN" dirty="0"/>
          </a:p>
        </p:txBody>
      </p:sp>
      <p:graphicFrame>
        <p:nvGraphicFramePr>
          <p:cNvPr id="5" name="object 2"/>
          <p:cNvGraphicFramePr>
            <a:graphicFrameLocks noGrp="1"/>
          </p:cNvGraphicFramePr>
          <p:nvPr>
            <p:extLst>
              <p:ext uri="{D42A27DB-BD31-4B8C-83A1-F6EECF244321}">
                <p14:modId xmlns:p14="http://schemas.microsoft.com/office/powerpoint/2010/main" val="1701874547"/>
              </p:ext>
            </p:extLst>
          </p:nvPr>
        </p:nvGraphicFramePr>
        <p:xfrm>
          <a:off x="1771650" y="1392920"/>
          <a:ext cx="7794620" cy="4584700"/>
        </p:xfrm>
        <a:graphic>
          <a:graphicData uri="http://schemas.openxmlformats.org/drawingml/2006/table">
            <a:tbl>
              <a:tblPr firstRow="1" bandRow="1">
                <a:tableStyleId>{2D5ABB26-0587-4C30-8999-92F81FD0307C}</a:tableStyleId>
              </a:tblPr>
              <a:tblGrid>
                <a:gridCol w="1731645">
                  <a:extLst>
                    <a:ext uri="{9D8B030D-6E8A-4147-A177-3AD203B41FA5}">
                      <a16:colId xmlns:a16="http://schemas.microsoft.com/office/drawing/2014/main" val="20000"/>
                    </a:ext>
                  </a:extLst>
                </a:gridCol>
                <a:gridCol w="866140">
                  <a:extLst>
                    <a:ext uri="{9D8B030D-6E8A-4147-A177-3AD203B41FA5}">
                      <a16:colId xmlns:a16="http://schemas.microsoft.com/office/drawing/2014/main" val="20001"/>
                    </a:ext>
                  </a:extLst>
                </a:gridCol>
                <a:gridCol w="866139">
                  <a:extLst>
                    <a:ext uri="{9D8B030D-6E8A-4147-A177-3AD203B41FA5}">
                      <a16:colId xmlns:a16="http://schemas.microsoft.com/office/drawing/2014/main" val="20002"/>
                    </a:ext>
                  </a:extLst>
                </a:gridCol>
                <a:gridCol w="866139">
                  <a:extLst>
                    <a:ext uri="{9D8B030D-6E8A-4147-A177-3AD203B41FA5}">
                      <a16:colId xmlns:a16="http://schemas.microsoft.com/office/drawing/2014/main" val="20003"/>
                    </a:ext>
                  </a:extLst>
                </a:gridCol>
                <a:gridCol w="866139">
                  <a:extLst>
                    <a:ext uri="{9D8B030D-6E8A-4147-A177-3AD203B41FA5}">
                      <a16:colId xmlns:a16="http://schemas.microsoft.com/office/drawing/2014/main" val="20004"/>
                    </a:ext>
                  </a:extLst>
                </a:gridCol>
                <a:gridCol w="866139">
                  <a:extLst>
                    <a:ext uri="{9D8B030D-6E8A-4147-A177-3AD203B41FA5}">
                      <a16:colId xmlns:a16="http://schemas.microsoft.com/office/drawing/2014/main" val="20005"/>
                    </a:ext>
                  </a:extLst>
                </a:gridCol>
                <a:gridCol w="866139">
                  <a:extLst>
                    <a:ext uri="{9D8B030D-6E8A-4147-A177-3AD203B41FA5}">
                      <a16:colId xmlns:a16="http://schemas.microsoft.com/office/drawing/2014/main" val="20006"/>
                    </a:ext>
                  </a:extLst>
                </a:gridCol>
                <a:gridCol w="866140">
                  <a:extLst>
                    <a:ext uri="{9D8B030D-6E8A-4147-A177-3AD203B41FA5}">
                      <a16:colId xmlns:a16="http://schemas.microsoft.com/office/drawing/2014/main" val="20007"/>
                    </a:ext>
                  </a:extLst>
                </a:gridCol>
              </a:tblGrid>
              <a:tr h="654685">
                <a:tc>
                  <a:txBody>
                    <a:bodyPr/>
                    <a:lstStyle/>
                    <a:p>
                      <a:pPr>
                        <a:lnSpc>
                          <a:spcPct val="100000"/>
                        </a:lnSpc>
                        <a:spcBef>
                          <a:spcPts val="50"/>
                        </a:spcBef>
                      </a:pPr>
                      <a:endParaRPr sz="1600">
                        <a:latin typeface="Times New Roman"/>
                        <a:cs typeface="Times New Roman"/>
                      </a:endParaRPr>
                    </a:p>
                    <a:p>
                      <a:pPr algn="ctr">
                        <a:lnSpc>
                          <a:spcPct val="100000"/>
                        </a:lnSpc>
                      </a:pPr>
                      <a:r>
                        <a:rPr sz="1100" b="1" dirty="0">
                          <a:solidFill>
                            <a:srgbClr val="FFFFFF"/>
                          </a:solidFill>
                          <a:latin typeface="Arial"/>
                          <a:cs typeface="Arial"/>
                        </a:rPr>
                        <a:t>Static</a:t>
                      </a:r>
                      <a:r>
                        <a:rPr sz="1100" b="1" spc="-50" dirty="0">
                          <a:solidFill>
                            <a:srgbClr val="FFFFFF"/>
                          </a:solidFill>
                          <a:latin typeface="Arial"/>
                          <a:cs typeface="Arial"/>
                        </a:rPr>
                        <a:t> </a:t>
                      </a:r>
                      <a:r>
                        <a:rPr sz="1100" b="1" dirty="0">
                          <a:solidFill>
                            <a:srgbClr val="FFFFFF"/>
                          </a:solidFill>
                          <a:latin typeface="Arial"/>
                          <a:cs typeface="Arial"/>
                        </a:rPr>
                        <a:t>website</a:t>
                      </a:r>
                      <a:endParaRPr sz="1100">
                        <a:latin typeface="Arial"/>
                        <a:cs typeface="Arial"/>
                      </a:endParaRPr>
                    </a:p>
                  </a:txBody>
                  <a:tcPr marL="0" marR="0" marT="6350" marB="0">
                    <a:lnR w="28575">
                      <a:solidFill>
                        <a:srgbClr val="000000"/>
                      </a:solidFill>
                      <a:prstDash val="solid"/>
                    </a:lnR>
                    <a:lnB w="12700">
                      <a:solidFill>
                        <a:srgbClr val="000000"/>
                      </a:solidFill>
                      <a:prstDash val="solid"/>
                    </a:lnB>
                    <a:solidFill>
                      <a:srgbClr val="5B9BD4"/>
                    </a:solidFill>
                  </a:tcPr>
                </a:tc>
                <a:tc>
                  <a:txBody>
                    <a:bodyPr/>
                    <a:lstStyle/>
                    <a:p>
                      <a:pPr>
                        <a:lnSpc>
                          <a:spcPct val="100000"/>
                        </a:lnSpc>
                      </a:pPr>
                      <a:endParaRPr sz="1400">
                        <a:latin typeface="Times New Roman"/>
                        <a:cs typeface="Times New Roman"/>
                      </a:endParaRPr>
                    </a:p>
                  </a:txBody>
                  <a:tcPr marL="0" marR="0" marT="0" marB="0">
                    <a:lnL w="28575">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B w="12700">
                      <a:solidFill>
                        <a:srgbClr val="000000"/>
                      </a:solidFill>
                      <a:prstDash val="solid"/>
                    </a:lnB>
                  </a:tcPr>
                </a:tc>
                <a:extLst>
                  <a:ext uri="{0D108BD9-81ED-4DB2-BD59-A6C34878D82A}">
                    <a16:rowId xmlns:a16="http://schemas.microsoft.com/office/drawing/2014/main" val="10000"/>
                  </a:ext>
                </a:extLst>
              </a:tr>
              <a:tr h="655320">
                <a:tc>
                  <a:txBody>
                    <a:bodyPr/>
                    <a:lstStyle/>
                    <a:p>
                      <a:pPr>
                        <a:lnSpc>
                          <a:spcPct val="100000"/>
                        </a:lnSpc>
                        <a:spcBef>
                          <a:spcPts val="50"/>
                        </a:spcBef>
                      </a:pPr>
                      <a:endParaRPr sz="1600">
                        <a:latin typeface="Times New Roman"/>
                        <a:cs typeface="Times New Roman"/>
                      </a:endParaRPr>
                    </a:p>
                    <a:p>
                      <a:pPr marL="1270" algn="ctr">
                        <a:lnSpc>
                          <a:spcPct val="100000"/>
                        </a:lnSpc>
                      </a:pPr>
                      <a:r>
                        <a:rPr sz="1100" b="1" dirty="0">
                          <a:solidFill>
                            <a:srgbClr val="FFFFFF"/>
                          </a:solidFill>
                          <a:latin typeface="Arial"/>
                          <a:cs typeface="Arial"/>
                        </a:rPr>
                        <a:t>Web</a:t>
                      </a:r>
                      <a:r>
                        <a:rPr sz="1100" b="1" spc="-30" dirty="0">
                          <a:solidFill>
                            <a:srgbClr val="FFFFFF"/>
                          </a:solidFill>
                          <a:latin typeface="Arial"/>
                          <a:cs typeface="Arial"/>
                        </a:rPr>
                        <a:t> </a:t>
                      </a:r>
                      <a:r>
                        <a:rPr sz="1100" b="1" dirty="0">
                          <a:solidFill>
                            <a:srgbClr val="FFFFFF"/>
                          </a:solidFill>
                          <a:latin typeface="Arial"/>
                          <a:cs typeface="Arial"/>
                        </a:rPr>
                        <a:t>frontend</a:t>
                      </a:r>
                      <a:endParaRPr sz="1100">
                        <a:latin typeface="Arial"/>
                        <a:cs typeface="Arial"/>
                      </a:endParaRPr>
                    </a:p>
                  </a:txBody>
                  <a:tcPr marL="0" marR="0" marT="6350"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nSpc>
                          <a:spcPct val="100000"/>
                        </a:lnSpc>
                      </a:pPr>
                      <a:endParaRPr sz="14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54685">
                <a:tc>
                  <a:txBody>
                    <a:bodyPr/>
                    <a:lstStyle/>
                    <a:p>
                      <a:pPr>
                        <a:lnSpc>
                          <a:spcPct val="100000"/>
                        </a:lnSpc>
                        <a:spcBef>
                          <a:spcPts val="50"/>
                        </a:spcBef>
                      </a:pPr>
                      <a:endParaRPr sz="1600">
                        <a:latin typeface="Times New Roman"/>
                        <a:cs typeface="Times New Roman"/>
                      </a:endParaRPr>
                    </a:p>
                    <a:p>
                      <a:pPr algn="ctr">
                        <a:lnSpc>
                          <a:spcPct val="100000"/>
                        </a:lnSpc>
                      </a:pPr>
                      <a:r>
                        <a:rPr sz="1100" b="1" spc="-5" dirty="0">
                          <a:solidFill>
                            <a:srgbClr val="FFFFFF"/>
                          </a:solidFill>
                          <a:latin typeface="Arial"/>
                          <a:cs typeface="Arial"/>
                        </a:rPr>
                        <a:t>Background</a:t>
                      </a:r>
                      <a:r>
                        <a:rPr sz="1100" b="1" spc="-15" dirty="0">
                          <a:solidFill>
                            <a:srgbClr val="FFFFFF"/>
                          </a:solidFill>
                          <a:latin typeface="Arial"/>
                          <a:cs typeface="Arial"/>
                        </a:rPr>
                        <a:t> </a:t>
                      </a:r>
                      <a:r>
                        <a:rPr sz="1100" b="1" dirty="0">
                          <a:solidFill>
                            <a:srgbClr val="FFFFFF"/>
                          </a:solidFill>
                          <a:latin typeface="Arial"/>
                          <a:cs typeface="Arial"/>
                        </a:rPr>
                        <a:t>workers</a:t>
                      </a:r>
                      <a:endParaRPr sz="1100">
                        <a:latin typeface="Arial"/>
                        <a:cs typeface="Arial"/>
                      </a:endParaRPr>
                    </a:p>
                  </a:txBody>
                  <a:tcPr marL="0" marR="0" marT="6350"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nSpc>
                          <a:spcPct val="100000"/>
                        </a:lnSpc>
                      </a:pPr>
                      <a:endParaRPr sz="14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55320">
                <a:tc>
                  <a:txBody>
                    <a:bodyPr/>
                    <a:lstStyle/>
                    <a:p>
                      <a:pPr>
                        <a:lnSpc>
                          <a:spcPct val="100000"/>
                        </a:lnSpc>
                        <a:spcBef>
                          <a:spcPts val="55"/>
                        </a:spcBef>
                      </a:pPr>
                      <a:endParaRPr sz="1600">
                        <a:latin typeface="Times New Roman"/>
                        <a:cs typeface="Times New Roman"/>
                      </a:endParaRPr>
                    </a:p>
                    <a:p>
                      <a:pPr algn="ctr">
                        <a:lnSpc>
                          <a:spcPct val="100000"/>
                        </a:lnSpc>
                      </a:pPr>
                      <a:r>
                        <a:rPr sz="1100" b="1" spc="-5" dirty="0">
                          <a:solidFill>
                            <a:srgbClr val="FFFFFF"/>
                          </a:solidFill>
                          <a:latin typeface="Arial"/>
                          <a:cs typeface="Arial"/>
                        </a:rPr>
                        <a:t>User</a:t>
                      </a:r>
                      <a:r>
                        <a:rPr sz="1100" b="1" spc="-25" dirty="0">
                          <a:solidFill>
                            <a:srgbClr val="FFFFFF"/>
                          </a:solidFill>
                          <a:latin typeface="Arial"/>
                          <a:cs typeface="Arial"/>
                        </a:rPr>
                        <a:t> </a:t>
                      </a:r>
                      <a:r>
                        <a:rPr sz="1100" b="1" spc="-5" dirty="0">
                          <a:solidFill>
                            <a:srgbClr val="FFFFFF"/>
                          </a:solidFill>
                          <a:latin typeface="Arial"/>
                          <a:cs typeface="Arial"/>
                        </a:rPr>
                        <a:t>DB</a:t>
                      </a:r>
                      <a:endParaRPr sz="1100">
                        <a:latin typeface="Arial"/>
                        <a:cs typeface="Arial"/>
                      </a:endParaRPr>
                    </a:p>
                  </a:txBody>
                  <a:tcPr marL="0" marR="0" marT="6985"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nSpc>
                          <a:spcPct val="100000"/>
                        </a:lnSpc>
                      </a:pPr>
                      <a:endParaRPr sz="14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54685">
                <a:tc>
                  <a:txBody>
                    <a:bodyPr/>
                    <a:lstStyle/>
                    <a:p>
                      <a:pPr>
                        <a:lnSpc>
                          <a:spcPct val="100000"/>
                        </a:lnSpc>
                        <a:spcBef>
                          <a:spcPts val="55"/>
                        </a:spcBef>
                      </a:pPr>
                      <a:endParaRPr sz="1600">
                        <a:latin typeface="Times New Roman"/>
                        <a:cs typeface="Times New Roman"/>
                      </a:endParaRPr>
                    </a:p>
                    <a:p>
                      <a:pPr marL="635" algn="ctr">
                        <a:lnSpc>
                          <a:spcPct val="100000"/>
                        </a:lnSpc>
                      </a:pPr>
                      <a:r>
                        <a:rPr sz="1100" b="1" spc="-10" dirty="0">
                          <a:solidFill>
                            <a:srgbClr val="FFFFFF"/>
                          </a:solidFill>
                          <a:latin typeface="Arial"/>
                          <a:cs typeface="Arial"/>
                        </a:rPr>
                        <a:t>Analytics</a:t>
                      </a:r>
                      <a:r>
                        <a:rPr sz="1100" b="1" dirty="0">
                          <a:solidFill>
                            <a:srgbClr val="FFFFFF"/>
                          </a:solidFill>
                          <a:latin typeface="Arial"/>
                          <a:cs typeface="Arial"/>
                        </a:rPr>
                        <a:t> </a:t>
                      </a:r>
                      <a:r>
                        <a:rPr sz="1100" b="1" spc="-5" dirty="0">
                          <a:solidFill>
                            <a:srgbClr val="FFFFFF"/>
                          </a:solidFill>
                          <a:latin typeface="Arial"/>
                          <a:cs typeface="Arial"/>
                        </a:rPr>
                        <a:t>DB</a:t>
                      </a:r>
                      <a:endParaRPr sz="1100">
                        <a:latin typeface="Arial"/>
                        <a:cs typeface="Arial"/>
                      </a:endParaRPr>
                    </a:p>
                  </a:txBody>
                  <a:tcPr marL="0" marR="0" marT="6985"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nSpc>
                          <a:spcPct val="100000"/>
                        </a:lnSpc>
                      </a:pPr>
                      <a:endParaRPr sz="14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55320">
                <a:tc>
                  <a:txBody>
                    <a:bodyPr/>
                    <a:lstStyle/>
                    <a:p>
                      <a:pPr>
                        <a:lnSpc>
                          <a:spcPct val="100000"/>
                        </a:lnSpc>
                        <a:spcBef>
                          <a:spcPts val="55"/>
                        </a:spcBef>
                      </a:pPr>
                      <a:endParaRPr sz="1600">
                        <a:latin typeface="Times New Roman"/>
                        <a:cs typeface="Times New Roman"/>
                      </a:endParaRPr>
                    </a:p>
                    <a:p>
                      <a:pPr algn="ctr">
                        <a:lnSpc>
                          <a:spcPct val="100000"/>
                        </a:lnSpc>
                      </a:pPr>
                      <a:r>
                        <a:rPr sz="1100" b="1" dirty="0">
                          <a:solidFill>
                            <a:srgbClr val="FFFFFF"/>
                          </a:solidFill>
                          <a:latin typeface="Arial"/>
                          <a:cs typeface="Arial"/>
                        </a:rPr>
                        <a:t>Queue</a:t>
                      </a:r>
                      <a:endParaRPr sz="1100">
                        <a:latin typeface="Arial"/>
                        <a:cs typeface="Arial"/>
                      </a:endParaRPr>
                    </a:p>
                  </a:txBody>
                  <a:tcPr marL="0" marR="0" marT="6985" marB="0">
                    <a:lnR w="28575">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nSpc>
                          <a:spcPct val="100000"/>
                        </a:lnSpc>
                      </a:pPr>
                      <a:endParaRPr sz="14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r h="654685">
                <a:tc>
                  <a:txBody>
                    <a:bodyPr/>
                    <a:lstStyle/>
                    <a:p>
                      <a:pPr>
                        <a:lnSpc>
                          <a:spcPct val="100000"/>
                        </a:lnSpc>
                      </a:pPr>
                      <a:endParaRPr sz="14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a:txBody>
                    <a:bodyPr/>
                    <a:lstStyle/>
                    <a:p>
                      <a:pPr>
                        <a:lnSpc>
                          <a:spcPct val="100000"/>
                        </a:lnSpc>
                        <a:spcBef>
                          <a:spcPts val="40"/>
                        </a:spcBef>
                      </a:pPr>
                      <a:endParaRPr sz="1150">
                        <a:latin typeface="Times New Roman"/>
                        <a:cs typeface="Times New Roman"/>
                      </a:endParaRPr>
                    </a:p>
                    <a:p>
                      <a:pPr marL="335915" marR="27940" indent="-302260">
                        <a:lnSpc>
                          <a:spcPct val="100000"/>
                        </a:lnSpc>
                      </a:pPr>
                      <a:r>
                        <a:rPr sz="1000" b="1" dirty="0">
                          <a:solidFill>
                            <a:srgbClr val="FFFFFF"/>
                          </a:solidFill>
                          <a:latin typeface="Arial"/>
                          <a:cs typeface="Arial"/>
                        </a:rPr>
                        <a:t>De</a:t>
                      </a:r>
                      <a:r>
                        <a:rPr sz="1000" b="1" spc="5" dirty="0">
                          <a:solidFill>
                            <a:srgbClr val="FFFFFF"/>
                          </a:solidFill>
                          <a:latin typeface="Arial"/>
                          <a:cs typeface="Arial"/>
                        </a:rPr>
                        <a:t>v</a:t>
                      </a:r>
                      <a:r>
                        <a:rPr sz="1000" b="1" dirty="0">
                          <a:solidFill>
                            <a:srgbClr val="FFFFFF"/>
                          </a:solidFill>
                          <a:latin typeface="Arial"/>
                          <a:cs typeface="Arial"/>
                        </a:rPr>
                        <a:t>elopment  </a:t>
                      </a:r>
                      <a:r>
                        <a:rPr sz="1000" b="1" spc="-10" dirty="0">
                          <a:solidFill>
                            <a:srgbClr val="FFFFFF"/>
                          </a:solidFill>
                          <a:latin typeface="Arial"/>
                          <a:cs typeface="Arial"/>
                        </a:rPr>
                        <a:t>VM</a:t>
                      </a:r>
                      <a:endParaRPr sz="1000">
                        <a:latin typeface="Arial"/>
                        <a:cs typeface="Arial"/>
                      </a:endParaRPr>
                    </a:p>
                  </a:txBody>
                  <a:tcPr marL="0" marR="0" marT="508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pPr>
                      <a:endParaRPr sz="1100">
                        <a:latin typeface="Times New Roman"/>
                        <a:cs typeface="Times New Roman"/>
                      </a:endParaRPr>
                    </a:p>
                    <a:p>
                      <a:pPr marL="123825">
                        <a:lnSpc>
                          <a:spcPct val="100000"/>
                        </a:lnSpc>
                        <a:spcBef>
                          <a:spcPts val="695"/>
                        </a:spcBef>
                      </a:pPr>
                      <a:r>
                        <a:rPr sz="1000" b="1" spc="-5" dirty="0">
                          <a:solidFill>
                            <a:srgbClr val="FFFFFF"/>
                          </a:solidFill>
                          <a:latin typeface="Arial"/>
                          <a:cs typeface="Arial"/>
                        </a:rPr>
                        <a:t>QA</a:t>
                      </a:r>
                      <a:r>
                        <a:rPr sz="1000" b="1" spc="-35" dirty="0">
                          <a:solidFill>
                            <a:srgbClr val="FFFFFF"/>
                          </a:solidFill>
                          <a:latin typeface="Arial"/>
                          <a:cs typeface="Arial"/>
                        </a:rPr>
                        <a:t> </a:t>
                      </a:r>
                      <a:r>
                        <a:rPr sz="1000" b="1" spc="-5" dirty="0">
                          <a:solidFill>
                            <a:srgbClr val="FFFFFF"/>
                          </a:solidFill>
                          <a:latin typeface="Arial"/>
                          <a:cs typeface="Arial"/>
                        </a:rPr>
                        <a:t>Server</a:t>
                      </a:r>
                      <a:endParaRPr sz="1000">
                        <a:latin typeface="Arial"/>
                        <a:cs typeface="Arial"/>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spcBef>
                          <a:spcPts val="40"/>
                        </a:spcBef>
                      </a:pPr>
                      <a:endParaRPr sz="1150">
                        <a:latin typeface="Times New Roman"/>
                        <a:cs typeface="Times New Roman"/>
                      </a:endParaRPr>
                    </a:p>
                    <a:p>
                      <a:pPr marL="234950" marR="76835" indent="-154305">
                        <a:lnSpc>
                          <a:spcPct val="100000"/>
                        </a:lnSpc>
                      </a:pPr>
                      <a:r>
                        <a:rPr sz="1000" b="1" spc="-5" dirty="0">
                          <a:solidFill>
                            <a:srgbClr val="FFFFFF"/>
                          </a:solidFill>
                          <a:latin typeface="Arial"/>
                          <a:cs typeface="Arial"/>
                        </a:rPr>
                        <a:t>Single</a:t>
                      </a:r>
                      <a:r>
                        <a:rPr sz="1000" b="1" spc="-95" dirty="0">
                          <a:solidFill>
                            <a:srgbClr val="FFFFFF"/>
                          </a:solidFill>
                          <a:latin typeface="Arial"/>
                          <a:cs typeface="Arial"/>
                        </a:rPr>
                        <a:t> </a:t>
                      </a:r>
                      <a:r>
                        <a:rPr sz="1000" b="1" spc="-5" dirty="0">
                          <a:solidFill>
                            <a:srgbClr val="FFFFFF"/>
                          </a:solidFill>
                          <a:latin typeface="Arial"/>
                          <a:cs typeface="Arial"/>
                        </a:rPr>
                        <a:t>Prod  Server</a:t>
                      </a:r>
                      <a:endParaRPr sz="1000">
                        <a:latin typeface="Arial"/>
                        <a:cs typeface="Arial"/>
                      </a:endParaRPr>
                    </a:p>
                  </a:txBody>
                  <a:tcPr marL="0" marR="0" marT="508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spcBef>
                          <a:spcPts val="40"/>
                        </a:spcBef>
                      </a:pPr>
                      <a:endParaRPr sz="1150">
                        <a:latin typeface="Times New Roman"/>
                        <a:cs typeface="Times New Roman"/>
                      </a:endParaRPr>
                    </a:p>
                    <a:p>
                      <a:pPr marL="213360" marR="208915" indent="20955">
                        <a:lnSpc>
                          <a:spcPct val="100000"/>
                        </a:lnSpc>
                      </a:pPr>
                      <a:r>
                        <a:rPr sz="1000" b="1" spc="-5" dirty="0">
                          <a:solidFill>
                            <a:srgbClr val="FFFFFF"/>
                          </a:solidFill>
                          <a:latin typeface="Arial"/>
                          <a:cs typeface="Arial"/>
                        </a:rPr>
                        <a:t>Onsite  </a:t>
                      </a:r>
                      <a:r>
                        <a:rPr sz="1000" b="1" dirty="0">
                          <a:solidFill>
                            <a:srgbClr val="FFFFFF"/>
                          </a:solidFill>
                          <a:latin typeface="Arial"/>
                          <a:cs typeface="Arial"/>
                        </a:rPr>
                        <a:t>Cluster</a:t>
                      </a:r>
                      <a:endParaRPr sz="1000">
                        <a:latin typeface="Arial"/>
                        <a:cs typeface="Arial"/>
                      </a:endParaRPr>
                    </a:p>
                  </a:txBody>
                  <a:tcPr marL="0" marR="0" marT="508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pPr>
                      <a:endParaRPr sz="1100">
                        <a:latin typeface="Times New Roman"/>
                        <a:cs typeface="Times New Roman"/>
                      </a:endParaRPr>
                    </a:p>
                    <a:p>
                      <a:pPr marL="45085">
                        <a:lnSpc>
                          <a:spcPct val="100000"/>
                        </a:lnSpc>
                        <a:spcBef>
                          <a:spcPts val="695"/>
                        </a:spcBef>
                      </a:pPr>
                      <a:r>
                        <a:rPr sz="1000" b="1" spc="-5" dirty="0">
                          <a:solidFill>
                            <a:srgbClr val="FFFFFF"/>
                          </a:solidFill>
                          <a:latin typeface="Arial"/>
                          <a:cs typeface="Arial"/>
                        </a:rPr>
                        <a:t>Public</a:t>
                      </a:r>
                      <a:r>
                        <a:rPr sz="1000" b="1" spc="-50" dirty="0">
                          <a:solidFill>
                            <a:srgbClr val="FFFFFF"/>
                          </a:solidFill>
                          <a:latin typeface="Arial"/>
                          <a:cs typeface="Arial"/>
                        </a:rPr>
                        <a:t> </a:t>
                      </a:r>
                      <a:r>
                        <a:rPr sz="1000" b="1" spc="-5" dirty="0">
                          <a:solidFill>
                            <a:srgbClr val="FFFFFF"/>
                          </a:solidFill>
                          <a:latin typeface="Arial"/>
                          <a:cs typeface="Arial"/>
                        </a:rPr>
                        <a:t>Cloud</a:t>
                      </a:r>
                      <a:endParaRPr sz="1000">
                        <a:latin typeface="Arial"/>
                        <a:cs typeface="Arial"/>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spcBef>
                          <a:spcPts val="40"/>
                        </a:spcBef>
                      </a:pPr>
                      <a:endParaRPr sz="1150">
                        <a:latin typeface="Times New Roman"/>
                        <a:cs typeface="Times New Roman"/>
                      </a:endParaRPr>
                    </a:p>
                    <a:p>
                      <a:pPr marL="240029" marR="26034" indent="-210820">
                        <a:lnSpc>
                          <a:spcPct val="100000"/>
                        </a:lnSpc>
                      </a:pPr>
                      <a:r>
                        <a:rPr sz="1000" b="1" spc="-5" dirty="0">
                          <a:solidFill>
                            <a:srgbClr val="FFFFFF"/>
                          </a:solidFill>
                          <a:latin typeface="Arial"/>
                          <a:cs typeface="Arial"/>
                        </a:rPr>
                        <a:t>C</a:t>
                      </a:r>
                      <a:r>
                        <a:rPr sz="1000" b="1" dirty="0">
                          <a:solidFill>
                            <a:srgbClr val="FFFFFF"/>
                          </a:solidFill>
                          <a:latin typeface="Arial"/>
                          <a:cs typeface="Arial"/>
                        </a:rPr>
                        <a:t>ont</a:t>
                      </a:r>
                      <a:r>
                        <a:rPr sz="1000" b="1" spc="-5" dirty="0">
                          <a:solidFill>
                            <a:srgbClr val="FFFFFF"/>
                          </a:solidFill>
                          <a:latin typeface="Arial"/>
                          <a:cs typeface="Arial"/>
                        </a:rPr>
                        <a:t>r</a:t>
                      </a:r>
                      <a:r>
                        <a:rPr sz="1000" b="1" dirty="0">
                          <a:solidFill>
                            <a:srgbClr val="FFFFFF"/>
                          </a:solidFill>
                          <a:latin typeface="Arial"/>
                          <a:cs typeface="Arial"/>
                        </a:rPr>
                        <a:t>ib</a:t>
                      </a:r>
                      <a:r>
                        <a:rPr sz="1000" b="1" spc="5" dirty="0">
                          <a:solidFill>
                            <a:srgbClr val="FFFFFF"/>
                          </a:solidFill>
                          <a:latin typeface="Arial"/>
                          <a:cs typeface="Arial"/>
                        </a:rPr>
                        <a:t>u</a:t>
                      </a:r>
                      <a:r>
                        <a:rPr sz="1000" b="1" dirty="0">
                          <a:solidFill>
                            <a:srgbClr val="FFFFFF"/>
                          </a:solidFill>
                          <a:latin typeface="Arial"/>
                          <a:cs typeface="Arial"/>
                        </a:rPr>
                        <a:t>to</a:t>
                      </a:r>
                      <a:r>
                        <a:rPr sz="1000" b="1" spc="-5" dirty="0">
                          <a:solidFill>
                            <a:srgbClr val="FFFFFF"/>
                          </a:solidFill>
                          <a:latin typeface="Arial"/>
                          <a:cs typeface="Arial"/>
                        </a:rPr>
                        <a:t>r</a:t>
                      </a:r>
                      <a:r>
                        <a:rPr sz="1000" b="1" dirty="0">
                          <a:solidFill>
                            <a:srgbClr val="FFFFFF"/>
                          </a:solidFill>
                          <a:latin typeface="Arial"/>
                          <a:cs typeface="Arial"/>
                        </a:rPr>
                        <a:t>’s  </a:t>
                      </a:r>
                      <a:r>
                        <a:rPr sz="1000" b="1" spc="-5" dirty="0">
                          <a:solidFill>
                            <a:srgbClr val="FFFFFF"/>
                          </a:solidFill>
                          <a:latin typeface="Arial"/>
                          <a:cs typeface="Arial"/>
                        </a:rPr>
                        <a:t>laptop</a:t>
                      </a:r>
                      <a:endParaRPr sz="1000">
                        <a:latin typeface="Arial"/>
                        <a:cs typeface="Arial"/>
                      </a:endParaRPr>
                    </a:p>
                  </a:txBody>
                  <a:tcPr marL="0" marR="0" marT="5080" marB="0">
                    <a:lnL w="12700">
                      <a:solidFill>
                        <a:srgbClr val="000000"/>
                      </a:solidFill>
                      <a:prstDash val="solid"/>
                    </a:lnL>
                    <a:lnR w="12700">
                      <a:solidFill>
                        <a:srgbClr val="000000"/>
                      </a:solidFill>
                      <a:prstDash val="solid"/>
                    </a:lnR>
                    <a:lnT w="28575">
                      <a:solidFill>
                        <a:srgbClr val="000000"/>
                      </a:solidFill>
                      <a:prstDash val="solid"/>
                    </a:lnT>
                    <a:solidFill>
                      <a:srgbClr val="5B9BD4"/>
                    </a:solidFill>
                  </a:tcPr>
                </a:tc>
                <a:tc>
                  <a:txBody>
                    <a:bodyPr/>
                    <a:lstStyle/>
                    <a:p>
                      <a:pPr>
                        <a:lnSpc>
                          <a:spcPct val="100000"/>
                        </a:lnSpc>
                        <a:spcBef>
                          <a:spcPts val="40"/>
                        </a:spcBef>
                      </a:pPr>
                      <a:endParaRPr sz="1150">
                        <a:latin typeface="Times New Roman"/>
                        <a:cs typeface="Times New Roman"/>
                      </a:endParaRPr>
                    </a:p>
                    <a:p>
                      <a:pPr marL="198120" marR="132080" indent="-64135">
                        <a:lnSpc>
                          <a:spcPct val="100000"/>
                        </a:lnSpc>
                      </a:pPr>
                      <a:r>
                        <a:rPr sz="1000" b="1" dirty="0">
                          <a:solidFill>
                            <a:srgbClr val="FFFFFF"/>
                          </a:solidFill>
                          <a:latin typeface="Arial"/>
                          <a:cs typeface="Arial"/>
                        </a:rPr>
                        <a:t>Cust</a:t>
                      </a:r>
                      <a:r>
                        <a:rPr sz="1000" b="1" spc="5" dirty="0">
                          <a:solidFill>
                            <a:srgbClr val="FFFFFF"/>
                          </a:solidFill>
                          <a:latin typeface="Arial"/>
                          <a:cs typeface="Arial"/>
                        </a:rPr>
                        <a:t>o</a:t>
                      </a:r>
                      <a:r>
                        <a:rPr sz="1000" b="1" dirty="0">
                          <a:solidFill>
                            <a:srgbClr val="FFFFFF"/>
                          </a:solidFill>
                          <a:latin typeface="Arial"/>
                          <a:cs typeface="Arial"/>
                        </a:rPr>
                        <a:t>mer  </a:t>
                      </a:r>
                      <a:r>
                        <a:rPr sz="1000" b="1" spc="-5" dirty="0">
                          <a:solidFill>
                            <a:srgbClr val="FFFFFF"/>
                          </a:solidFill>
                          <a:latin typeface="Arial"/>
                          <a:cs typeface="Arial"/>
                        </a:rPr>
                        <a:t>Servers</a:t>
                      </a:r>
                      <a:endParaRPr sz="1000">
                        <a:latin typeface="Arial"/>
                        <a:cs typeface="Arial"/>
                      </a:endParaRPr>
                    </a:p>
                  </a:txBody>
                  <a:tcPr marL="0" marR="0" marT="5080" marB="0">
                    <a:lnL w="12700">
                      <a:solidFill>
                        <a:srgbClr val="000000"/>
                      </a:solidFill>
                      <a:prstDash val="solid"/>
                    </a:lnL>
                    <a:lnT w="28575">
                      <a:solidFill>
                        <a:srgbClr val="000000"/>
                      </a:solidFill>
                      <a:prstDash val="solid"/>
                    </a:lnT>
                    <a:solidFill>
                      <a:srgbClr val="5B9BD4"/>
                    </a:solidFill>
                  </a:tcPr>
                </a:tc>
                <a:extLst>
                  <a:ext uri="{0D108BD9-81ED-4DB2-BD59-A6C34878D82A}">
                    <a16:rowId xmlns:a16="http://schemas.microsoft.com/office/drawing/2014/main" val="10006"/>
                  </a:ext>
                </a:extLst>
              </a:tr>
            </a:tbl>
          </a:graphicData>
        </a:graphic>
      </p:graphicFrame>
      <p:sp>
        <p:nvSpPr>
          <p:cNvPr id="6" name="object 3"/>
          <p:cNvSpPr/>
          <p:nvPr/>
        </p:nvSpPr>
        <p:spPr>
          <a:xfrm>
            <a:off x="1383280" y="1544241"/>
            <a:ext cx="281820" cy="290942"/>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1325046" y="2264076"/>
            <a:ext cx="359227" cy="290942"/>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1331486" y="2809923"/>
            <a:ext cx="281522" cy="425911"/>
          </a:xfrm>
          <a:prstGeom prst="rect">
            <a:avLst/>
          </a:prstGeom>
          <a:blipFill>
            <a:blip r:embed="rId4" cstate="print"/>
            <a:stretch>
              <a:fillRect/>
            </a:stretch>
          </a:blipFill>
        </p:spPr>
        <p:txBody>
          <a:bodyPr wrap="square" lIns="0" tIns="0" rIns="0" bIns="0" rtlCol="0"/>
          <a:lstStyle/>
          <a:p>
            <a:endParaRPr/>
          </a:p>
        </p:txBody>
      </p:sp>
      <p:sp>
        <p:nvSpPr>
          <p:cNvPr id="9" name="object 6"/>
          <p:cNvSpPr/>
          <p:nvPr/>
        </p:nvSpPr>
        <p:spPr>
          <a:xfrm>
            <a:off x="1349572" y="4774993"/>
            <a:ext cx="290942" cy="426015"/>
          </a:xfrm>
          <a:prstGeom prst="rect">
            <a:avLst/>
          </a:prstGeom>
          <a:blipFill>
            <a:blip r:embed="rId5" cstate="print"/>
            <a:stretch>
              <a:fillRect/>
            </a:stretch>
          </a:blipFill>
        </p:spPr>
        <p:txBody>
          <a:bodyPr wrap="square" lIns="0" tIns="0" rIns="0" bIns="0" rtlCol="0"/>
          <a:lstStyle/>
          <a:p>
            <a:endParaRPr/>
          </a:p>
        </p:txBody>
      </p:sp>
      <p:sp>
        <p:nvSpPr>
          <p:cNvPr id="10" name="object 7"/>
          <p:cNvSpPr/>
          <p:nvPr/>
        </p:nvSpPr>
        <p:spPr>
          <a:xfrm>
            <a:off x="1391919" y="4113450"/>
            <a:ext cx="211454" cy="426015"/>
          </a:xfrm>
          <a:prstGeom prst="rect">
            <a:avLst/>
          </a:prstGeom>
          <a:blipFill>
            <a:blip r:embed="rId6" cstate="print"/>
            <a:stretch>
              <a:fillRect/>
            </a:stretch>
          </a:blipFill>
        </p:spPr>
        <p:txBody>
          <a:bodyPr wrap="square" lIns="0" tIns="0" rIns="0" bIns="0" rtlCol="0"/>
          <a:lstStyle/>
          <a:p>
            <a:endParaRPr/>
          </a:p>
        </p:txBody>
      </p:sp>
      <p:sp>
        <p:nvSpPr>
          <p:cNvPr id="11" name="object 8"/>
          <p:cNvSpPr/>
          <p:nvPr/>
        </p:nvSpPr>
        <p:spPr>
          <a:xfrm>
            <a:off x="1341374" y="3539537"/>
            <a:ext cx="287908" cy="290942"/>
          </a:xfrm>
          <a:prstGeom prst="rect">
            <a:avLst/>
          </a:prstGeom>
          <a:blipFill>
            <a:blip r:embed="rId7" cstate="print"/>
            <a:stretch>
              <a:fillRect/>
            </a:stretch>
          </a:blipFill>
        </p:spPr>
        <p:txBody>
          <a:bodyPr wrap="square" lIns="0" tIns="0" rIns="0" bIns="0" rtlCol="0"/>
          <a:lstStyle/>
          <a:p>
            <a:endParaRPr/>
          </a:p>
        </p:txBody>
      </p:sp>
      <p:sp>
        <p:nvSpPr>
          <p:cNvPr id="12" name="object 9"/>
          <p:cNvSpPr/>
          <p:nvPr/>
        </p:nvSpPr>
        <p:spPr>
          <a:xfrm>
            <a:off x="3612896" y="6127099"/>
            <a:ext cx="677824" cy="409359"/>
          </a:xfrm>
          <a:prstGeom prst="rect">
            <a:avLst/>
          </a:prstGeom>
          <a:blipFill>
            <a:blip r:embed="rId8" cstate="print"/>
            <a:stretch>
              <a:fillRect/>
            </a:stretch>
          </a:blipFill>
        </p:spPr>
        <p:txBody>
          <a:bodyPr wrap="square" lIns="0" tIns="0" rIns="0" bIns="0" rtlCol="0"/>
          <a:lstStyle/>
          <a:p>
            <a:endParaRPr/>
          </a:p>
        </p:txBody>
      </p:sp>
      <p:sp>
        <p:nvSpPr>
          <p:cNvPr id="13" name="object 10"/>
          <p:cNvSpPr/>
          <p:nvPr/>
        </p:nvSpPr>
        <p:spPr>
          <a:xfrm>
            <a:off x="5327777" y="6181159"/>
            <a:ext cx="697509" cy="152611"/>
          </a:xfrm>
          <a:prstGeom prst="rect">
            <a:avLst/>
          </a:prstGeom>
          <a:blipFill>
            <a:blip r:embed="rId9" cstate="print"/>
            <a:stretch>
              <a:fillRect/>
            </a:stretch>
          </a:blipFill>
        </p:spPr>
        <p:txBody>
          <a:bodyPr wrap="square" lIns="0" tIns="0" rIns="0" bIns="0" rtlCol="0"/>
          <a:lstStyle/>
          <a:p>
            <a:endParaRPr/>
          </a:p>
        </p:txBody>
      </p:sp>
      <p:sp>
        <p:nvSpPr>
          <p:cNvPr id="14" name="object 11"/>
          <p:cNvSpPr/>
          <p:nvPr/>
        </p:nvSpPr>
        <p:spPr>
          <a:xfrm>
            <a:off x="4564888" y="6038085"/>
            <a:ext cx="479132" cy="649668"/>
          </a:xfrm>
          <a:prstGeom prst="rect">
            <a:avLst/>
          </a:prstGeom>
          <a:blipFill>
            <a:blip r:embed="rId10" cstate="print"/>
            <a:stretch>
              <a:fillRect/>
            </a:stretch>
          </a:blipFill>
        </p:spPr>
        <p:txBody>
          <a:bodyPr wrap="square" lIns="0" tIns="0" rIns="0" bIns="0" rtlCol="0"/>
          <a:lstStyle/>
          <a:p>
            <a:endParaRPr/>
          </a:p>
        </p:txBody>
      </p:sp>
      <p:sp>
        <p:nvSpPr>
          <p:cNvPr id="15" name="object 12"/>
          <p:cNvSpPr/>
          <p:nvPr/>
        </p:nvSpPr>
        <p:spPr>
          <a:xfrm>
            <a:off x="6249796" y="6066655"/>
            <a:ext cx="596988" cy="820635"/>
          </a:xfrm>
          <a:prstGeom prst="rect">
            <a:avLst/>
          </a:prstGeom>
          <a:blipFill>
            <a:blip r:embed="rId11" cstate="print"/>
            <a:stretch>
              <a:fillRect/>
            </a:stretch>
          </a:blipFill>
        </p:spPr>
        <p:txBody>
          <a:bodyPr wrap="square" lIns="0" tIns="0" rIns="0" bIns="0" rtlCol="0"/>
          <a:lstStyle/>
          <a:p>
            <a:endParaRPr/>
          </a:p>
        </p:txBody>
      </p:sp>
      <p:sp>
        <p:nvSpPr>
          <p:cNvPr id="16" name="object 13"/>
          <p:cNvSpPr/>
          <p:nvPr/>
        </p:nvSpPr>
        <p:spPr>
          <a:xfrm>
            <a:off x="7004684" y="6206309"/>
            <a:ext cx="841755" cy="507034"/>
          </a:xfrm>
          <a:prstGeom prst="rect">
            <a:avLst/>
          </a:prstGeom>
          <a:blipFill>
            <a:blip r:embed="rId12" cstate="print"/>
            <a:stretch>
              <a:fillRect/>
            </a:stretch>
          </a:blipFill>
        </p:spPr>
        <p:txBody>
          <a:bodyPr wrap="square" lIns="0" tIns="0" rIns="0" bIns="0" rtlCol="0"/>
          <a:lstStyle/>
          <a:p>
            <a:endParaRPr/>
          </a:p>
        </p:txBody>
      </p:sp>
      <p:sp>
        <p:nvSpPr>
          <p:cNvPr id="17" name="object 14"/>
          <p:cNvSpPr/>
          <p:nvPr/>
        </p:nvSpPr>
        <p:spPr>
          <a:xfrm>
            <a:off x="8033511" y="6253934"/>
            <a:ext cx="559879" cy="445833"/>
          </a:xfrm>
          <a:prstGeom prst="rect">
            <a:avLst/>
          </a:prstGeom>
          <a:blipFill>
            <a:blip r:embed="rId13" cstate="print"/>
            <a:stretch>
              <a:fillRect/>
            </a:stretch>
          </a:blipFill>
        </p:spPr>
        <p:txBody>
          <a:bodyPr wrap="square" lIns="0" tIns="0" rIns="0" bIns="0" rtlCol="0"/>
          <a:lstStyle/>
          <a:p>
            <a:endParaRPr/>
          </a:p>
        </p:txBody>
      </p:sp>
      <p:sp>
        <p:nvSpPr>
          <p:cNvPr id="18" name="object 15"/>
          <p:cNvSpPr/>
          <p:nvPr/>
        </p:nvSpPr>
        <p:spPr>
          <a:xfrm>
            <a:off x="8825865" y="6111808"/>
            <a:ext cx="479132" cy="649668"/>
          </a:xfrm>
          <a:prstGeom prst="rect">
            <a:avLst/>
          </a:prstGeom>
          <a:blipFill>
            <a:blip r:embed="rId10" cstate="print"/>
            <a:stretch>
              <a:fillRect/>
            </a:stretch>
          </a:blipFill>
        </p:spPr>
        <p:txBody>
          <a:bodyPr wrap="square" lIns="0" tIns="0" rIns="0" bIns="0" rtlCol="0"/>
          <a:lstStyle/>
          <a:p>
            <a:endParaRPr/>
          </a:p>
        </p:txBody>
      </p:sp>
      <p:sp>
        <p:nvSpPr>
          <p:cNvPr id="19" name="object 16"/>
          <p:cNvSpPr/>
          <p:nvPr/>
        </p:nvSpPr>
        <p:spPr>
          <a:xfrm>
            <a:off x="8939276" y="6111808"/>
            <a:ext cx="479132" cy="649668"/>
          </a:xfrm>
          <a:prstGeom prst="rect">
            <a:avLst/>
          </a:prstGeom>
          <a:blipFill>
            <a:blip r:embed="rId10" cstate="print"/>
            <a:stretch>
              <a:fillRect/>
            </a:stretch>
          </a:blipFill>
        </p:spPr>
        <p:txBody>
          <a:bodyPr wrap="square" lIns="0" tIns="0" rIns="0" bIns="0" rtlCol="0"/>
          <a:lstStyle/>
          <a:p>
            <a:endParaRPr/>
          </a:p>
        </p:txBody>
      </p:sp>
      <p:sp>
        <p:nvSpPr>
          <p:cNvPr id="20" name="object 17"/>
          <p:cNvSpPr/>
          <p:nvPr/>
        </p:nvSpPr>
        <p:spPr>
          <a:xfrm>
            <a:off x="9065386" y="6116685"/>
            <a:ext cx="479132" cy="649668"/>
          </a:xfrm>
          <a:prstGeom prst="rect">
            <a:avLst/>
          </a:prstGeom>
          <a:blipFill>
            <a:blip r:embed="rId10" cstate="print"/>
            <a:stretch>
              <a:fillRect/>
            </a:stretch>
          </a:blipFill>
        </p:spPr>
        <p:txBody>
          <a:bodyPr wrap="square" lIns="0" tIns="0" rIns="0" bIns="0" rtlCol="0"/>
          <a:lstStyle/>
          <a:p>
            <a:endParaRPr/>
          </a:p>
        </p:txBody>
      </p:sp>
      <p:sp>
        <p:nvSpPr>
          <p:cNvPr id="21" name="object 19"/>
          <p:cNvSpPr/>
          <p:nvPr/>
        </p:nvSpPr>
        <p:spPr>
          <a:xfrm>
            <a:off x="3565144" y="1587039"/>
            <a:ext cx="806767" cy="390778"/>
          </a:xfrm>
          <a:prstGeom prst="rect">
            <a:avLst/>
          </a:prstGeom>
          <a:blipFill>
            <a:blip r:embed="rId14" cstate="print"/>
            <a:stretch>
              <a:fillRect/>
            </a:stretch>
          </a:blipFill>
        </p:spPr>
        <p:txBody>
          <a:bodyPr wrap="square" lIns="0" tIns="0" rIns="0" bIns="0" rtlCol="0"/>
          <a:lstStyle/>
          <a:p>
            <a:endParaRPr/>
          </a:p>
        </p:txBody>
      </p:sp>
      <p:sp>
        <p:nvSpPr>
          <p:cNvPr id="22" name="object 20"/>
          <p:cNvSpPr/>
          <p:nvPr/>
        </p:nvSpPr>
        <p:spPr>
          <a:xfrm>
            <a:off x="4428363" y="1587039"/>
            <a:ext cx="806767" cy="390778"/>
          </a:xfrm>
          <a:prstGeom prst="rect">
            <a:avLst/>
          </a:prstGeom>
          <a:blipFill>
            <a:blip r:embed="rId14" cstate="print"/>
            <a:stretch>
              <a:fillRect/>
            </a:stretch>
          </a:blipFill>
        </p:spPr>
        <p:txBody>
          <a:bodyPr wrap="square" lIns="0" tIns="0" rIns="0" bIns="0" rtlCol="0"/>
          <a:lstStyle/>
          <a:p>
            <a:endParaRPr/>
          </a:p>
        </p:txBody>
      </p:sp>
      <p:sp>
        <p:nvSpPr>
          <p:cNvPr id="23" name="object 21"/>
          <p:cNvSpPr/>
          <p:nvPr/>
        </p:nvSpPr>
        <p:spPr>
          <a:xfrm>
            <a:off x="5291709" y="1587039"/>
            <a:ext cx="806767" cy="390778"/>
          </a:xfrm>
          <a:prstGeom prst="rect">
            <a:avLst/>
          </a:prstGeom>
          <a:blipFill>
            <a:blip r:embed="rId14" cstate="print"/>
            <a:stretch>
              <a:fillRect/>
            </a:stretch>
          </a:blipFill>
        </p:spPr>
        <p:txBody>
          <a:bodyPr wrap="square" lIns="0" tIns="0" rIns="0" bIns="0" rtlCol="0"/>
          <a:lstStyle/>
          <a:p>
            <a:endParaRPr/>
          </a:p>
        </p:txBody>
      </p:sp>
      <p:sp>
        <p:nvSpPr>
          <p:cNvPr id="24" name="object 22"/>
          <p:cNvSpPr/>
          <p:nvPr/>
        </p:nvSpPr>
        <p:spPr>
          <a:xfrm>
            <a:off x="6155054" y="1587039"/>
            <a:ext cx="806767" cy="390778"/>
          </a:xfrm>
          <a:prstGeom prst="rect">
            <a:avLst/>
          </a:prstGeom>
          <a:blipFill>
            <a:blip r:embed="rId14" cstate="print"/>
            <a:stretch>
              <a:fillRect/>
            </a:stretch>
          </a:blipFill>
        </p:spPr>
        <p:txBody>
          <a:bodyPr wrap="square" lIns="0" tIns="0" rIns="0" bIns="0" rtlCol="0"/>
          <a:lstStyle/>
          <a:p>
            <a:endParaRPr/>
          </a:p>
        </p:txBody>
      </p:sp>
      <p:sp>
        <p:nvSpPr>
          <p:cNvPr id="25" name="object 23"/>
          <p:cNvSpPr/>
          <p:nvPr/>
        </p:nvSpPr>
        <p:spPr>
          <a:xfrm>
            <a:off x="7018273" y="1587039"/>
            <a:ext cx="806767" cy="390778"/>
          </a:xfrm>
          <a:prstGeom prst="rect">
            <a:avLst/>
          </a:prstGeom>
          <a:blipFill>
            <a:blip r:embed="rId14" cstate="print"/>
            <a:stretch>
              <a:fillRect/>
            </a:stretch>
          </a:blipFill>
        </p:spPr>
        <p:txBody>
          <a:bodyPr wrap="square" lIns="0" tIns="0" rIns="0" bIns="0" rtlCol="0"/>
          <a:lstStyle/>
          <a:p>
            <a:endParaRPr/>
          </a:p>
        </p:txBody>
      </p:sp>
      <p:sp>
        <p:nvSpPr>
          <p:cNvPr id="26" name="object 24"/>
          <p:cNvSpPr/>
          <p:nvPr/>
        </p:nvSpPr>
        <p:spPr>
          <a:xfrm>
            <a:off x="7881619" y="1587039"/>
            <a:ext cx="806767" cy="390778"/>
          </a:xfrm>
          <a:prstGeom prst="rect">
            <a:avLst/>
          </a:prstGeom>
          <a:blipFill>
            <a:blip r:embed="rId14" cstate="print"/>
            <a:stretch>
              <a:fillRect/>
            </a:stretch>
          </a:blipFill>
        </p:spPr>
        <p:txBody>
          <a:bodyPr wrap="square" lIns="0" tIns="0" rIns="0" bIns="0" rtlCol="0"/>
          <a:lstStyle/>
          <a:p>
            <a:endParaRPr/>
          </a:p>
        </p:txBody>
      </p:sp>
      <p:sp>
        <p:nvSpPr>
          <p:cNvPr id="27" name="object 25"/>
          <p:cNvSpPr/>
          <p:nvPr/>
        </p:nvSpPr>
        <p:spPr>
          <a:xfrm>
            <a:off x="8744839" y="1587039"/>
            <a:ext cx="806767" cy="390778"/>
          </a:xfrm>
          <a:prstGeom prst="rect">
            <a:avLst/>
          </a:prstGeom>
          <a:blipFill>
            <a:blip r:embed="rId14" cstate="print"/>
            <a:stretch>
              <a:fillRect/>
            </a:stretch>
          </a:blipFill>
        </p:spPr>
        <p:txBody>
          <a:bodyPr wrap="square" lIns="0" tIns="0" rIns="0" bIns="0" rtlCol="0"/>
          <a:lstStyle/>
          <a:p>
            <a:endParaRPr/>
          </a:p>
        </p:txBody>
      </p:sp>
      <p:sp>
        <p:nvSpPr>
          <p:cNvPr id="28" name="object 26"/>
          <p:cNvSpPr/>
          <p:nvPr/>
        </p:nvSpPr>
        <p:spPr>
          <a:xfrm>
            <a:off x="3543808" y="1554909"/>
            <a:ext cx="6010274" cy="409575"/>
          </a:xfrm>
          <a:prstGeom prst="rect">
            <a:avLst/>
          </a:prstGeom>
          <a:blipFill>
            <a:blip r:embed="rId15" cstate="print"/>
            <a:stretch>
              <a:fillRect/>
            </a:stretch>
          </a:blipFill>
        </p:spPr>
        <p:txBody>
          <a:bodyPr wrap="square" lIns="0" tIns="0" rIns="0" bIns="0" rtlCol="0"/>
          <a:lstStyle/>
          <a:p>
            <a:endParaRPr/>
          </a:p>
        </p:txBody>
      </p:sp>
      <p:sp>
        <p:nvSpPr>
          <p:cNvPr id="29" name="object 27"/>
          <p:cNvSpPr/>
          <p:nvPr/>
        </p:nvSpPr>
        <p:spPr>
          <a:xfrm>
            <a:off x="3545966" y="2212260"/>
            <a:ext cx="6010275" cy="409575"/>
          </a:xfrm>
          <a:prstGeom prst="rect">
            <a:avLst/>
          </a:prstGeom>
          <a:blipFill>
            <a:blip r:embed="rId15" cstate="print"/>
            <a:stretch>
              <a:fillRect/>
            </a:stretch>
          </a:blipFill>
        </p:spPr>
        <p:txBody>
          <a:bodyPr wrap="square" lIns="0" tIns="0" rIns="0" bIns="0" rtlCol="0"/>
          <a:lstStyle/>
          <a:p>
            <a:endParaRPr/>
          </a:p>
        </p:txBody>
      </p:sp>
      <p:sp>
        <p:nvSpPr>
          <p:cNvPr id="30" name="object 28"/>
          <p:cNvSpPr/>
          <p:nvPr/>
        </p:nvSpPr>
        <p:spPr>
          <a:xfrm>
            <a:off x="3543300" y="2850816"/>
            <a:ext cx="6010275" cy="409575"/>
          </a:xfrm>
          <a:prstGeom prst="rect">
            <a:avLst/>
          </a:prstGeom>
          <a:blipFill>
            <a:blip r:embed="rId15" cstate="print"/>
            <a:stretch>
              <a:fillRect/>
            </a:stretch>
          </a:blipFill>
        </p:spPr>
        <p:txBody>
          <a:bodyPr wrap="square" lIns="0" tIns="0" rIns="0" bIns="0" rtlCol="0"/>
          <a:lstStyle/>
          <a:p>
            <a:endParaRPr/>
          </a:p>
        </p:txBody>
      </p:sp>
      <p:sp>
        <p:nvSpPr>
          <p:cNvPr id="31" name="object 29"/>
          <p:cNvSpPr/>
          <p:nvPr/>
        </p:nvSpPr>
        <p:spPr>
          <a:xfrm>
            <a:off x="3545585" y="3494453"/>
            <a:ext cx="6010275" cy="409574"/>
          </a:xfrm>
          <a:prstGeom prst="rect">
            <a:avLst/>
          </a:prstGeom>
          <a:blipFill>
            <a:blip r:embed="rId15" cstate="print"/>
            <a:stretch>
              <a:fillRect/>
            </a:stretch>
          </a:blipFill>
        </p:spPr>
        <p:txBody>
          <a:bodyPr wrap="square" lIns="0" tIns="0" rIns="0" bIns="0" rtlCol="0"/>
          <a:lstStyle/>
          <a:p>
            <a:endParaRPr/>
          </a:p>
        </p:txBody>
      </p:sp>
      <p:sp>
        <p:nvSpPr>
          <p:cNvPr id="32" name="object 30"/>
          <p:cNvSpPr/>
          <p:nvPr/>
        </p:nvSpPr>
        <p:spPr>
          <a:xfrm>
            <a:off x="3547871" y="4151805"/>
            <a:ext cx="6010275" cy="409575"/>
          </a:xfrm>
          <a:prstGeom prst="rect">
            <a:avLst/>
          </a:prstGeom>
          <a:blipFill>
            <a:blip r:embed="rId15" cstate="print"/>
            <a:stretch>
              <a:fillRect/>
            </a:stretch>
          </a:blipFill>
        </p:spPr>
        <p:txBody>
          <a:bodyPr wrap="square" lIns="0" tIns="0" rIns="0" bIns="0" rtlCol="0"/>
          <a:lstStyle/>
          <a:p>
            <a:endParaRPr/>
          </a:p>
        </p:txBody>
      </p:sp>
      <p:sp>
        <p:nvSpPr>
          <p:cNvPr id="33" name="object 31"/>
          <p:cNvSpPr/>
          <p:nvPr/>
        </p:nvSpPr>
        <p:spPr>
          <a:xfrm>
            <a:off x="3540633" y="4781979"/>
            <a:ext cx="6010274" cy="409575"/>
          </a:xfrm>
          <a:prstGeom prst="rect">
            <a:avLst/>
          </a:prstGeom>
          <a:blipFill>
            <a:blip r:embed="rId1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83028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37</a:t>
            </a:fld>
            <a:endParaRPr lang="en-US" dirty="0"/>
          </a:p>
        </p:txBody>
      </p:sp>
      <p:sp>
        <p:nvSpPr>
          <p:cNvPr id="5" name="Title 4">
            <a:extLst>
              <a:ext uri="{FF2B5EF4-FFF2-40B4-BE49-F238E27FC236}">
                <a16:creationId xmlns:a16="http://schemas.microsoft.com/office/drawing/2014/main" id="{DC22D627-8619-AD46-9A67-21FD51655AA5}"/>
              </a:ext>
            </a:extLst>
          </p:cNvPr>
          <p:cNvSpPr>
            <a:spLocks noGrp="1"/>
          </p:cNvSpPr>
          <p:nvPr>
            <p:ph type="title"/>
          </p:nvPr>
        </p:nvSpPr>
        <p:spPr/>
        <p:txBody>
          <a:bodyPr/>
          <a:lstStyle/>
          <a:p>
            <a:r>
              <a:rPr lang="de-CH" dirty="0" err="1"/>
              <a:t>What</a:t>
            </a:r>
            <a:r>
              <a:rPr lang="de-CH" dirty="0"/>
              <a:t> </a:t>
            </a:r>
            <a:r>
              <a:rPr lang="de-CH" dirty="0" err="1"/>
              <a:t>is</a:t>
            </a:r>
            <a:r>
              <a:rPr lang="de-CH" dirty="0"/>
              <a:t> Docker?</a:t>
            </a:r>
            <a:endParaRPr lang="en-US" dirty="0"/>
          </a:p>
        </p:txBody>
      </p:sp>
      <p:sp>
        <p:nvSpPr>
          <p:cNvPr id="3" name="Text Placeholder 2"/>
          <p:cNvSpPr>
            <a:spLocks noGrp="1"/>
          </p:cNvSpPr>
          <p:nvPr>
            <p:ph type="body" idx="1"/>
          </p:nvPr>
        </p:nvSpPr>
        <p:spPr/>
        <p:txBody>
          <a:bodyPr/>
          <a:lstStyle/>
          <a:p>
            <a:r>
              <a:rPr lang="en-US" dirty="0"/>
              <a:t>Docker is an open-source project that automates the deployment of applications inside software </a:t>
            </a:r>
            <a:r>
              <a:rPr lang="en-US" b="1" dirty="0"/>
              <a:t>containers</a:t>
            </a:r>
            <a:r>
              <a:rPr lang="en-US" dirty="0"/>
              <a:t>, by providing an additional layer of abstraction and automation of operating system–level virtualization on Linux. [Source: </a:t>
            </a:r>
            <a:r>
              <a:rPr lang="en-US" dirty="0" err="1"/>
              <a:t>en.wikipedia.org</a:t>
            </a:r>
            <a:r>
              <a:rPr lang="en-US" dirty="0"/>
              <a:t>]</a:t>
            </a:r>
          </a:p>
          <a:p>
            <a:endParaRPr lang="en-US" dirty="0"/>
          </a:p>
        </p:txBody>
      </p:sp>
    </p:spTree>
    <p:extLst>
      <p:ext uri="{BB962C8B-B14F-4D97-AF65-F5344CB8AC3E}">
        <p14:creationId xmlns:p14="http://schemas.microsoft.com/office/powerpoint/2010/main" val="2040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38</a:t>
            </a:fld>
            <a:endParaRPr lang="en" dirty="0"/>
          </a:p>
        </p:txBody>
      </p:sp>
      <p:sp>
        <p:nvSpPr>
          <p:cNvPr id="3" name="Title 2"/>
          <p:cNvSpPr>
            <a:spLocks noGrp="1"/>
          </p:cNvSpPr>
          <p:nvPr>
            <p:ph type="title"/>
          </p:nvPr>
        </p:nvSpPr>
        <p:spPr/>
        <p:txBody>
          <a:bodyPr/>
          <a:lstStyle/>
          <a:p>
            <a:r>
              <a:rPr lang="en-IN" spc="-5" dirty="0"/>
              <a:t>Why containers</a:t>
            </a:r>
            <a:r>
              <a:rPr lang="en-IN" spc="-20" dirty="0"/>
              <a:t> </a:t>
            </a:r>
            <a:r>
              <a:rPr lang="en-IN" spc="-5" dirty="0"/>
              <a:t>matter</a:t>
            </a:r>
            <a:endParaRPr lang="en-IN" dirty="0"/>
          </a:p>
        </p:txBody>
      </p:sp>
      <p:sp>
        <p:nvSpPr>
          <p:cNvPr id="6" name="object 4"/>
          <p:cNvSpPr/>
          <p:nvPr/>
        </p:nvSpPr>
        <p:spPr>
          <a:xfrm>
            <a:off x="344227" y="5909828"/>
            <a:ext cx="2966720" cy="640080"/>
          </a:xfrm>
          <a:custGeom>
            <a:avLst/>
            <a:gdLst/>
            <a:ahLst/>
            <a:cxnLst/>
            <a:rect l="l" t="t" r="r" b="b"/>
            <a:pathLst>
              <a:path w="2966720" h="640079">
                <a:moveTo>
                  <a:pt x="0" y="640080"/>
                </a:moveTo>
                <a:lnTo>
                  <a:pt x="2966466" y="640080"/>
                </a:lnTo>
                <a:lnTo>
                  <a:pt x="2966466" y="0"/>
                </a:lnTo>
                <a:lnTo>
                  <a:pt x="0" y="0"/>
                </a:lnTo>
                <a:lnTo>
                  <a:pt x="0" y="640080"/>
                </a:lnTo>
                <a:close/>
              </a:path>
            </a:pathLst>
          </a:custGeom>
          <a:solidFill>
            <a:srgbClr val="EAEEF7"/>
          </a:solidFill>
        </p:spPr>
        <p:txBody>
          <a:bodyPr wrap="square" lIns="0" tIns="0" rIns="0" bIns="0" rtlCol="0"/>
          <a:lstStyle/>
          <a:p>
            <a:endParaRPr/>
          </a:p>
        </p:txBody>
      </p:sp>
      <p:graphicFrame>
        <p:nvGraphicFramePr>
          <p:cNvPr id="7" name="object 5"/>
          <p:cNvGraphicFramePr>
            <a:graphicFrameLocks noGrp="1"/>
          </p:cNvGraphicFramePr>
          <p:nvPr>
            <p:extLst>
              <p:ext uri="{D42A27DB-BD31-4B8C-83A1-F6EECF244321}">
                <p14:modId xmlns:p14="http://schemas.microsoft.com/office/powerpoint/2010/main" val="2057577193"/>
              </p:ext>
            </p:extLst>
          </p:nvPr>
        </p:nvGraphicFramePr>
        <p:xfrm>
          <a:off x="337877" y="1234959"/>
          <a:ext cx="11246484" cy="5306695"/>
        </p:xfrm>
        <a:graphic>
          <a:graphicData uri="http://schemas.openxmlformats.org/drawingml/2006/table">
            <a:tbl>
              <a:tblPr firstRow="1" bandRow="1">
                <a:tableStyleId>{2D5ABB26-0587-4C30-8999-92F81FD0307C}</a:tableStyleId>
              </a:tblPr>
              <a:tblGrid>
                <a:gridCol w="2966720">
                  <a:extLst>
                    <a:ext uri="{9D8B030D-6E8A-4147-A177-3AD203B41FA5}">
                      <a16:colId xmlns:a16="http://schemas.microsoft.com/office/drawing/2014/main" val="20000"/>
                    </a:ext>
                  </a:extLst>
                </a:gridCol>
                <a:gridCol w="4012564">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370205">
                <a:tc>
                  <a:txBody>
                    <a:bodyPr/>
                    <a:lstStyle/>
                    <a:p>
                      <a:pPr>
                        <a:lnSpc>
                          <a:spcPct val="100000"/>
                        </a:lnSpc>
                      </a:pPr>
                      <a:endParaRPr sz="1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7790">
                        <a:lnSpc>
                          <a:spcPct val="100000"/>
                        </a:lnSpc>
                        <a:spcBef>
                          <a:spcPts val="240"/>
                        </a:spcBef>
                      </a:pPr>
                      <a:r>
                        <a:rPr sz="1800" b="1" spc="-110" dirty="0">
                          <a:solidFill>
                            <a:srgbClr val="FFFFFF"/>
                          </a:solidFill>
                          <a:latin typeface="Trebuchet MS"/>
                          <a:cs typeface="Trebuchet MS"/>
                        </a:rPr>
                        <a:t>Physical</a:t>
                      </a:r>
                      <a:r>
                        <a:rPr sz="1800" b="1" spc="-175" dirty="0">
                          <a:solidFill>
                            <a:srgbClr val="FFFFFF"/>
                          </a:solidFill>
                          <a:latin typeface="Trebuchet MS"/>
                          <a:cs typeface="Trebuchet MS"/>
                        </a:rPr>
                        <a:t> </a:t>
                      </a:r>
                      <a:r>
                        <a:rPr sz="1800" b="1" spc="-105" dirty="0">
                          <a:solidFill>
                            <a:srgbClr val="FFFFFF"/>
                          </a:solidFill>
                          <a:latin typeface="Trebuchet MS"/>
                          <a:cs typeface="Trebuchet MS"/>
                        </a:rPr>
                        <a:t>Containers</a:t>
                      </a:r>
                      <a:endParaRPr sz="1800">
                        <a:latin typeface="Trebuchet MS"/>
                        <a:cs typeface="Trebuchet MS"/>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7790">
                        <a:lnSpc>
                          <a:spcPct val="100000"/>
                        </a:lnSpc>
                        <a:spcBef>
                          <a:spcPts val="240"/>
                        </a:spcBef>
                      </a:pPr>
                      <a:r>
                        <a:rPr sz="1800" b="1" spc="-114" dirty="0">
                          <a:solidFill>
                            <a:srgbClr val="FFFFFF"/>
                          </a:solidFill>
                          <a:latin typeface="Trebuchet MS"/>
                          <a:cs typeface="Trebuchet MS"/>
                        </a:rPr>
                        <a:t>Docker</a:t>
                      </a:r>
                      <a:endParaRPr sz="1800">
                        <a:latin typeface="Trebuchet MS"/>
                        <a:cs typeface="Trebuchet MS"/>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639445">
                <a:tc>
                  <a:txBody>
                    <a:bodyPr/>
                    <a:lstStyle/>
                    <a:p>
                      <a:pPr marL="97790">
                        <a:lnSpc>
                          <a:spcPct val="100000"/>
                        </a:lnSpc>
                        <a:spcBef>
                          <a:spcPts val="240"/>
                        </a:spcBef>
                      </a:pPr>
                      <a:r>
                        <a:rPr sz="1800" spc="-70" dirty="0">
                          <a:solidFill>
                            <a:srgbClr val="394D53"/>
                          </a:solidFill>
                          <a:latin typeface="Arial"/>
                          <a:cs typeface="Arial"/>
                        </a:rPr>
                        <a:t>Content</a:t>
                      </a:r>
                      <a:r>
                        <a:rPr sz="1800" spc="-100" dirty="0">
                          <a:solidFill>
                            <a:srgbClr val="394D53"/>
                          </a:solidFill>
                          <a:latin typeface="Arial"/>
                          <a:cs typeface="Arial"/>
                        </a:rPr>
                        <a:t> </a:t>
                      </a:r>
                      <a:r>
                        <a:rPr sz="1800" spc="-85" dirty="0">
                          <a:solidFill>
                            <a:srgbClr val="394D53"/>
                          </a:solidFill>
                          <a:latin typeface="Arial"/>
                          <a:cs typeface="Arial"/>
                        </a:rPr>
                        <a:t>Agnostic</a:t>
                      </a:r>
                      <a:endParaRPr sz="1800">
                        <a:latin typeface="Arial"/>
                        <a:cs typeface="Arial"/>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7790" marR="175260">
                        <a:lnSpc>
                          <a:spcPct val="100000"/>
                        </a:lnSpc>
                        <a:spcBef>
                          <a:spcPts val="240"/>
                        </a:spcBef>
                      </a:pPr>
                      <a:r>
                        <a:rPr sz="1800" spc="-135" dirty="0">
                          <a:solidFill>
                            <a:srgbClr val="394D53"/>
                          </a:solidFill>
                          <a:latin typeface="Arial"/>
                          <a:cs typeface="Arial"/>
                        </a:rPr>
                        <a:t>The </a:t>
                      </a:r>
                      <a:r>
                        <a:rPr sz="1800" spc="-130" dirty="0">
                          <a:solidFill>
                            <a:srgbClr val="394D53"/>
                          </a:solidFill>
                          <a:latin typeface="Arial"/>
                          <a:cs typeface="Arial"/>
                        </a:rPr>
                        <a:t>same </a:t>
                      </a:r>
                      <a:r>
                        <a:rPr sz="1800" spc="-55" dirty="0">
                          <a:solidFill>
                            <a:srgbClr val="394D53"/>
                          </a:solidFill>
                          <a:latin typeface="Arial"/>
                          <a:cs typeface="Arial"/>
                        </a:rPr>
                        <a:t>container </a:t>
                      </a:r>
                      <a:r>
                        <a:rPr sz="1800" spc="-120" dirty="0">
                          <a:solidFill>
                            <a:srgbClr val="394D53"/>
                          </a:solidFill>
                          <a:latin typeface="Arial"/>
                          <a:cs typeface="Arial"/>
                        </a:rPr>
                        <a:t>can </a:t>
                      </a:r>
                      <a:r>
                        <a:rPr sz="1800" spc="-45" dirty="0">
                          <a:solidFill>
                            <a:srgbClr val="394D53"/>
                          </a:solidFill>
                          <a:latin typeface="Arial"/>
                          <a:cs typeface="Arial"/>
                        </a:rPr>
                        <a:t>hold </a:t>
                      </a:r>
                      <a:r>
                        <a:rPr sz="1800" spc="-60" dirty="0">
                          <a:solidFill>
                            <a:srgbClr val="394D53"/>
                          </a:solidFill>
                          <a:latin typeface="Arial"/>
                          <a:cs typeface="Arial"/>
                        </a:rPr>
                        <a:t>almost </a:t>
                      </a:r>
                      <a:r>
                        <a:rPr sz="1800" spc="-105" dirty="0">
                          <a:solidFill>
                            <a:srgbClr val="394D53"/>
                          </a:solidFill>
                          <a:latin typeface="Arial"/>
                          <a:cs typeface="Arial"/>
                        </a:rPr>
                        <a:t>any  </a:t>
                      </a:r>
                      <a:r>
                        <a:rPr sz="1800" spc="-40" dirty="0">
                          <a:solidFill>
                            <a:srgbClr val="394D53"/>
                          </a:solidFill>
                          <a:latin typeface="Arial"/>
                          <a:cs typeface="Arial"/>
                        </a:rPr>
                        <a:t>type </a:t>
                      </a:r>
                      <a:r>
                        <a:rPr sz="1800" spc="-5" dirty="0">
                          <a:solidFill>
                            <a:srgbClr val="394D53"/>
                          </a:solidFill>
                          <a:latin typeface="Arial"/>
                          <a:cs typeface="Arial"/>
                        </a:rPr>
                        <a:t>of</a:t>
                      </a:r>
                      <a:r>
                        <a:rPr sz="1800" spc="-155" dirty="0">
                          <a:solidFill>
                            <a:srgbClr val="394D53"/>
                          </a:solidFill>
                          <a:latin typeface="Arial"/>
                          <a:cs typeface="Arial"/>
                        </a:rPr>
                        <a:t> </a:t>
                      </a:r>
                      <a:r>
                        <a:rPr sz="1800" spc="-105" dirty="0">
                          <a:solidFill>
                            <a:srgbClr val="394D53"/>
                          </a:solidFill>
                          <a:latin typeface="Arial"/>
                          <a:cs typeface="Arial"/>
                        </a:rPr>
                        <a:t>cargo</a:t>
                      </a:r>
                      <a:endParaRPr sz="1800">
                        <a:latin typeface="Arial"/>
                        <a:cs typeface="Arial"/>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7790" marR="803275">
                        <a:lnSpc>
                          <a:spcPct val="100000"/>
                        </a:lnSpc>
                        <a:spcBef>
                          <a:spcPts val="240"/>
                        </a:spcBef>
                      </a:pPr>
                      <a:r>
                        <a:rPr sz="1800" spc="-185" dirty="0">
                          <a:solidFill>
                            <a:srgbClr val="394D53"/>
                          </a:solidFill>
                          <a:latin typeface="Arial"/>
                          <a:cs typeface="Arial"/>
                        </a:rPr>
                        <a:t>Can </a:t>
                      </a:r>
                      <a:r>
                        <a:rPr sz="1800" spc="-90" dirty="0">
                          <a:solidFill>
                            <a:srgbClr val="394D53"/>
                          </a:solidFill>
                          <a:latin typeface="Arial"/>
                          <a:cs typeface="Arial"/>
                        </a:rPr>
                        <a:t>encapsulate </a:t>
                      </a:r>
                      <a:r>
                        <a:rPr sz="1800" spc="-105" dirty="0">
                          <a:solidFill>
                            <a:srgbClr val="394D53"/>
                          </a:solidFill>
                          <a:latin typeface="Arial"/>
                          <a:cs typeface="Arial"/>
                        </a:rPr>
                        <a:t>any </a:t>
                      </a:r>
                      <a:r>
                        <a:rPr sz="1800" spc="-85" dirty="0">
                          <a:solidFill>
                            <a:srgbClr val="394D53"/>
                          </a:solidFill>
                          <a:latin typeface="Arial"/>
                          <a:cs typeface="Arial"/>
                        </a:rPr>
                        <a:t>payload and </a:t>
                      </a:r>
                      <a:r>
                        <a:rPr sz="1800" spc="-30" dirty="0">
                          <a:solidFill>
                            <a:srgbClr val="394D53"/>
                          </a:solidFill>
                          <a:latin typeface="Arial"/>
                          <a:cs typeface="Arial"/>
                        </a:rPr>
                        <a:t>its  </a:t>
                      </a:r>
                      <a:r>
                        <a:rPr sz="1800" spc="-90" dirty="0">
                          <a:solidFill>
                            <a:srgbClr val="394D53"/>
                          </a:solidFill>
                          <a:latin typeface="Arial"/>
                          <a:cs typeface="Arial"/>
                        </a:rPr>
                        <a:t>dependencies</a:t>
                      </a:r>
                      <a:endParaRPr sz="1800">
                        <a:latin typeface="Arial"/>
                        <a:cs typeface="Arial"/>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1188720">
                <a:tc>
                  <a:txBody>
                    <a:bodyPr/>
                    <a:lstStyle/>
                    <a:p>
                      <a:pPr marL="97790">
                        <a:lnSpc>
                          <a:spcPct val="100000"/>
                        </a:lnSpc>
                        <a:spcBef>
                          <a:spcPts val="245"/>
                        </a:spcBef>
                      </a:pPr>
                      <a:r>
                        <a:rPr sz="1800" spc="-85" dirty="0">
                          <a:solidFill>
                            <a:srgbClr val="394D53"/>
                          </a:solidFill>
                          <a:latin typeface="Arial"/>
                          <a:cs typeface="Arial"/>
                        </a:rPr>
                        <a:t>Hardware</a:t>
                      </a:r>
                      <a:r>
                        <a:rPr sz="1800" spc="-80" dirty="0">
                          <a:solidFill>
                            <a:srgbClr val="394D53"/>
                          </a:solidFill>
                          <a:latin typeface="Arial"/>
                          <a:cs typeface="Arial"/>
                        </a:rPr>
                        <a:t> </a:t>
                      </a:r>
                      <a:r>
                        <a:rPr sz="1800" spc="-85" dirty="0">
                          <a:solidFill>
                            <a:srgbClr val="394D53"/>
                          </a:solidFill>
                          <a:latin typeface="Arial"/>
                          <a:cs typeface="Arial"/>
                        </a:rPr>
                        <a:t>Agnostic</a:t>
                      </a:r>
                      <a:endParaRPr sz="1800" dirty="0">
                        <a:latin typeface="Arial"/>
                        <a:cs typeface="Aria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7790" marR="90805">
                        <a:lnSpc>
                          <a:spcPct val="100000"/>
                        </a:lnSpc>
                        <a:spcBef>
                          <a:spcPts val="245"/>
                        </a:spcBef>
                      </a:pPr>
                      <a:r>
                        <a:rPr sz="1800" spc="-95" dirty="0">
                          <a:solidFill>
                            <a:srgbClr val="394D53"/>
                          </a:solidFill>
                          <a:latin typeface="Arial"/>
                          <a:cs typeface="Arial"/>
                        </a:rPr>
                        <a:t>Standard </a:t>
                      </a:r>
                      <a:r>
                        <a:rPr sz="1800" spc="-114" dirty="0">
                          <a:solidFill>
                            <a:srgbClr val="394D53"/>
                          </a:solidFill>
                          <a:latin typeface="Arial"/>
                          <a:cs typeface="Arial"/>
                        </a:rPr>
                        <a:t>shape </a:t>
                      </a:r>
                      <a:r>
                        <a:rPr sz="1800" spc="-85" dirty="0">
                          <a:solidFill>
                            <a:srgbClr val="394D53"/>
                          </a:solidFill>
                          <a:latin typeface="Arial"/>
                          <a:cs typeface="Arial"/>
                        </a:rPr>
                        <a:t>and </a:t>
                      </a:r>
                      <a:r>
                        <a:rPr sz="1800" spc="-50" dirty="0">
                          <a:solidFill>
                            <a:srgbClr val="394D53"/>
                          </a:solidFill>
                          <a:latin typeface="Arial"/>
                          <a:cs typeface="Arial"/>
                        </a:rPr>
                        <a:t>interface </a:t>
                      </a:r>
                      <a:r>
                        <a:rPr sz="1800" spc="-45" dirty="0">
                          <a:solidFill>
                            <a:srgbClr val="394D53"/>
                          </a:solidFill>
                          <a:latin typeface="Arial"/>
                          <a:cs typeface="Arial"/>
                        </a:rPr>
                        <a:t>allow </a:t>
                      </a:r>
                      <a:r>
                        <a:rPr sz="1800" spc="-130" dirty="0">
                          <a:solidFill>
                            <a:srgbClr val="394D53"/>
                          </a:solidFill>
                          <a:latin typeface="Arial"/>
                          <a:cs typeface="Arial"/>
                        </a:rPr>
                        <a:t>same  </a:t>
                      </a:r>
                      <a:r>
                        <a:rPr sz="1800" spc="-55" dirty="0">
                          <a:solidFill>
                            <a:srgbClr val="394D53"/>
                          </a:solidFill>
                          <a:latin typeface="Arial"/>
                          <a:cs typeface="Arial"/>
                        </a:rPr>
                        <a:t>container </a:t>
                      </a:r>
                      <a:r>
                        <a:rPr sz="1800" spc="15" dirty="0">
                          <a:solidFill>
                            <a:srgbClr val="394D53"/>
                          </a:solidFill>
                          <a:latin typeface="Arial"/>
                          <a:cs typeface="Arial"/>
                        </a:rPr>
                        <a:t>to </a:t>
                      </a:r>
                      <a:r>
                        <a:rPr sz="1800" spc="-85" dirty="0">
                          <a:solidFill>
                            <a:srgbClr val="394D53"/>
                          </a:solidFill>
                          <a:latin typeface="Arial"/>
                          <a:cs typeface="Arial"/>
                        </a:rPr>
                        <a:t>move </a:t>
                      </a:r>
                      <a:r>
                        <a:rPr sz="1800" spc="-20" dirty="0">
                          <a:solidFill>
                            <a:srgbClr val="394D53"/>
                          </a:solidFill>
                          <a:latin typeface="Arial"/>
                          <a:cs typeface="Arial"/>
                        </a:rPr>
                        <a:t>from </a:t>
                      </a:r>
                      <a:r>
                        <a:rPr sz="1800" spc="-75" dirty="0">
                          <a:solidFill>
                            <a:srgbClr val="394D53"/>
                          </a:solidFill>
                          <a:latin typeface="Arial"/>
                          <a:cs typeface="Arial"/>
                        </a:rPr>
                        <a:t>ship </a:t>
                      </a:r>
                      <a:r>
                        <a:rPr sz="1800" spc="15" dirty="0">
                          <a:solidFill>
                            <a:srgbClr val="394D53"/>
                          </a:solidFill>
                          <a:latin typeface="Arial"/>
                          <a:cs typeface="Arial"/>
                        </a:rPr>
                        <a:t>to </a:t>
                      </a:r>
                      <a:r>
                        <a:rPr sz="1800" spc="-20" dirty="0">
                          <a:solidFill>
                            <a:srgbClr val="394D53"/>
                          </a:solidFill>
                          <a:latin typeface="Arial"/>
                          <a:cs typeface="Arial"/>
                        </a:rPr>
                        <a:t>train </a:t>
                      </a:r>
                      <a:r>
                        <a:rPr sz="1800" spc="15" dirty="0">
                          <a:solidFill>
                            <a:srgbClr val="394D53"/>
                          </a:solidFill>
                          <a:latin typeface="Arial"/>
                          <a:cs typeface="Arial"/>
                        </a:rPr>
                        <a:t>to  </a:t>
                      </a:r>
                      <a:r>
                        <a:rPr sz="1800" spc="-60" dirty="0">
                          <a:solidFill>
                            <a:srgbClr val="394D53"/>
                          </a:solidFill>
                          <a:latin typeface="Arial"/>
                          <a:cs typeface="Arial"/>
                        </a:rPr>
                        <a:t>semi-truck </a:t>
                      </a:r>
                      <a:r>
                        <a:rPr sz="1800" spc="15" dirty="0">
                          <a:solidFill>
                            <a:srgbClr val="394D53"/>
                          </a:solidFill>
                          <a:latin typeface="Arial"/>
                          <a:cs typeface="Arial"/>
                        </a:rPr>
                        <a:t>to </a:t>
                      </a:r>
                      <a:r>
                        <a:rPr sz="1800" spc="-85" dirty="0">
                          <a:solidFill>
                            <a:srgbClr val="394D53"/>
                          </a:solidFill>
                          <a:latin typeface="Arial"/>
                          <a:cs typeface="Arial"/>
                        </a:rPr>
                        <a:t>warehouse </a:t>
                      </a:r>
                      <a:r>
                        <a:rPr sz="1800" spc="15" dirty="0">
                          <a:solidFill>
                            <a:srgbClr val="394D53"/>
                          </a:solidFill>
                          <a:latin typeface="Arial"/>
                          <a:cs typeface="Arial"/>
                        </a:rPr>
                        <a:t>to </a:t>
                      </a:r>
                      <a:r>
                        <a:rPr sz="1800" spc="-95" dirty="0">
                          <a:solidFill>
                            <a:srgbClr val="394D53"/>
                          </a:solidFill>
                          <a:latin typeface="Arial"/>
                          <a:cs typeface="Arial"/>
                        </a:rPr>
                        <a:t>crane  </a:t>
                      </a:r>
                      <a:r>
                        <a:rPr sz="1800" dirty="0">
                          <a:solidFill>
                            <a:srgbClr val="394D53"/>
                          </a:solidFill>
                          <a:latin typeface="Arial"/>
                          <a:cs typeface="Arial"/>
                        </a:rPr>
                        <a:t>without </a:t>
                      </a:r>
                      <a:r>
                        <a:rPr sz="1800" spc="-75" dirty="0">
                          <a:solidFill>
                            <a:srgbClr val="394D53"/>
                          </a:solidFill>
                          <a:latin typeface="Arial"/>
                          <a:cs typeface="Arial"/>
                        </a:rPr>
                        <a:t>being </a:t>
                      </a:r>
                      <a:r>
                        <a:rPr sz="1800" spc="-35" dirty="0">
                          <a:solidFill>
                            <a:srgbClr val="394D53"/>
                          </a:solidFill>
                          <a:latin typeface="Arial"/>
                          <a:cs typeface="Arial"/>
                        </a:rPr>
                        <a:t>modified </a:t>
                      </a:r>
                      <a:r>
                        <a:rPr sz="1800" spc="-15" dirty="0">
                          <a:solidFill>
                            <a:srgbClr val="394D53"/>
                          </a:solidFill>
                          <a:latin typeface="Arial"/>
                          <a:cs typeface="Arial"/>
                        </a:rPr>
                        <a:t>or</a:t>
                      </a:r>
                      <a:r>
                        <a:rPr sz="1800" spc="-240" dirty="0">
                          <a:solidFill>
                            <a:srgbClr val="394D53"/>
                          </a:solidFill>
                          <a:latin typeface="Arial"/>
                          <a:cs typeface="Arial"/>
                        </a:rPr>
                        <a:t> </a:t>
                      </a:r>
                      <a:r>
                        <a:rPr sz="1800" spc="-75" dirty="0">
                          <a:solidFill>
                            <a:srgbClr val="394D53"/>
                          </a:solidFill>
                          <a:latin typeface="Arial"/>
                          <a:cs typeface="Arial"/>
                        </a:rPr>
                        <a:t>opened</a:t>
                      </a:r>
                      <a:endParaRPr sz="1800">
                        <a:latin typeface="Arial"/>
                        <a:cs typeface="Aria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7790" marR="120014">
                        <a:lnSpc>
                          <a:spcPct val="100000"/>
                        </a:lnSpc>
                        <a:spcBef>
                          <a:spcPts val="245"/>
                        </a:spcBef>
                      </a:pPr>
                      <a:r>
                        <a:rPr sz="1800" spc="-110" dirty="0">
                          <a:solidFill>
                            <a:srgbClr val="394D53"/>
                          </a:solidFill>
                          <a:latin typeface="Arial"/>
                          <a:cs typeface="Arial"/>
                        </a:rPr>
                        <a:t>Using </a:t>
                      </a:r>
                      <a:r>
                        <a:rPr sz="1800" spc="-60" dirty="0">
                          <a:solidFill>
                            <a:srgbClr val="394D53"/>
                          </a:solidFill>
                          <a:latin typeface="Arial"/>
                          <a:cs typeface="Arial"/>
                        </a:rPr>
                        <a:t>operating </a:t>
                      </a:r>
                      <a:r>
                        <a:rPr sz="1800" spc="-110" dirty="0">
                          <a:solidFill>
                            <a:srgbClr val="394D53"/>
                          </a:solidFill>
                          <a:latin typeface="Arial"/>
                          <a:cs typeface="Arial"/>
                        </a:rPr>
                        <a:t>system </a:t>
                      </a:r>
                      <a:r>
                        <a:rPr sz="1800" spc="-40" dirty="0">
                          <a:solidFill>
                            <a:srgbClr val="394D53"/>
                          </a:solidFill>
                          <a:latin typeface="Arial"/>
                          <a:cs typeface="Arial"/>
                        </a:rPr>
                        <a:t>primitives </a:t>
                      </a:r>
                      <a:r>
                        <a:rPr sz="1800" spc="-80" dirty="0">
                          <a:solidFill>
                            <a:srgbClr val="394D53"/>
                          </a:solidFill>
                          <a:latin typeface="Arial"/>
                          <a:cs typeface="Arial"/>
                        </a:rPr>
                        <a:t>(e.g. </a:t>
                      </a:r>
                      <a:r>
                        <a:rPr sz="1800" spc="-245" dirty="0">
                          <a:solidFill>
                            <a:srgbClr val="394D53"/>
                          </a:solidFill>
                          <a:latin typeface="Arial"/>
                          <a:cs typeface="Arial"/>
                        </a:rPr>
                        <a:t>LXC)  </a:t>
                      </a:r>
                      <a:r>
                        <a:rPr sz="1800" spc="-120" dirty="0">
                          <a:solidFill>
                            <a:srgbClr val="394D53"/>
                          </a:solidFill>
                          <a:latin typeface="Arial"/>
                          <a:cs typeface="Arial"/>
                        </a:rPr>
                        <a:t>can </a:t>
                      </a:r>
                      <a:r>
                        <a:rPr sz="1800" spc="-30" dirty="0">
                          <a:solidFill>
                            <a:srgbClr val="394D53"/>
                          </a:solidFill>
                          <a:latin typeface="Arial"/>
                          <a:cs typeface="Arial"/>
                        </a:rPr>
                        <a:t>run </a:t>
                      </a:r>
                      <a:r>
                        <a:rPr sz="1800" spc="-65" dirty="0">
                          <a:solidFill>
                            <a:srgbClr val="394D53"/>
                          </a:solidFill>
                          <a:latin typeface="Arial"/>
                          <a:cs typeface="Arial"/>
                        </a:rPr>
                        <a:t>consistently </a:t>
                      </a:r>
                      <a:r>
                        <a:rPr sz="1800" spc="-60" dirty="0">
                          <a:solidFill>
                            <a:srgbClr val="394D53"/>
                          </a:solidFill>
                          <a:latin typeface="Arial"/>
                          <a:cs typeface="Arial"/>
                        </a:rPr>
                        <a:t>on </a:t>
                      </a:r>
                      <a:r>
                        <a:rPr sz="1800" spc="-25" dirty="0">
                          <a:solidFill>
                            <a:srgbClr val="394D53"/>
                          </a:solidFill>
                          <a:latin typeface="Arial"/>
                          <a:cs typeface="Arial"/>
                        </a:rPr>
                        <a:t>virtually </a:t>
                      </a:r>
                      <a:r>
                        <a:rPr sz="1800" spc="-105" dirty="0">
                          <a:solidFill>
                            <a:srgbClr val="394D53"/>
                          </a:solidFill>
                          <a:latin typeface="Arial"/>
                          <a:cs typeface="Arial"/>
                        </a:rPr>
                        <a:t>any  </a:t>
                      </a:r>
                      <a:r>
                        <a:rPr sz="1800" spc="-90" dirty="0">
                          <a:solidFill>
                            <a:srgbClr val="394D53"/>
                          </a:solidFill>
                          <a:latin typeface="Arial"/>
                          <a:cs typeface="Arial"/>
                        </a:rPr>
                        <a:t>hardware—VMs, </a:t>
                      </a:r>
                      <a:r>
                        <a:rPr sz="1800" spc="-80" dirty="0">
                          <a:solidFill>
                            <a:srgbClr val="394D53"/>
                          </a:solidFill>
                          <a:latin typeface="Arial"/>
                          <a:cs typeface="Arial"/>
                        </a:rPr>
                        <a:t>bare </a:t>
                      </a:r>
                      <a:r>
                        <a:rPr sz="1800" spc="-50" dirty="0">
                          <a:solidFill>
                            <a:srgbClr val="394D53"/>
                          </a:solidFill>
                          <a:latin typeface="Arial"/>
                          <a:cs typeface="Arial"/>
                        </a:rPr>
                        <a:t>metal, </a:t>
                      </a:r>
                      <a:r>
                        <a:rPr sz="1800" spc="-85" dirty="0">
                          <a:solidFill>
                            <a:srgbClr val="394D53"/>
                          </a:solidFill>
                          <a:latin typeface="Arial"/>
                          <a:cs typeface="Arial"/>
                        </a:rPr>
                        <a:t>openstack,  </a:t>
                      </a:r>
                      <a:r>
                        <a:rPr sz="1800" spc="-55" dirty="0">
                          <a:solidFill>
                            <a:srgbClr val="394D53"/>
                          </a:solidFill>
                          <a:latin typeface="Arial"/>
                          <a:cs typeface="Arial"/>
                        </a:rPr>
                        <a:t>public </a:t>
                      </a:r>
                      <a:r>
                        <a:rPr sz="1800" spc="-160" dirty="0">
                          <a:solidFill>
                            <a:srgbClr val="394D53"/>
                          </a:solidFill>
                          <a:latin typeface="Arial"/>
                          <a:cs typeface="Arial"/>
                        </a:rPr>
                        <a:t>IAAS, </a:t>
                      </a:r>
                      <a:r>
                        <a:rPr sz="1800" spc="-30" dirty="0">
                          <a:solidFill>
                            <a:srgbClr val="394D53"/>
                          </a:solidFill>
                          <a:latin typeface="Arial"/>
                          <a:cs typeface="Arial"/>
                        </a:rPr>
                        <a:t>etc.—without</a:t>
                      </a:r>
                      <a:r>
                        <a:rPr sz="1800" spc="-60" dirty="0">
                          <a:solidFill>
                            <a:srgbClr val="394D53"/>
                          </a:solidFill>
                          <a:latin typeface="Arial"/>
                          <a:cs typeface="Arial"/>
                        </a:rPr>
                        <a:t> </a:t>
                      </a:r>
                      <a:r>
                        <a:rPr sz="1800" spc="-40" dirty="0">
                          <a:solidFill>
                            <a:srgbClr val="394D53"/>
                          </a:solidFill>
                          <a:latin typeface="Arial"/>
                          <a:cs typeface="Arial"/>
                        </a:rPr>
                        <a:t>modification</a:t>
                      </a:r>
                      <a:endParaRPr sz="1800">
                        <a:latin typeface="Arial"/>
                        <a:cs typeface="Aria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914400">
                <a:tc>
                  <a:txBody>
                    <a:bodyPr/>
                    <a:lstStyle/>
                    <a:p>
                      <a:pPr marL="97790" marR="866775">
                        <a:lnSpc>
                          <a:spcPct val="100000"/>
                        </a:lnSpc>
                        <a:spcBef>
                          <a:spcPts val="245"/>
                        </a:spcBef>
                      </a:pPr>
                      <a:r>
                        <a:rPr sz="1800" spc="-70" dirty="0">
                          <a:solidFill>
                            <a:srgbClr val="394D53"/>
                          </a:solidFill>
                          <a:latin typeface="Arial"/>
                          <a:cs typeface="Arial"/>
                        </a:rPr>
                        <a:t>Content </a:t>
                      </a:r>
                      <a:r>
                        <a:rPr sz="1800" spc="-50" dirty="0">
                          <a:solidFill>
                            <a:srgbClr val="394D53"/>
                          </a:solidFill>
                          <a:latin typeface="Arial"/>
                          <a:cs typeface="Arial"/>
                        </a:rPr>
                        <a:t>Isolation</a:t>
                      </a:r>
                      <a:r>
                        <a:rPr sz="1800" spc="-170" dirty="0">
                          <a:solidFill>
                            <a:srgbClr val="394D53"/>
                          </a:solidFill>
                          <a:latin typeface="Arial"/>
                          <a:cs typeface="Arial"/>
                        </a:rPr>
                        <a:t> </a:t>
                      </a:r>
                      <a:r>
                        <a:rPr sz="1800" spc="-90" dirty="0">
                          <a:solidFill>
                            <a:srgbClr val="394D53"/>
                          </a:solidFill>
                          <a:latin typeface="Arial"/>
                          <a:cs typeface="Arial"/>
                        </a:rPr>
                        <a:t>and  </a:t>
                      </a:r>
                      <a:r>
                        <a:rPr sz="1800" spc="-45" dirty="0">
                          <a:solidFill>
                            <a:srgbClr val="394D53"/>
                          </a:solidFill>
                          <a:latin typeface="Arial"/>
                          <a:cs typeface="Arial"/>
                        </a:rPr>
                        <a:t>Interaction</a:t>
                      </a:r>
                      <a:endParaRPr sz="1800">
                        <a:latin typeface="Arial"/>
                        <a:cs typeface="Aria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7790" marR="139065">
                        <a:lnSpc>
                          <a:spcPct val="100000"/>
                        </a:lnSpc>
                        <a:spcBef>
                          <a:spcPts val="245"/>
                        </a:spcBef>
                      </a:pPr>
                      <a:r>
                        <a:rPr sz="1800" spc="-95" dirty="0">
                          <a:solidFill>
                            <a:srgbClr val="394D53"/>
                          </a:solidFill>
                          <a:latin typeface="Arial"/>
                          <a:cs typeface="Arial"/>
                        </a:rPr>
                        <a:t>No </a:t>
                      </a:r>
                      <a:r>
                        <a:rPr sz="1800" spc="-25" dirty="0">
                          <a:solidFill>
                            <a:srgbClr val="394D53"/>
                          </a:solidFill>
                          <a:latin typeface="Arial"/>
                          <a:cs typeface="Arial"/>
                        </a:rPr>
                        <a:t>worry </a:t>
                      </a:r>
                      <a:r>
                        <a:rPr sz="1800" spc="-45" dirty="0">
                          <a:solidFill>
                            <a:srgbClr val="394D53"/>
                          </a:solidFill>
                          <a:latin typeface="Arial"/>
                          <a:cs typeface="Arial"/>
                        </a:rPr>
                        <a:t>about </a:t>
                      </a:r>
                      <a:r>
                        <a:rPr sz="1800" spc="-85" dirty="0">
                          <a:solidFill>
                            <a:srgbClr val="394D53"/>
                          </a:solidFill>
                          <a:latin typeface="Arial"/>
                          <a:cs typeface="Arial"/>
                        </a:rPr>
                        <a:t>anvils </a:t>
                      </a:r>
                      <a:r>
                        <a:rPr sz="1800" spc="-80" dirty="0">
                          <a:solidFill>
                            <a:srgbClr val="394D53"/>
                          </a:solidFill>
                          <a:latin typeface="Arial"/>
                          <a:cs typeface="Arial"/>
                        </a:rPr>
                        <a:t>crushing</a:t>
                      </a:r>
                      <a:r>
                        <a:rPr sz="1800" spc="-254" dirty="0">
                          <a:solidFill>
                            <a:srgbClr val="394D53"/>
                          </a:solidFill>
                          <a:latin typeface="Arial"/>
                          <a:cs typeface="Arial"/>
                        </a:rPr>
                        <a:t> </a:t>
                      </a:r>
                      <a:r>
                        <a:rPr sz="1800" spc="-105" dirty="0">
                          <a:solidFill>
                            <a:srgbClr val="394D53"/>
                          </a:solidFill>
                          <a:latin typeface="Arial"/>
                          <a:cs typeface="Arial"/>
                        </a:rPr>
                        <a:t>bananas.  </a:t>
                      </a:r>
                      <a:r>
                        <a:rPr sz="1800" spc="-90" dirty="0">
                          <a:solidFill>
                            <a:srgbClr val="394D53"/>
                          </a:solidFill>
                          <a:latin typeface="Arial"/>
                          <a:cs typeface="Arial"/>
                        </a:rPr>
                        <a:t>Containers </a:t>
                      </a:r>
                      <a:r>
                        <a:rPr sz="1800" spc="-120" dirty="0">
                          <a:solidFill>
                            <a:srgbClr val="394D53"/>
                          </a:solidFill>
                          <a:latin typeface="Arial"/>
                          <a:cs typeface="Arial"/>
                        </a:rPr>
                        <a:t>can </a:t>
                      </a:r>
                      <a:r>
                        <a:rPr sz="1800" spc="-85" dirty="0">
                          <a:solidFill>
                            <a:srgbClr val="394D53"/>
                          </a:solidFill>
                          <a:latin typeface="Arial"/>
                          <a:cs typeface="Arial"/>
                        </a:rPr>
                        <a:t>be </a:t>
                      </a:r>
                      <a:r>
                        <a:rPr sz="1800" spc="-105" dirty="0">
                          <a:solidFill>
                            <a:srgbClr val="394D53"/>
                          </a:solidFill>
                          <a:latin typeface="Arial"/>
                          <a:cs typeface="Arial"/>
                        </a:rPr>
                        <a:t>stacked </a:t>
                      </a:r>
                      <a:r>
                        <a:rPr sz="1800" spc="-85" dirty="0">
                          <a:solidFill>
                            <a:srgbClr val="394D53"/>
                          </a:solidFill>
                          <a:latin typeface="Arial"/>
                          <a:cs typeface="Arial"/>
                        </a:rPr>
                        <a:t>and </a:t>
                      </a:r>
                      <a:r>
                        <a:rPr sz="1800" spc="-75" dirty="0">
                          <a:solidFill>
                            <a:srgbClr val="394D53"/>
                          </a:solidFill>
                          <a:latin typeface="Arial"/>
                          <a:cs typeface="Arial"/>
                        </a:rPr>
                        <a:t>shipped  </a:t>
                      </a:r>
                      <a:r>
                        <a:rPr sz="1800" spc="-35" dirty="0">
                          <a:solidFill>
                            <a:srgbClr val="394D53"/>
                          </a:solidFill>
                          <a:latin typeface="Arial"/>
                          <a:cs typeface="Arial"/>
                        </a:rPr>
                        <a:t>together</a:t>
                      </a:r>
                      <a:endParaRPr sz="1800">
                        <a:latin typeface="Arial"/>
                        <a:cs typeface="Aria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7790" marR="296545">
                        <a:lnSpc>
                          <a:spcPct val="100000"/>
                        </a:lnSpc>
                        <a:spcBef>
                          <a:spcPts val="245"/>
                        </a:spcBef>
                      </a:pPr>
                      <a:r>
                        <a:rPr sz="1800" spc="-125" dirty="0">
                          <a:solidFill>
                            <a:srgbClr val="394D53"/>
                          </a:solidFill>
                          <a:latin typeface="Arial"/>
                          <a:cs typeface="Arial"/>
                        </a:rPr>
                        <a:t>Resource, </a:t>
                      </a:r>
                      <a:r>
                        <a:rPr sz="1800" spc="-40" dirty="0">
                          <a:solidFill>
                            <a:srgbClr val="394D53"/>
                          </a:solidFill>
                          <a:latin typeface="Arial"/>
                          <a:cs typeface="Arial"/>
                        </a:rPr>
                        <a:t>network, </a:t>
                      </a:r>
                      <a:r>
                        <a:rPr sz="1800" spc="-85" dirty="0">
                          <a:solidFill>
                            <a:srgbClr val="394D53"/>
                          </a:solidFill>
                          <a:latin typeface="Arial"/>
                          <a:cs typeface="Arial"/>
                        </a:rPr>
                        <a:t>and </a:t>
                      </a:r>
                      <a:r>
                        <a:rPr sz="1800" spc="-40" dirty="0">
                          <a:solidFill>
                            <a:srgbClr val="394D53"/>
                          </a:solidFill>
                          <a:latin typeface="Arial"/>
                          <a:cs typeface="Arial"/>
                        </a:rPr>
                        <a:t>content </a:t>
                      </a:r>
                      <a:r>
                        <a:rPr sz="1800" spc="-50" dirty="0">
                          <a:solidFill>
                            <a:srgbClr val="394D53"/>
                          </a:solidFill>
                          <a:latin typeface="Arial"/>
                          <a:cs typeface="Arial"/>
                        </a:rPr>
                        <a:t>isolation.  </a:t>
                      </a:r>
                      <a:r>
                        <a:rPr sz="1800" spc="-105" dirty="0">
                          <a:solidFill>
                            <a:srgbClr val="394D53"/>
                          </a:solidFill>
                          <a:latin typeface="Arial"/>
                          <a:cs typeface="Arial"/>
                        </a:rPr>
                        <a:t>Avoids </a:t>
                      </a:r>
                      <a:r>
                        <a:rPr sz="1800" spc="-85" dirty="0">
                          <a:solidFill>
                            <a:srgbClr val="394D53"/>
                          </a:solidFill>
                          <a:latin typeface="Arial"/>
                          <a:cs typeface="Arial"/>
                        </a:rPr>
                        <a:t>dependency </a:t>
                      </a:r>
                      <a:r>
                        <a:rPr sz="1800" spc="-40" dirty="0">
                          <a:solidFill>
                            <a:srgbClr val="394D53"/>
                          </a:solidFill>
                          <a:latin typeface="Arial"/>
                          <a:cs typeface="Arial"/>
                        </a:rPr>
                        <a:t>hell</a:t>
                      </a:r>
                      <a:endParaRPr sz="1800">
                        <a:latin typeface="Arial"/>
                        <a:cs typeface="Aria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914400">
                <a:tc>
                  <a:txBody>
                    <a:bodyPr/>
                    <a:lstStyle/>
                    <a:p>
                      <a:pPr marL="97790">
                        <a:lnSpc>
                          <a:spcPct val="100000"/>
                        </a:lnSpc>
                        <a:spcBef>
                          <a:spcPts val="245"/>
                        </a:spcBef>
                      </a:pPr>
                      <a:r>
                        <a:rPr sz="1800" spc="-45" dirty="0">
                          <a:solidFill>
                            <a:srgbClr val="394D53"/>
                          </a:solidFill>
                          <a:latin typeface="Arial"/>
                          <a:cs typeface="Arial"/>
                        </a:rPr>
                        <a:t>Automation</a:t>
                      </a:r>
                      <a:endParaRPr sz="1800">
                        <a:latin typeface="Arial"/>
                        <a:cs typeface="Aria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7790" marR="374650">
                        <a:lnSpc>
                          <a:spcPct val="100000"/>
                        </a:lnSpc>
                        <a:spcBef>
                          <a:spcPts val="245"/>
                        </a:spcBef>
                      </a:pPr>
                      <a:r>
                        <a:rPr sz="1800" spc="-95" dirty="0">
                          <a:solidFill>
                            <a:srgbClr val="394D53"/>
                          </a:solidFill>
                          <a:latin typeface="Arial"/>
                          <a:cs typeface="Arial"/>
                        </a:rPr>
                        <a:t>Standard </a:t>
                      </a:r>
                      <a:r>
                        <a:rPr sz="1800" spc="-65" dirty="0">
                          <a:solidFill>
                            <a:srgbClr val="394D53"/>
                          </a:solidFill>
                          <a:latin typeface="Arial"/>
                          <a:cs typeface="Arial"/>
                        </a:rPr>
                        <a:t>interfaces </a:t>
                      </a:r>
                      <a:r>
                        <a:rPr sz="1800" spc="-114" dirty="0">
                          <a:solidFill>
                            <a:srgbClr val="394D53"/>
                          </a:solidFill>
                          <a:latin typeface="Arial"/>
                          <a:cs typeface="Arial"/>
                        </a:rPr>
                        <a:t>make </a:t>
                      </a:r>
                      <a:r>
                        <a:rPr sz="1800" spc="55" dirty="0">
                          <a:solidFill>
                            <a:srgbClr val="394D53"/>
                          </a:solidFill>
                          <a:latin typeface="Arial"/>
                          <a:cs typeface="Arial"/>
                        </a:rPr>
                        <a:t>it </a:t>
                      </a:r>
                      <a:r>
                        <a:rPr sz="1800" spc="-145" dirty="0">
                          <a:solidFill>
                            <a:srgbClr val="394D53"/>
                          </a:solidFill>
                          <a:latin typeface="Arial"/>
                          <a:cs typeface="Arial"/>
                        </a:rPr>
                        <a:t>easy </a:t>
                      </a:r>
                      <a:r>
                        <a:rPr sz="1800" spc="15" dirty="0">
                          <a:solidFill>
                            <a:srgbClr val="394D53"/>
                          </a:solidFill>
                          <a:latin typeface="Arial"/>
                          <a:cs typeface="Arial"/>
                        </a:rPr>
                        <a:t>to  </a:t>
                      </a:r>
                      <a:r>
                        <a:rPr sz="1800" spc="-55" dirty="0">
                          <a:solidFill>
                            <a:srgbClr val="394D53"/>
                          </a:solidFill>
                          <a:latin typeface="Arial"/>
                          <a:cs typeface="Arial"/>
                        </a:rPr>
                        <a:t>automate </a:t>
                      </a:r>
                      <a:r>
                        <a:rPr sz="1800" spc="-65" dirty="0">
                          <a:solidFill>
                            <a:srgbClr val="394D53"/>
                          </a:solidFill>
                          <a:latin typeface="Arial"/>
                          <a:cs typeface="Arial"/>
                        </a:rPr>
                        <a:t>loading, </a:t>
                      </a:r>
                      <a:r>
                        <a:rPr sz="1800" spc="-60" dirty="0">
                          <a:solidFill>
                            <a:srgbClr val="394D53"/>
                          </a:solidFill>
                          <a:latin typeface="Arial"/>
                          <a:cs typeface="Arial"/>
                        </a:rPr>
                        <a:t>unloading,</a:t>
                      </a:r>
                      <a:r>
                        <a:rPr sz="1800" spc="-165" dirty="0">
                          <a:solidFill>
                            <a:srgbClr val="394D53"/>
                          </a:solidFill>
                          <a:latin typeface="Arial"/>
                          <a:cs typeface="Arial"/>
                        </a:rPr>
                        <a:t> </a:t>
                      </a:r>
                      <a:r>
                        <a:rPr sz="1800" spc="-65" dirty="0">
                          <a:solidFill>
                            <a:srgbClr val="394D53"/>
                          </a:solidFill>
                          <a:latin typeface="Arial"/>
                          <a:cs typeface="Arial"/>
                        </a:rPr>
                        <a:t>moving,  </a:t>
                      </a:r>
                      <a:r>
                        <a:rPr sz="1800" spc="-60" dirty="0">
                          <a:solidFill>
                            <a:srgbClr val="394D53"/>
                          </a:solidFill>
                          <a:latin typeface="Arial"/>
                          <a:cs typeface="Arial"/>
                        </a:rPr>
                        <a:t>etc.</a:t>
                      </a:r>
                      <a:endParaRPr sz="1800">
                        <a:latin typeface="Arial"/>
                        <a:cs typeface="Aria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7790" marR="191770">
                        <a:lnSpc>
                          <a:spcPct val="100000"/>
                        </a:lnSpc>
                        <a:spcBef>
                          <a:spcPts val="245"/>
                        </a:spcBef>
                      </a:pPr>
                      <a:r>
                        <a:rPr sz="1800" spc="-95" dirty="0">
                          <a:solidFill>
                            <a:srgbClr val="394D53"/>
                          </a:solidFill>
                          <a:latin typeface="Arial"/>
                          <a:cs typeface="Arial"/>
                        </a:rPr>
                        <a:t>Standard </a:t>
                      </a:r>
                      <a:r>
                        <a:rPr sz="1800" spc="-60" dirty="0">
                          <a:solidFill>
                            <a:srgbClr val="394D53"/>
                          </a:solidFill>
                          <a:latin typeface="Arial"/>
                          <a:cs typeface="Arial"/>
                        </a:rPr>
                        <a:t>operations </a:t>
                      </a:r>
                      <a:r>
                        <a:rPr sz="1800" spc="15" dirty="0">
                          <a:solidFill>
                            <a:srgbClr val="394D53"/>
                          </a:solidFill>
                          <a:latin typeface="Arial"/>
                          <a:cs typeface="Arial"/>
                        </a:rPr>
                        <a:t>to </a:t>
                      </a:r>
                      <a:r>
                        <a:rPr sz="1800" spc="-35" dirty="0">
                          <a:solidFill>
                            <a:srgbClr val="394D53"/>
                          </a:solidFill>
                          <a:latin typeface="Arial"/>
                          <a:cs typeface="Arial"/>
                        </a:rPr>
                        <a:t>run, </a:t>
                      </a:r>
                      <a:r>
                        <a:rPr sz="1800" spc="-40" dirty="0">
                          <a:solidFill>
                            <a:srgbClr val="394D53"/>
                          </a:solidFill>
                          <a:latin typeface="Arial"/>
                          <a:cs typeface="Arial"/>
                        </a:rPr>
                        <a:t>start, </a:t>
                      </a:r>
                      <a:r>
                        <a:rPr sz="1800" spc="-65" dirty="0">
                          <a:solidFill>
                            <a:srgbClr val="394D53"/>
                          </a:solidFill>
                          <a:latin typeface="Arial"/>
                          <a:cs typeface="Arial"/>
                        </a:rPr>
                        <a:t>stop,  </a:t>
                      </a:r>
                      <a:r>
                        <a:rPr sz="1800" spc="-45" dirty="0">
                          <a:solidFill>
                            <a:srgbClr val="394D53"/>
                          </a:solidFill>
                          <a:latin typeface="Arial"/>
                          <a:cs typeface="Arial"/>
                        </a:rPr>
                        <a:t>commit, </a:t>
                      </a:r>
                      <a:r>
                        <a:rPr sz="1800" spc="-100" dirty="0">
                          <a:solidFill>
                            <a:srgbClr val="394D53"/>
                          </a:solidFill>
                          <a:latin typeface="Arial"/>
                          <a:cs typeface="Arial"/>
                        </a:rPr>
                        <a:t>search, </a:t>
                      </a:r>
                      <a:r>
                        <a:rPr sz="1800" spc="-60" dirty="0">
                          <a:solidFill>
                            <a:srgbClr val="394D53"/>
                          </a:solidFill>
                          <a:latin typeface="Arial"/>
                          <a:cs typeface="Arial"/>
                        </a:rPr>
                        <a:t>etc. </a:t>
                      </a:r>
                      <a:r>
                        <a:rPr sz="1800" spc="-80" dirty="0">
                          <a:solidFill>
                            <a:srgbClr val="394D53"/>
                          </a:solidFill>
                          <a:latin typeface="Arial"/>
                          <a:cs typeface="Arial"/>
                        </a:rPr>
                        <a:t>Perfect </a:t>
                      </a:r>
                      <a:r>
                        <a:rPr sz="1800" spc="-5" dirty="0">
                          <a:solidFill>
                            <a:srgbClr val="394D53"/>
                          </a:solidFill>
                          <a:latin typeface="Arial"/>
                          <a:cs typeface="Arial"/>
                        </a:rPr>
                        <a:t>for </a:t>
                      </a:r>
                      <a:r>
                        <a:rPr sz="1800" spc="-90" dirty="0">
                          <a:solidFill>
                            <a:srgbClr val="394D53"/>
                          </a:solidFill>
                          <a:latin typeface="Arial"/>
                          <a:cs typeface="Arial"/>
                        </a:rPr>
                        <a:t>devops:</a:t>
                      </a:r>
                      <a:r>
                        <a:rPr sz="1800" spc="-240" dirty="0">
                          <a:solidFill>
                            <a:srgbClr val="394D53"/>
                          </a:solidFill>
                          <a:latin typeface="Arial"/>
                          <a:cs typeface="Arial"/>
                        </a:rPr>
                        <a:t> </a:t>
                      </a:r>
                      <a:r>
                        <a:rPr sz="1800" spc="-155" dirty="0">
                          <a:solidFill>
                            <a:srgbClr val="394D53"/>
                          </a:solidFill>
                          <a:latin typeface="Arial"/>
                          <a:cs typeface="Arial"/>
                        </a:rPr>
                        <a:t>CI,  </a:t>
                      </a:r>
                      <a:r>
                        <a:rPr sz="1800" spc="-215" dirty="0">
                          <a:solidFill>
                            <a:srgbClr val="394D53"/>
                          </a:solidFill>
                          <a:latin typeface="Arial"/>
                          <a:cs typeface="Arial"/>
                        </a:rPr>
                        <a:t>CD, </a:t>
                      </a:r>
                      <a:r>
                        <a:rPr sz="1800" spc="-75" dirty="0">
                          <a:solidFill>
                            <a:srgbClr val="394D53"/>
                          </a:solidFill>
                          <a:latin typeface="Arial"/>
                          <a:cs typeface="Arial"/>
                        </a:rPr>
                        <a:t>autoscaling, </a:t>
                      </a:r>
                      <a:r>
                        <a:rPr sz="1800" spc="-45" dirty="0">
                          <a:solidFill>
                            <a:srgbClr val="394D53"/>
                          </a:solidFill>
                          <a:latin typeface="Arial"/>
                          <a:cs typeface="Arial"/>
                        </a:rPr>
                        <a:t>hybrid</a:t>
                      </a:r>
                      <a:r>
                        <a:rPr sz="1800" spc="-260" dirty="0">
                          <a:solidFill>
                            <a:srgbClr val="394D53"/>
                          </a:solidFill>
                          <a:latin typeface="Arial"/>
                          <a:cs typeface="Arial"/>
                        </a:rPr>
                        <a:t> </a:t>
                      </a:r>
                      <a:r>
                        <a:rPr sz="1800" spc="-90" dirty="0">
                          <a:solidFill>
                            <a:srgbClr val="394D53"/>
                          </a:solidFill>
                          <a:latin typeface="Arial"/>
                          <a:cs typeface="Arial"/>
                        </a:rPr>
                        <a:t>clouds</a:t>
                      </a:r>
                      <a:endParaRPr sz="1800">
                        <a:latin typeface="Arial"/>
                        <a:cs typeface="Arial"/>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r h="640080">
                <a:tc>
                  <a:txBody>
                    <a:bodyPr/>
                    <a:lstStyle/>
                    <a:p>
                      <a:pPr marL="97790">
                        <a:lnSpc>
                          <a:spcPct val="100000"/>
                        </a:lnSpc>
                        <a:spcBef>
                          <a:spcPts val="250"/>
                        </a:spcBef>
                      </a:pPr>
                      <a:r>
                        <a:rPr sz="1800" spc="-80" dirty="0">
                          <a:solidFill>
                            <a:srgbClr val="394D53"/>
                          </a:solidFill>
                          <a:latin typeface="Arial"/>
                          <a:cs typeface="Arial"/>
                        </a:rPr>
                        <a:t>Highly</a:t>
                      </a:r>
                      <a:r>
                        <a:rPr sz="1800" spc="-85" dirty="0">
                          <a:solidFill>
                            <a:srgbClr val="394D53"/>
                          </a:solidFill>
                          <a:latin typeface="Arial"/>
                          <a:cs typeface="Arial"/>
                        </a:rPr>
                        <a:t> </a:t>
                      </a:r>
                      <a:r>
                        <a:rPr sz="1800" spc="-30" dirty="0">
                          <a:solidFill>
                            <a:srgbClr val="394D53"/>
                          </a:solidFill>
                          <a:latin typeface="Arial"/>
                          <a:cs typeface="Arial"/>
                        </a:rPr>
                        <a:t>efficient</a:t>
                      </a:r>
                      <a:endParaRPr sz="1800">
                        <a:latin typeface="Arial"/>
                        <a:cs typeface="Arial"/>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7790" marR="506095">
                        <a:lnSpc>
                          <a:spcPct val="100000"/>
                        </a:lnSpc>
                        <a:spcBef>
                          <a:spcPts val="250"/>
                        </a:spcBef>
                      </a:pPr>
                      <a:r>
                        <a:rPr sz="1800" spc="-95" dirty="0">
                          <a:solidFill>
                            <a:srgbClr val="394D53"/>
                          </a:solidFill>
                          <a:latin typeface="Arial"/>
                          <a:cs typeface="Arial"/>
                        </a:rPr>
                        <a:t>No </a:t>
                      </a:r>
                      <a:r>
                        <a:rPr sz="1800" spc="-70" dirty="0">
                          <a:solidFill>
                            <a:srgbClr val="394D53"/>
                          </a:solidFill>
                          <a:latin typeface="Arial"/>
                          <a:cs typeface="Arial"/>
                        </a:rPr>
                        <a:t>opening </a:t>
                      </a:r>
                      <a:r>
                        <a:rPr sz="1800" spc="-15" dirty="0">
                          <a:solidFill>
                            <a:srgbClr val="394D53"/>
                          </a:solidFill>
                          <a:latin typeface="Arial"/>
                          <a:cs typeface="Arial"/>
                        </a:rPr>
                        <a:t>or </a:t>
                      </a:r>
                      <a:r>
                        <a:rPr sz="1800" spc="-40" dirty="0">
                          <a:solidFill>
                            <a:srgbClr val="394D53"/>
                          </a:solidFill>
                          <a:latin typeface="Arial"/>
                          <a:cs typeface="Arial"/>
                        </a:rPr>
                        <a:t>modification, </a:t>
                      </a:r>
                      <a:r>
                        <a:rPr sz="1800" spc="-70" dirty="0">
                          <a:solidFill>
                            <a:srgbClr val="394D53"/>
                          </a:solidFill>
                          <a:latin typeface="Arial"/>
                          <a:cs typeface="Arial"/>
                        </a:rPr>
                        <a:t>quick</a:t>
                      </a:r>
                      <a:r>
                        <a:rPr sz="1800" spc="-260" dirty="0">
                          <a:solidFill>
                            <a:srgbClr val="394D53"/>
                          </a:solidFill>
                          <a:latin typeface="Arial"/>
                          <a:cs typeface="Arial"/>
                        </a:rPr>
                        <a:t> </a:t>
                      </a:r>
                      <a:r>
                        <a:rPr sz="1800" spc="15" dirty="0">
                          <a:solidFill>
                            <a:srgbClr val="394D53"/>
                          </a:solidFill>
                          <a:latin typeface="Arial"/>
                          <a:cs typeface="Arial"/>
                        </a:rPr>
                        <a:t>to  </a:t>
                      </a:r>
                      <a:r>
                        <a:rPr sz="1800" spc="-85" dirty="0">
                          <a:solidFill>
                            <a:srgbClr val="394D53"/>
                          </a:solidFill>
                          <a:latin typeface="Arial"/>
                          <a:cs typeface="Arial"/>
                        </a:rPr>
                        <a:t>move </a:t>
                      </a:r>
                      <a:r>
                        <a:rPr sz="1800" spc="-55" dirty="0">
                          <a:solidFill>
                            <a:srgbClr val="394D53"/>
                          </a:solidFill>
                          <a:latin typeface="Arial"/>
                          <a:cs typeface="Arial"/>
                        </a:rPr>
                        <a:t>between</a:t>
                      </a:r>
                      <a:r>
                        <a:rPr sz="1800" spc="-105" dirty="0">
                          <a:solidFill>
                            <a:srgbClr val="394D53"/>
                          </a:solidFill>
                          <a:latin typeface="Arial"/>
                          <a:cs typeface="Arial"/>
                        </a:rPr>
                        <a:t> </a:t>
                      </a:r>
                      <a:r>
                        <a:rPr sz="1800" spc="-65" dirty="0">
                          <a:solidFill>
                            <a:srgbClr val="394D53"/>
                          </a:solidFill>
                          <a:latin typeface="Arial"/>
                          <a:cs typeface="Arial"/>
                        </a:rPr>
                        <a:t>waypoints</a:t>
                      </a:r>
                      <a:endParaRPr sz="1800">
                        <a:latin typeface="Arial"/>
                        <a:cs typeface="Arial"/>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7790" marR="450215">
                        <a:lnSpc>
                          <a:spcPct val="100000"/>
                        </a:lnSpc>
                        <a:spcBef>
                          <a:spcPts val="250"/>
                        </a:spcBef>
                      </a:pPr>
                      <a:r>
                        <a:rPr sz="1800" spc="-55" dirty="0">
                          <a:solidFill>
                            <a:srgbClr val="394D53"/>
                          </a:solidFill>
                          <a:latin typeface="Arial"/>
                          <a:cs typeface="Arial"/>
                        </a:rPr>
                        <a:t>Lightweight, </a:t>
                      </a:r>
                      <a:r>
                        <a:rPr sz="1800" spc="-25" dirty="0">
                          <a:solidFill>
                            <a:srgbClr val="394D53"/>
                          </a:solidFill>
                          <a:latin typeface="Arial"/>
                          <a:cs typeface="Arial"/>
                        </a:rPr>
                        <a:t>virtually </a:t>
                      </a:r>
                      <a:r>
                        <a:rPr sz="1800" spc="-60" dirty="0">
                          <a:solidFill>
                            <a:srgbClr val="394D53"/>
                          </a:solidFill>
                          <a:latin typeface="Arial"/>
                          <a:cs typeface="Arial"/>
                        </a:rPr>
                        <a:t>no </a:t>
                      </a:r>
                      <a:r>
                        <a:rPr sz="1800" spc="-25" dirty="0">
                          <a:solidFill>
                            <a:srgbClr val="394D53"/>
                          </a:solidFill>
                          <a:latin typeface="Arial"/>
                          <a:cs typeface="Arial"/>
                        </a:rPr>
                        <a:t>perf </a:t>
                      </a:r>
                      <a:r>
                        <a:rPr sz="1800" spc="-15" dirty="0">
                          <a:solidFill>
                            <a:srgbClr val="394D53"/>
                          </a:solidFill>
                          <a:latin typeface="Arial"/>
                          <a:cs typeface="Arial"/>
                        </a:rPr>
                        <a:t>or</a:t>
                      </a:r>
                      <a:r>
                        <a:rPr sz="1800" spc="-340" dirty="0">
                          <a:solidFill>
                            <a:srgbClr val="394D53"/>
                          </a:solidFill>
                          <a:latin typeface="Arial"/>
                          <a:cs typeface="Arial"/>
                        </a:rPr>
                        <a:t> </a:t>
                      </a:r>
                      <a:r>
                        <a:rPr sz="1800" spc="-40" dirty="0">
                          <a:solidFill>
                            <a:srgbClr val="394D53"/>
                          </a:solidFill>
                          <a:latin typeface="Arial"/>
                          <a:cs typeface="Arial"/>
                        </a:rPr>
                        <a:t>start-up  </a:t>
                      </a:r>
                      <a:r>
                        <a:rPr sz="1800" spc="-70" dirty="0">
                          <a:solidFill>
                            <a:srgbClr val="394D53"/>
                          </a:solidFill>
                          <a:latin typeface="Arial"/>
                          <a:cs typeface="Arial"/>
                        </a:rPr>
                        <a:t>penalty, quick </a:t>
                      </a:r>
                      <a:r>
                        <a:rPr sz="1800" spc="15" dirty="0">
                          <a:solidFill>
                            <a:srgbClr val="394D53"/>
                          </a:solidFill>
                          <a:latin typeface="Arial"/>
                          <a:cs typeface="Arial"/>
                        </a:rPr>
                        <a:t>to </a:t>
                      </a:r>
                      <a:r>
                        <a:rPr sz="1800" spc="-85" dirty="0">
                          <a:solidFill>
                            <a:srgbClr val="394D53"/>
                          </a:solidFill>
                          <a:latin typeface="Arial"/>
                          <a:cs typeface="Arial"/>
                        </a:rPr>
                        <a:t>move and</a:t>
                      </a:r>
                      <a:r>
                        <a:rPr sz="1800" spc="-275" dirty="0">
                          <a:solidFill>
                            <a:srgbClr val="394D53"/>
                          </a:solidFill>
                          <a:latin typeface="Arial"/>
                          <a:cs typeface="Arial"/>
                        </a:rPr>
                        <a:t> </a:t>
                      </a:r>
                      <a:r>
                        <a:rPr sz="1800" spc="-55" dirty="0">
                          <a:solidFill>
                            <a:srgbClr val="394D53"/>
                          </a:solidFill>
                          <a:latin typeface="Arial"/>
                          <a:cs typeface="Arial"/>
                        </a:rPr>
                        <a:t>manipulate</a:t>
                      </a:r>
                      <a:endParaRPr sz="1800">
                        <a:latin typeface="Arial"/>
                        <a:cs typeface="Arial"/>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5"/>
                  </a:ext>
                </a:extLst>
              </a:tr>
              <a:tr h="639445">
                <a:tc>
                  <a:txBody>
                    <a:bodyPr/>
                    <a:lstStyle/>
                    <a:p>
                      <a:pPr marL="97790">
                        <a:lnSpc>
                          <a:spcPct val="100000"/>
                        </a:lnSpc>
                        <a:spcBef>
                          <a:spcPts val="250"/>
                        </a:spcBef>
                      </a:pPr>
                      <a:r>
                        <a:rPr sz="1800" spc="-90" dirty="0">
                          <a:solidFill>
                            <a:srgbClr val="394D53"/>
                          </a:solidFill>
                          <a:latin typeface="Arial"/>
                          <a:cs typeface="Arial"/>
                        </a:rPr>
                        <a:t>Separation </a:t>
                      </a:r>
                      <a:r>
                        <a:rPr sz="1800" spc="-5" dirty="0">
                          <a:solidFill>
                            <a:srgbClr val="394D53"/>
                          </a:solidFill>
                          <a:latin typeface="Arial"/>
                          <a:cs typeface="Arial"/>
                        </a:rPr>
                        <a:t>of</a:t>
                      </a:r>
                      <a:r>
                        <a:rPr sz="1800" spc="-105" dirty="0">
                          <a:solidFill>
                            <a:srgbClr val="394D53"/>
                          </a:solidFill>
                          <a:latin typeface="Arial"/>
                          <a:cs typeface="Arial"/>
                        </a:rPr>
                        <a:t> </a:t>
                      </a:r>
                      <a:r>
                        <a:rPr sz="1800" spc="-55" dirty="0">
                          <a:solidFill>
                            <a:srgbClr val="394D53"/>
                          </a:solidFill>
                          <a:latin typeface="Arial"/>
                          <a:cs typeface="Arial"/>
                        </a:rPr>
                        <a:t>duties</a:t>
                      </a:r>
                      <a:endParaRPr sz="1800">
                        <a:latin typeface="Arial"/>
                        <a:cs typeface="Arial"/>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7790">
                        <a:lnSpc>
                          <a:spcPct val="100000"/>
                        </a:lnSpc>
                        <a:spcBef>
                          <a:spcPts val="250"/>
                        </a:spcBef>
                      </a:pPr>
                      <a:r>
                        <a:rPr sz="1800" spc="-90" dirty="0">
                          <a:solidFill>
                            <a:srgbClr val="394D53"/>
                          </a:solidFill>
                          <a:latin typeface="Arial"/>
                          <a:cs typeface="Arial"/>
                        </a:rPr>
                        <a:t>Shipper </a:t>
                      </a:r>
                      <a:r>
                        <a:rPr sz="1800" spc="-50" dirty="0">
                          <a:solidFill>
                            <a:srgbClr val="394D53"/>
                          </a:solidFill>
                          <a:latin typeface="Arial"/>
                          <a:cs typeface="Arial"/>
                        </a:rPr>
                        <a:t>worries </a:t>
                      </a:r>
                      <a:r>
                        <a:rPr sz="1800" spc="-40" dirty="0">
                          <a:solidFill>
                            <a:srgbClr val="394D53"/>
                          </a:solidFill>
                          <a:latin typeface="Arial"/>
                          <a:cs typeface="Arial"/>
                        </a:rPr>
                        <a:t>about </a:t>
                      </a:r>
                      <a:r>
                        <a:rPr sz="1800" spc="-70" dirty="0">
                          <a:solidFill>
                            <a:srgbClr val="394D53"/>
                          </a:solidFill>
                          <a:latin typeface="Arial"/>
                          <a:cs typeface="Arial"/>
                        </a:rPr>
                        <a:t>inside </a:t>
                      </a:r>
                      <a:r>
                        <a:rPr sz="1800" spc="-5" dirty="0">
                          <a:solidFill>
                            <a:srgbClr val="394D53"/>
                          </a:solidFill>
                          <a:latin typeface="Arial"/>
                          <a:cs typeface="Arial"/>
                        </a:rPr>
                        <a:t>of</a:t>
                      </a:r>
                      <a:r>
                        <a:rPr sz="1800" spc="-225" dirty="0">
                          <a:solidFill>
                            <a:srgbClr val="394D53"/>
                          </a:solidFill>
                          <a:latin typeface="Arial"/>
                          <a:cs typeface="Arial"/>
                        </a:rPr>
                        <a:t> </a:t>
                      </a:r>
                      <a:r>
                        <a:rPr sz="1800" spc="-85" dirty="0">
                          <a:solidFill>
                            <a:srgbClr val="394D53"/>
                          </a:solidFill>
                          <a:latin typeface="Arial"/>
                          <a:cs typeface="Arial"/>
                        </a:rPr>
                        <a:t>box,</a:t>
                      </a:r>
                      <a:endParaRPr sz="1800">
                        <a:latin typeface="Arial"/>
                        <a:cs typeface="Arial"/>
                      </a:endParaRPr>
                    </a:p>
                    <a:p>
                      <a:pPr marL="97790">
                        <a:lnSpc>
                          <a:spcPct val="100000"/>
                        </a:lnSpc>
                      </a:pPr>
                      <a:r>
                        <a:rPr sz="1800" spc="-50" dirty="0">
                          <a:solidFill>
                            <a:srgbClr val="394D53"/>
                          </a:solidFill>
                          <a:latin typeface="Arial"/>
                          <a:cs typeface="Arial"/>
                        </a:rPr>
                        <a:t>carrier worries </a:t>
                      </a:r>
                      <a:r>
                        <a:rPr sz="1800" spc="-45" dirty="0">
                          <a:solidFill>
                            <a:srgbClr val="394D53"/>
                          </a:solidFill>
                          <a:latin typeface="Arial"/>
                          <a:cs typeface="Arial"/>
                        </a:rPr>
                        <a:t>about </a:t>
                      </a:r>
                      <a:r>
                        <a:rPr sz="1800" spc="-55" dirty="0">
                          <a:solidFill>
                            <a:srgbClr val="394D53"/>
                          </a:solidFill>
                          <a:latin typeface="Arial"/>
                          <a:cs typeface="Arial"/>
                        </a:rPr>
                        <a:t>outside </a:t>
                      </a:r>
                      <a:r>
                        <a:rPr sz="1800" spc="-5" dirty="0">
                          <a:solidFill>
                            <a:srgbClr val="394D53"/>
                          </a:solidFill>
                          <a:latin typeface="Arial"/>
                          <a:cs typeface="Arial"/>
                        </a:rPr>
                        <a:t>of</a:t>
                      </a:r>
                      <a:r>
                        <a:rPr sz="1800" spc="-275" dirty="0">
                          <a:solidFill>
                            <a:srgbClr val="394D53"/>
                          </a:solidFill>
                          <a:latin typeface="Arial"/>
                          <a:cs typeface="Arial"/>
                        </a:rPr>
                        <a:t> </a:t>
                      </a:r>
                      <a:r>
                        <a:rPr sz="1800" spc="-90" dirty="0">
                          <a:solidFill>
                            <a:srgbClr val="394D53"/>
                          </a:solidFill>
                          <a:latin typeface="Arial"/>
                          <a:cs typeface="Arial"/>
                        </a:rPr>
                        <a:t>box</a:t>
                      </a:r>
                      <a:endParaRPr sz="1800">
                        <a:latin typeface="Arial"/>
                        <a:cs typeface="Arial"/>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7790">
                        <a:lnSpc>
                          <a:spcPct val="100000"/>
                        </a:lnSpc>
                        <a:spcBef>
                          <a:spcPts val="250"/>
                        </a:spcBef>
                      </a:pPr>
                      <a:r>
                        <a:rPr sz="1800" spc="-80" dirty="0">
                          <a:solidFill>
                            <a:srgbClr val="394D53"/>
                          </a:solidFill>
                          <a:latin typeface="Arial"/>
                          <a:cs typeface="Arial"/>
                        </a:rPr>
                        <a:t>Developer </a:t>
                      </a:r>
                      <a:r>
                        <a:rPr sz="1800" spc="-50" dirty="0">
                          <a:solidFill>
                            <a:srgbClr val="394D53"/>
                          </a:solidFill>
                          <a:latin typeface="Arial"/>
                          <a:cs typeface="Arial"/>
                        </a:rPr>
                        <a:t>worries </a:t>
                      </a:r>
                      <a:r>
                        <a:rPr sz="1800" spc="-40" dirty="0">
                          <a:solidFill>
                            <a:srgbClr val="394D53"/>
                          </a:solidFill>
                          <a:latin typeface="Arial"/>
                          <a:cs typeface="Arial"/>
                        </a:rPr>
                        <a:t>about </a:t>
                      </a:r>
                      <a:r>
                        <a:rPr sz="1800" spc="-90" dirty="0">
                          <a:solidFill>
                            <a:srgbClr val="394D53"/>
                          </a:solidFill>
                          <a:latin typeface="Arial"/>
                          <a:cs typeface="Arial"/>
                        </a:rPr>
                        <a:t>code. </a:t>
                      </a:r>
                      <a:r>
                        <a:rPr sz="1800" spc="-165" dirty="0">
                          <a:solidFill>
                            <a:srgbClr val="394D53"/>
                          </a:solidFill>
                          <a:latin typeface="Arial"/>
                          <a:cs typeface="Arial"/>
                        </a:rPr>
                        <a:t>Ops</a:t>
                      </a:r>
                      <a:r>
                        <a:rPr sz="1800" spc="-195" dirty="0">
                          <a:solidFill>
                            <a:srgbClr val="394D53"/>
                          </a:solidFill>
                          <a:latin typeface="Arial"/>
                          <a:cs typeface="Arial"/>
                        </a:rPr>
                        <a:t> </a:t>
                      </a:r>
                      <a:r>
                        <a:rPr sz="1800" spc="-50" dirty="0">
                          <a:solidFill>
                            <a:srgbClr val="394D53"/>
                          </a:solidFill>
                          <a:latin typeface="Arial"/>
                          <a:cs typeface="Arial"/>
                        </a:rPr>
                        <a:t>worries</a:t>
                      </a:r>
                      <a:endParaRPr sz="1800" dirty="0">
                        <a:latin typeface="Arial"/>
                        <a:cs typeface="Arial"/>
                      </a:endParaRPr>
                    </a:p>
                    <a:p>
                      <a:pPr marL="97790">
                        <a:lnSpc>
                          <a:spcPct val="100000"/>
                        </a:lnSpc>
                      </a:pPr>
                      <a:r>
                        <a:rPr sz="1800" spc="-40" dirty="0">
                          <a:solidFill>
                            <a:srgbClr val="394D53"/>
                          </a:solidFill>
                          <a:latin typeface="Arial"/>
                          <a:cs typeface="Arial"/>
                        </a:rPr>
                        <a:t>about</a:t>
                      </a:r>
                      <a:r>
                        <a:rPr sz="1800" spc="-100" dirty="0">
                          <a:solidFill>
                            <a:srgbClr val="394D53"/>
                          </a:solidFill>
                          <a:latin typeface="Arial"/>
                          <a:cs typeface="Arial"/>
                        </a:rPr>
                        <a:t> </a:t>
                      </a:r>
                      <a:r>
                        <a:rPr sz="1800" spc="-40" dirty="0">
                          <a:solidFill>
                            <a:srgbClr val="394D53"/>
                          </a:solidFill>
                          <a:latin typeface="Arial"/>
                          <a:cs typeface="Arial"/>
                        </a:rPr>
                        <a:t>infrastructure.</a:t>
                      </a:r>
                      <a:endParaRPr sz="1800" dirty="0">
                        <a:latin typeface="Arial"/>
                        <a:cs typeface="Arial"/>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98468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39</a:t>
            </a:fld>
            <a:endParaRPr lang="en" dirty="0"/>
          </a:p>
        </p:txBody>
      </p:sp>
      <p:sp>
        <p:nvSpPr>
          <p:cNvPr id="3" name="Title 2"/>
          <p:cNvSpPr>
            <a:spLocks noGrp="1"/>
          </p:cNvSpPr>
          <p:nvPr>
            <p:ph type="title"/>
          </p:nvPr>
        </p:nvSpPr>
        <p:spPr/>
        <p:txBody>
          <a:bodyPr/>
          <a:lstStyle/>
          <a:p>
            <a:r>
              <a:rPr lang="en-IN" spc="-5" dirty="0"/>
              <a:t>Why Developers</a:t>
            </a:r>
            <a:r>
              <a:rPr lang="en-IN" spc="-30" dirty="0"/>
              <a:t> </a:t>
            </a:r>
            <a:r>
              <a:rPr lang="en-IN" spc="-5" dirty="0"/>
              <a:t>Care</a:t>
            </a:r>
            <a:endParaRPr lang="en-IN" dirty="0"/>
          </a:p>
        </p:txBody>
      </p:sp>
      <p:sp>
        <p:nvSpPr>
          <p:cNvPr id="4" name="Text Placeholder 3"/>
          <p:cNvSpPr>
            <a:spLocks noGrp="1"/>
          </p:cNvSpPr>
          <p:nvPr>
            <p:ph type="body" idx="1"/>
          </p:nvPr>
        </p:nvSpPr>
        <p:spPr/>
        <p:txBody>
          <a:bodyPr/>
          <a:lstStyle/>
          <a:p>
            <a:r>
              <a:rPr lang="en-US" dirty="0"/>
              <a:t>Build once…run anywhere</a:t>
            </a:r>
          </a:p>
          <a:p>
            <a:pPr lvl="1"/>
            <a:r>
              <a:rPr lang="en-US" dirty="0"/>
              <a:t>A clean, safe, hygienic and portable runtime environment for your app.</a:t>
            </a:r>
          </a:p>
          <a:p>
            <a:pPr lvl="1"/>
            <a:r>
              <a:rPr lang="en-US" dirty="0"/>
              <a:t>No worries about missing dependencies, packages and other pain points during  subsequent deployments.</a:t>
            </a:r>
          </a:p>
          <a:p>
            <a:pPr lvl="1"/>
            <a:r>
              <a:rPr lang="en-US" dirty="0"/>
              <a:t>Run each app in its own isolated container, so you can run various versions of libraries  and other dependencies for each app without worrying</a:t>
            </a:r>
          </a:p>
          <a:p>
            <a:pPr lvl="1"/>
            <a:r>
              <a:rPr lang="en-US" dirty="0"/>
              <a:t>Automate testing, integration, packaging…anything you can script</a:t>
            </a:r>
          </a:p>
          <a:p>
            <a:pPr lvl="1"/>
            <a:r>
              <a:rPr lang="en-US" dirty="0"/>
              <a:t>Reduce/eliminate concerns about compatibility on different platforms, either your own or  your customers.</a:t>
            </a:r>
          </a:p>
          <a:p>
            <a:pPr lvl="1"/>
            <a:r>
              <a:rPr lang="en-US" dirty="0"/>
              <a:t>Cheap, zero-penalty containers to deploy services? A VM without the overhead of a VM?</a:t>
            </a:r>
          </a:p>
          <a:p>
            <a:pPr lvl="1"/>
            <a:r>
              <a:rPr lang="en-US" dirty="0"/>
              <a:t>Instant replay and reset of image snapshots? That’s the power of Docker</a:t>
            </a:r>
          </a:p>
        </p:txBody>
      </p:sp>
    </p:spTree>
    <p:extLst>
      <p:ext uri="{BB962C8B-B14F-4D97-AF65-F5344CB8AC3E}">
        <p14:creationId xmlns:p14="http://schemas.microsoft.com/office/powerpoint/2010/main" val="3319486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4</a:t>
            </a:fld>
            <a:endParaRPr lang="en-US" dirty="0"/>
          </a:p>
        </p:txBody>
      </p:sp>
      <p:sp>
        <p:nvSpPr>
          <p:cNvPr id="5" name="Title 4">
            <a:extLst>
              <a:ext uri="{FF2B5EF4-FFF2-40B4-BE49-F238E27FC236}">
                <a16:creationId xmlns:a16="http://schemas.microsoft.com/office/drawing/2014/main" id="{DC22D627-8619-AD46-9A67-21FD51655AA5}"/>
              </a:ext>
            </a:extLst>
          </p:cNvPr>
          <p:cNvSpPr>
            <a:spLocks noGrp="1"/>
          </p:cNvSpPr>
          <p:nvPr>
            <p:ph type="title"/>
          </p:nvPr>
        </p:nvSpPr>
        <p:spPr/>
        <p:txBody>
          <a:bodyPr/>
          <a:lstStyle/>
          <a:p>
            <a:r>
              <a:rPr lang="de-CH" dirty="0"/>
              <a:t>What is Virtulaization?</a:t>
            </a:r>
            <a:endParaRPr lang="en-US" dirty="0"/>
          </a:p>
        </p:txBody>
      </p:sp>
      <p:sp>
        <p:nvSpPr>
          <p:cNvPr id="3" name="Text Placeholder 2"/>
          <p:cNvSpPr>
            <a:spLocks noGrp="1"/>
          </p:cNvSpPr>
          <p:nvPr>
            <p:ph type="body" idx="1"/>
          </p:nvPr>
        </p:nvSpPr>
        <p:spPr/>
        <p:txBody>
          <a:bodyPr/>
          <a:lstStyle/>
          <a:p>
            <a:r>
              <a:rPr lang="en-US" dirty="0"/>
              <a:t>Virtualization is creation of an alternative to actual version of something: </a:t>
            </a:r>
          </a:p>
          <a:p>
            <a:pPr lvl="1"/>
            <a:r>
              <a:rPr lang="en-US" dirty="0"/>
              <a:t>virtual memory (more memory than physically available),</a:t>
            </a:r>
          </a:p>
          <a:p>
            <a:pPr lvl="1"/>
            <a:r>
              <a:rPr lang="en-US" dirty="0"/>
              <a:t>virtual time (buffering provides virtual/effective download time that less than the actual time),</a:t>
            </a:r>
          </a:p>
          <a:p>
            <a:pPr lvl="1"/>
            <a:r>
              <a:rPr lang="en-US" dirty="0"/>
              <a:t>Virtual hardware, desktop, disk, appliances, scenes,</a:t>
            </a:r>
          </a:p>
          <a:p>
            <a:pPr lvl="1"/>
            <a:r>
              <a:rPr lang="en-US" dirty="0"/>
              <a:t>Virtual worlds</a:t>
            </a:r>
          </a:p>
          <a:p>
            <a:r>
              <a:rPr lang="en-US" dirty="0"/>
              <a:t>In our context it is realizing one or more complete computer systems as guests on the base machine/operating system.</a:t>
            </a:r>
          </a:p>
          <a:p>
            <a:r>
              <a:rPr lang="en-US" dirty="0"/>
              <a:t>This offers an excellent conduit for delivering the vastly underutilized power of the multi-core and other resources such as storage and devices.</a:t>
            </a:r>
          </a:p>
          <a:p>
            <a:endParaRPr lang="en-US" dirty="0"/>
          </a:p>
        </p:txBody>
      </p:sp>
    </p:spTree>
    <p:extLst>
      <p:ext uri="{BB962C8B-B14F-4D97-AF65-F5344CB8AC3E}">
        <p14:creationId xmlns:p14="http://schemas.microsoft.com/office/powerpoint/2010/main" val="7331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40</a:t>
            </a:fld>
            <a:endParaRPr lang="en" dirty="0"/>
          </a:p>
        </p:txBody>
      </p:sp>
      <p:sp>
        <p:nvSpPr>
          <p:cNvPr id="3" name="Title 2"/>
          <p:cNvSpPr>
            <a:spLocks noGrp="1"/>
          </p:cNvSpPr>
          <p:nvPr>
            <p:ph type="title"/>
          </p:nvPr>
        </p:nvSpPr>
        <p:spPr/>
        <p:txBody>
          <a:bodyPr/>
          <a:lstStyle/>
          <a:p>
            <a:r>
              <a:rPr lang="en-IN" spc="-5" dirty="0"/>
              <a:t>Why </a:t>
            </a:r>
            <a:r>
              <a:rPr lang="en-IN" spc="-5" dirty="0" err="1"/>
              <a:t>Devops</a:t>
            </a:r>
            <a:r>
              <a:rPr lang="en-IN" spc="-55" dirty="0"/>
              <a:t> </a:t>
            </a:r>
            <a:r>
              <a:rPr lang="en-IN" spc="-5" dirty="0"/>
              <a:t>Cares?</a:t>
            </a:r>
            <a:endParaRPr lang="en-IN" dirty="0"/>
          </a:p>
        </p:txBody>
      </p:sp>
      <p:sp>
        <p:nvSpPr>
          <p:cNvPr id="4" name="Text Placeholder 3"/>
          <p:cNvSpPr>
            <a:spLocks noGrp="1"/>
          </p:cNvSpPr>
          <p:nvPr>
            <p:ph type="body" idx="1"/>
          </p:nvPr>
        </p:nvSpPr>
        <p:spPr/>
        <p:txBody>
          <a:bodyPr/>
          <a:lstStyle/>
          <a:p>
            <a:r>
              <a:rPr lang="en-US" dirty="0"/>
              <a:t>Configure once…run anything</a:t>
            </a:r>
          </a:p>
          <a:p>
            <a:pPr lvl="1"/>
            <a:r>
              <a:rPr lang="en-US" dirty="0"/>
              <a:t>Make the entire lifecycle more efficient, consistent, and repeatable</a:t>
            </a:r>
          </a:p>
          <a:p>
            <a:pPr lvl="1"/>
            <a:r>
              <a:rPr lang="en-US" dirty="0"/>
              <a:t>Increase the quality of code produced by developers.</a:t>
            </a:r>
          </a:p>
          <a:p>
            <a:pPr lvl="1"/>
            <a:r>
              <a:rPr lang="en-US" dirty="0"/>
              <a:t>Eliminate inconsistencies between development, test, production, and customer  environments</a:t>
            </a:r>
          </a:p>
          <a:p>
            <a:pPr lvl="1"/>
            <a:r>
              <a:rPr lang="en-US" dirty="0"/>
              <a:t>Support segregation of duties</a:t>
            </a:r>
          </a:p>
          <a:p>
            <a:pPr lvl="1"/>
            <a:r>
              <a:rPr lang="en-US" dirty="0"/>
              <a:t>Significantly improves the speed and reliability of continuous deployment and continuous  integration systems</a:t>
            </a:r>
          </a:p>
          <a:p>
            <a:pPr lvl="1"/>
            <a:r>
              <a:rPr lang="en-US" dirty="0"/>
              <a:t>Because the containers are so lightweight, address significant performance, costs,  deployment, and portability issues normally associated with VMs</a:t>
            </a:r>
          </a:p>
        </p:txBody>
      </p:sp>
    </p:spTree>
    <p:extLst>
      <p:ext uri="{BB962C8B-B14F-4D97-AF65-F5344CB8AC3E}">
        <p14:creationId xmlns:p14="http://schemas.microsoft.com/office/powerpoint/2010/main" val="4145593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Technologies</a:t>
            </a:r>
          </a:p>
        </p:txBody>
      </p:sp>
      <p:sp>
        <p:nvSpPr>
          <p:cNvPr id="3" name="Text Placeholder 2"/>
          <p:cNvSpPr>
            <a:spLocks noGrp="1"/>
          </p:cNvSpPr>
          <p:nvPr>
            <p:ph type="body" idx="1"/>
          </p:nvPr>
        </p:nvSpPr>
        <p:spPr>
          <a:xfrm>
            <a:off x="337877" y="1616410"/>
            <a:ext cx="10894899" cy="4726152"/>
          </a:xfrm>
        </p:spPr>
        <p:txBody>
          <a:bodyPr/>
          <a:lstStyle/>
          <a:p>
            <a:r>
              <a:rPr lang="en-US" dirty="0"/>
              <a:t>Containers are lightweight:</a:t>
            </a:r>
          </a:p>
          <a:p>
            <a:pPr lvl="1"/>
            <a:r>
              <a:rPr lang="en-US" dirty="0"/>
              <a:t>share the host OS kernel</a:t>
            </a:r>
          </a:p>
          <a:p>
            <a:pPr lvl="1"/>
            <a:r>
              <a:rPr lang="en-US" dirty="0"/>
              <a:t>share the host OS root file system wherever appropriate</a:t>
            </a:r>
          </a:p>
          <a:p>
            <a:endParaRPr lang="en-IN"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25105" y="3005735"/>
            <a:ext cx="7937500" cy="3327400"/>
          </a:xfrm>
        </p:spPr>
      </p:pic>
    </p:spTree>
    <p:extLst>
      <p:ext uri="{BB962C8B-B14F-4D97-AF65-F5344CB8AC3E}">
        <p14:creationId xmlns:p14="http://schemas.microsoft.com/office/powerpoint/2010/main" val="3211503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Technologies</a:t>
            </a:r>
          </a:p>
        </p:txBody>
      </p:sp>
      <p:sp>
        <p:nvSpPr>
          <p:cNvPr id="3" name="Text Placeholder 2"/>
          <p:cNvSpPr>
            <a:spLocks noGrp="1"/>
          </p:cNvSpPr>
          <p:nvPr>
            <p:ph type="body" idx="1"/>
          </p:nvPr>
        </p:nvSpPr>
        <p:spPr/>
        <p:txBody>
          <a:bodyPr/>
          <a:lstStyle/>
          <a:p>
            <a:r>
              <a:rPr lang="en-US" dirty="0"/>
              <a:t>Docker provides a unified access to</a:t>
            </a:r>
          </a:p>
          <a:p>
            <a:pPr lvl="1"/>
            <a:r>
              <a:rPr lang="en-US" dirty="0"/>
              <a:t>Linux container technology (</a:t>
            </a:r>
            <a:r>
              <a:rPr lang="en-US" dirty="0" err="1"/>
              <a:t>cgroups</a:t>
            </a:r>
            <a:r>
              <a:rPr lang="en-US" dirty="0"/>
              <a:t>, namespaces)</a:t>
            </a:r>
          </a:p>
          <a:p>
            <a:pPr lvl="1"/>
            <a:r>
              <a:rPr lang="en-US" dirty="0"/>
              <a:t>Various container implementations (</a:t>
            </a:r>
            <a:r>
              <a:rPr lang="en-US" dirty="0" err="1"/>
              <a:t>lxc</a:t>
            </a:r>
            <a:r>
              <a:rPr lang="en-US" dirty="0"/>
              <a:t>, </a:t>
            </a:r>
            <a:r>
              <a:rPr lang="en-US" dirty="0" err="1"/>
              <a:t>libvirt</a:t>
            </a:r>
            <a:r>
              <a:rPr lang="en-US" dirty="0"/>
              <a:t>, </a:t>
            </a:r>
            <a:r>
              <a:rPr lang="en-US" dirty="0" err="1"/>
              <a:t>libcontainer</a:t>
            </a:r>
            <a:r>
              <a:rPr lang="en-US" dirty="0"/>
              <a:t>, etc.)</a:t>
            </a:r>
          </a:p>
          <a:p>
            <a:r>
              <a:rPr lang="en-US" dirty="0"/>
              <a:t>‘</a:t>
            </a:r>
            <a:r>
              <a:rPr lang="en-US" dirty="0" err="1"/>
              <a:t>libcontainer</a:t>
            </a:r>
            <a:r>
              <a:rPr lang="en-US" dirty="0"/>
              <a:t>’ is Docker’s implementation of container technology</a:t>
            </a:r>
          </a:p>
          <a:p>
            <a:endParaRPr lang="en-IN" dirty="0"/>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64849" y="3453615"/>
            <a:ext cx="7832725" cy="3327400"/>
          </a:xfrm>
        </p:spPr>
      </p:pic>
    </p:spTree>
    <p:extLst>
      <p:ext uri="{BB962C8B-B14F-4D97-AF65-F5344CB8AC3E}">
        <p14:creationId xmlns:p14="http://schemas.microsoft.com/office/powerpoint/2010/main" val="3499300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Technologies</a:t>
            </a:r>
          </a:p>
        </p:txBody>
      </p:sp>
      <p:sp>
        <p:nvSpPr>
          <p:cNvPr id="3" name="Content Placeholder 2"/>
          <p:cNvSpPr>
            <a:spLocks noGrp="1"/>
          </p:cNvSpPr>
          <p:nvPr>
            <p:ph type="body" idx="1"/>
          </p:nvPr>
        </p:nvSpPr>
        <p:spPr/>
        <p:txBody>
          <a:bodyPr/>
          <a:lstStyle/>
          <a:p>
            <a:r>
              <a:rPr lang="en-US" dirty="0"/>
              <a:t>Docker – Underlying Technology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209800"/>
            <a:ext cx="4038600" cy="4038600"/>
          </a:xfrm>
          <a:prstGeom prst="rect">
            <a:avLst/>
          </a:prstGeom>
        </p:spPr>
      </p:pic>
    </p:spTree>
    <p:extLst>
      <p:ext uri="{BB962C8B-B14F-4D97-AF65-F5344CB8AC3E}">
        <p14:creationId xmlns:p14="http://schemas.microsoft.com/office/powerpoint/2010/main" val="2317712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44</a:t>
            </a:fld>
            <a:endParaRPr lang="en-US" dirty="0"/>
          </a:p>
        </p:txBody>
      </p:sp>
      <p:sp>
        <p:nvSpPr>
          <p:cNvPr id="4" name="Title 3">
            <a:extLst>
              <a:ext uri="{FF2B5EF4-FFF2-40B4-BE49-F238E27FC236}">
                <a16:creationId xmlns:a16="http://schemas.microsoft.com/office/drawing/2014/main" id="{744EDD14-4156-2D4E-934D-AB06F952ED56}"/>
              </a:ext>
            </a:extLst>
          </p:cNvPr>
          <p:cNvSpPr>
            <a:spLocks noGrp="1"/>
          </p:cNvSpPr>
          <p:nvPr>
            <p:ph type="title"/>
          </p:nvPr>
        </p:nvSpPr>
        <p:spPr/>
        <p:txBody>
          <a:bodyPr/>
          <a:lstStyle/>
          <a:p>
            <a:r>
              <a:rPr lang="de-CH" dirty="0"/>
              <a:t>Docker vs. Virtual Machine</a:t>
            </a:r>
            <a:endParaRPr lang="en-US" dirty="0"/>
          </a:p>
        </p:txBody>
      </p:sp>
      <p:sp>
        <p:nvSpPr>
          <p:cNvPr id="3" name="Text Placeholder 2"/>
          <p:cNvSpPr>
            <a:spLocks noGrp="1"/>
          </p:cNvSpPr>
          <p:nvPr>
            <p:ph type="body" idx="1"/>
          </p:nvPr>
        </p:nvSpPr>
        <p:spPr/>
        <p:txBody>
          <a:bodyPr>
            <a:normAutofit/>
          </a:bodyPr>
          <a:lstStyle/>
          <a:p>
            <a:pPr marL="135464" indent="0">
              <a:buNone/>
            </a:pPr>
            <a:endParaRPr lang="en-US" dirty="0"/>
          </a:p>
        </p:txBody>
      </p:sp>
      <p:pic>
        <p:nvPicPr>
          <p:cNvPr id="6" name="Picture 5"/>
          <p:cNvPicPr>
            <a:picLocks noChangeAspect="1"/>
          </p:cNvPicPr>
          <p:nvPr/>
        </p:nvPicPr>
        <p:blipFill>
          <a:blip r:embed="rId3"/>
          <a:stretch>
            <a:fillRect/>
          </a:stretch>
        </p:blipFill>
        <p:spPr>
          <a:xfrm>
            <a:off x="6433669" y="1716527"/>
            <a:ext cx="3305799" cy="3687428"/>
          </a:xfrm>
          <a:prstGeom prst="rect">
            <a:avLst/>
          </a:prstGeom>
        </p:spPr>
      </p:pic>
      <p:pic>
        <p:nvPicPr>
          <p:cNvPr id="8" name="Picture 7"/>
          <p:cNvPicPr>
            <a:picLocks noChangeAspect="1"/>
          </p:cNvPicPr>
          <p:nvPr/>
        </p:nvPicPr>
        <p:blipFill>
          <a:blip r:embed="rId4"/>
          <a:stretch>
            <a:fillRect/>
          </a:stretch>
        </p:blipFill>
        <p:spPr>
          <a:xfrm>
            <a:off x="2535551" y="2732553"/>
            <a:ext cx="3325624" cy="2671403"/>
          </a:xfrm>
          <a:prstGeom prst="rect">
            <a:avLst/>
          </a:prstGeom>
        </p:spPr>
      </p:pic>
      <p:sp>
        <p:nvSpPr>
          <p:cNvPr id="9" name="TextBox 8"/>
          <p:cNvSpPr txBox="1"/>
          <p:nvPr/>
        </p:nvSpPr>
        <p:spPr>
          <a:xfrm>
            <a:off x="5678846" y="5755149"/>
            <a:ext cx="4942507" cy="369332"/>
          </a:xfrm>
          <a:prstGeom prst="rect">
            <a:avLst/>
          </a:prstGeom>
          <a:noFill/>
        </p:spPr>
        <p:txBody>
          <a:bodyPr wrap="none" rtlCol="0">
            <a:spAutoFit/>
          </a:bodyPr>
          <a:lstStyle/>
          <a:p>
            <a:r>
              <a:rPr lang="de-CH" dirty="0"/>
              <a:t>Source: https://www.docker.com/whatisdocker/</a:t>
            </a:r>
            <a:endParaRPr lang="en-US" dirty="0"/>
          </a:p>
        </p:txBody>
      </p:sp>
    </p:spTree>
    <p:extLst>
      <p:ext uri="{BB962C8B-B14F-4D97-AF65-F5344CB8AC3E}">
        <p14:creationId xmlns:p14="http://schemas.microsoft.com/office/powerpoint/2010/main" val="4134667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45</a:t>
            </a:fld>
            <a:endParaRPr lang="en-US" dirty="0"/>
          </a:p>
        </p:txBody>
      </p:sp>
      <p:sp>
        <p:nvSpPr>
          <p:cNvPr id="7" name="Title 6">
            <a:extLst>
              <a:ext uri="{FF2B5EF4-FFF2-40B4-BE49-F238E27FC236}">
                <a16:creationId xmlns:a16="http://schemas.microsoft.com/office/drawing/2014/main" id="{6EE443B6-FE55-4649-B404-2F3A168CBC33}"/>
              </a:ext>
            </a:extLst>
          </p:cNvPr>
          <p:cNvSpPr>
            <a:spLocks noGrp="1"/>
          </p:cNvSpPr>
          <p:nvPr>
            <p:ph type="title"/>
          </p:nvPr>
        </p:nvSpPr>
        <p:spPr/>
        <p:txBody>
          <a:bodyPr/>
          <a:lstStyle/>
          <a:p>
            <a:r>
              <a:rPr lang="de-CH" dirty="0"/>
              <a:t>Docker Technology</a:t>
            </a:r>
            <a:endParaRPr lang="en-US" dirty="0"/>
          </a:p>
        </p:txBody>
      </p:sp>
      <p:sp>
        <p:nvSpPr>
          <p:cNvPr id="3" name="Text Placeholder 2"/>
          <p:cNvSpPr>
            <a:spLocks noGrp="1"/>
          </p:cNvSpPr>
          <p:nvPr>
            <p:ph type="body" idx="1"/>
          </p:nvPr>
        </p:nvSpPr>
        <p:spPr/>
        <p:txBody>
          <a:bodyPr/>
          <a:lstStyle/>
          <a:p>
            <a:r>
              <a:rPr lang="de-CH" dirty="0"/>
              <a:t>libvirt: Platform Virtualization</a:t>
            </a:r>
          </a:p>
          <a:p>
            <a:r>
              <a:rPr lang="de-CH" dirty="0"/>
              <a:t>LXC (LinuX Containers): Multiple isolated Linux systems (containers) on a single host</a:t>
            </a:r>
          </a:p>
          <a:p>
            <a:r>
              <a:rPr lang="de-CH" dirty="0"/>
              <a:t>Layered File System</a:t>
            </a:r>
            <a:endParaRPr lang="en-US" dirty="0"/>
          </a:p>
          <a:p>
            <a:pPr marL="135464" indent="0">
              <a:buNone/>
            </a:pPr>
            <a:endParaRPr lang="en-US" dirty="0"/>
          </a:p>
        </p:txBody>
      </p:sp>
      <p:grpSp>
        <p:nvGrpSpPr>
          <p:cNvPr id="6" name="Group 5"/>
          <p:cNvGrpSpPr/>
          <p:nvPr/>
        </p:nvGrpSpPr>
        <p:grpSpPr>
          <a:xfrm>
            <a:off x="6724008" y="3331779"/>
            <a:ext cx="4247204" cy="2669628"/>
            <a:chOff x="5200008" y="3331779"/>
            <a:chExt cx="4247204" cy="2669628"/>
          </a:xfrm>
        </p:grpSpPr>
        <p:pic>
          <p:nvPicPr>
            <p:cNvPr id="1026" name="Picture 2" descr="https://docs.docker.com/terms/images/docker-filesystems-multi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008" y="3331779"/>
              <a:ext cx="3559504" cy="26696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11614" y="5735708"/>
              <a:ext cx="3435598" cy="246221"/>
            </a:xfrm>
            <a:prstGeom prst="rect">
              <a:avLst/>
            </a:prstGeom>
            <a:noFill/>
          </p:spPr>
          <p:txBody>
            <a:bodyPr wrap="square" rtlCol="0">
              <a:spAutoFit/>
            </a:bodyPr>
            <a:lstStyle/>
            <a:p>
              <a:r>
                <a:rPr lang="de-CH" sz="1000" dirty="0"/>
                <a:t>[Source: https://docs.docker.com/terms/layer/]</a:t>
              </a:r>
              <a:endParaRPr lang="en-US" sz="1000" dirty="0"/>
            </a:p>
          </p:txBody>
        </p:sp>
      </p:grpSp>
    </p:spTree>
    <p:extLst>
      <p:ext uri="{BB962C8B-B14F-4D97-AF65-F5344CB8AC3E}">
        <p14:creationId xmlns:p14="http://schemas.microsoft.com/office/powerpoint/2010/main" val="925703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10279654" y="6186577"/>
            <a:ext cx="731600" cy="524800"/>
          </a:xfrm>
        </p:spPr>
        <p:txBody>
          <a:bodyPr/>
          <a:lstStyle/>
          <a:p>
            <a:fld id="{00000000-1234-1234-1234-123412341234}" type="slidenum">
              <a:rPr lang="en" smtClean="0"/>
              <a:pPr/>
              <a:t>46</a:t>
            </a:fld>
            <a:endParaRPr lang="en" dirty="0"/>
          </a:p>
        </p:txBody>
      </p:sp>
      <p:sp>
        <p:nvSpPr>
          <p:cNvPr id="3" name="Title 2"/>
          <p:cNvSpPr>
            <a:spLocks noGrp="1"/>
          </p:cNvSpPr>
          <p:nvPr>
            <p:ph type="title"/>
          </p:nvPr>
        </p:nvSpPr>
        <p:spPr/>
        <p:txBody>
          <a:bodyPr/>
          <a:lstStyle/>
          <a:p>
            <a:r>
              <a:rPr lang="en-US" spc="-5" dirty="0"/>
              <a:t>What are the basics of the Docker</a:t>
            </a:r>
            <a:r>
              <a:rPr lang="en-US" spc="95" dirty="0"/>
              <a:t> </a:t>
            </a:r>
            <a:r>
              <a:rPr lang="en-US" spc="-5" dirty="0"/>
              <a:t>system?</a:t>
            </a:r>
            <a:endParaRPr lang="en-IN" dirty="0"/>
          </a:p>
        </p:txBody>
      </p:sp>
      <p:sp>
        <p:nvSpPr>
          <p:cNvPr id="5" name="object 2"/>
          <p:cNvSpPr/>
          <p:nvPr/>
        </p:nvSpPr>
        <p:spPr>
          <a:xfrm>
            <a:off x="1399286" y="4333747"/>
            <a:ext cx="2790825" cy="17780"/>
          </a:xfrm>
          <a:custGeom>
            <a:avLst/>
            <a:gdLst/>
            <a:ahLst/>
            <a:cxnLst/>
            <a:rect l="l" t="t" r="r" b="b"/>
            <a:pathLst>
              <a:path w="2790825" h="17779">
                <a:moveTo>
                  <a:pt x="0" y="0"/>
                </a:moveTo>
                <a:lnTo>
                  <a:pt x="2790825" y="17525"/>
                </a:lnTo>
              </a:path>
            </a:pathLst>
          </a:custGeom>
          <a:ln w="57150">
            <a:solidFill>
              <a:srgbClr val="243131"/>
            </a:solidFill>
          </a:ln>
        </p:spPr>
        <p:txBody>
          <a:bodyPr wrap="square" lIns="0" tIns="0" rIns="0" bIns="0" rtlCol="0"/>
          <a:lstStyle/>
          <a:p>
            <a:endParaRPr/>
          </a:p>
        </p:txBody>
      </p:sp>
      <p:sp>
        <p:nvSpPr>
          <p:cNvPr id="6" name="object 4"/>
          <p:cNvSpPr/>
          <p:nvPr/>
        </p:nvSpPr>
        <p:spPr>
          <a:xfrm>
            <a:off x="246176" y="3802888"/>
            <a:ext cx="1217295" cy="2484120"/>
          </a:xfrm>
          <a:custGeom>
            <a:avLst/>
            <a:gdLst/>
            <a:ahLst/>
            <a:cxnLst/>
            <a:rect l="l" t="t" r="r" b="b"/>
            <a:pathLst>
              <a:path w="1217295" h="2484120">
                <a:moveTo>
                  <a:pt x="0" y="0"/>
                </a:moveTo>
                <a:lnTo>
                  <a:pt x="0" y="2331923"/>
                </a:lnTo>
                <a:lnTo>
                  <a:pt x="4093" y="2349662"/>
                </a:lnTo>
                <a:lnTo>
                  <a:pt x="35470" y="2383224"/>
                </a:lnTo>
                <a:lnTo>
                  <a:pt x="94725" y="2413468"/>
                </a:lnTo>
                <a:lnTo>
                  <a:pt x="133665" y="2427060"/>
                </a:lnTo>
                <a:lnTo>
                  <a:pt x="178204" y="2439481"/>
                </a:lnTo>
                <a:lnTo>
                  <a:pt x="227887" y="2450615"/>
                </a:lnTo>
                <a:lnTo>
                  <a:pt x="282257" y="2460350"/>
                </a:lnTo>
                <a:lnTo>
                  <a:pt x="340858" y="2468571"/>
                </a:lnTo>
                <a:lnTo>
                  <a:pt x="403231" y="2475163"/>
                </a:lnTo>
                <a:lnTo>
                  <a:pt x="468923" y="2480014"/>
                </a:lnTo>
                <a:lnTo>
                  <a:pt x="537475" y="2483007"/>
                </a:lnTo>
                <a:lnTo>
                  <a:pt x="608431" y="2484031"/>
                </a:lnTo>
                <a:lnTo>
                  <a:pt x="679387" y="2483007"/>
                </a:lnTo>
                <a:lnTo>
                  <a:pt x="747939" y="2480014"/>
                </a:lnTo>
                <a:lnTo>
                  <a:pt x="813631" y="2475163"/>
                </a:lnTo>
                <a:lnTo>
                  <a:pt x="876005" y="2468571"/>
                </a:lnTo>
                <a:lnTo>
                  <a:pt x="934605" y="2460350"/>
                </a:lnTo>
                <a:lnTo>
                  <a:pt x="988975" y="2450615"/>
                </a:lnTo>
                <a:lnTo>
                  <a:pt x="1038658" y="2439481"/>
                </a:lnTo>
                <a:lnTo>
                  <a:pt x="1083198" y="2427060"/>
                </a:lnTo>
                <a:lnTo>
                  <a:pt x="1122138" y="2413468"/>
                </a:lnTo>
                <a:lnTo>
                  <a:pt x="1181392" y="2383224"/>
                </a:lnTo>
                <a:lnTo>
                  <a:pt x="1212769" y="2349662"/>
                </a:lnTo>
                <a:lnTo>
                  <a:pt x="1216863" y="2331923"/>
                </a:lnTo>
                <a:lnTo>
                  <a:pt x="1216863" y="152019"/>
                </a:lnTo>
                <a:lnTo>
                  <a:pt x="608431" y="152019"/>
                </a:lnTo>
                <a:lnTo>
                  <a:pt x="537475" y="150996"/>
                </a:lnTo>
                <a:lnTo>
                  <a:pt x="468923" y="148003"/>
                </a:lnTo>
                <a:lnTo>
                  <a:pt x="403231" y="143155"/>
                </a:lnTo>
                <a:lnTo>
                  <a:pt x="340858" y="136565"/>
                </a:lnTo>
                <a:lnTo>
                  <a:pt x="282257" y="128348"/>
                </a:lnTo>
                <a:lnTo>
                  <a:pt x="227887" y="118618"/>
                </a:lnTo>
                <a:lnTo>
                  <a:pt x="178204" y="107489"/>
                </a:lnTo>
                <a:lnTo>
                  <a:pt x="133665" y="95075"/>
                </a:lnTo>
                <a:lnTo>
                  <a:pt x="94725" y="81490"/>
                </a:lnTo>
                <a:lnTo>
                  <a:pt x="35470" y="51265"/>
                </a:lnTo>
                <a:lnTo>
                  <a:pt x="4093" y="17726"/>
                </a:lnTo>
                <a:lnTo>
                  <a:pt x="0" y="0"/>
                </a:lnTo>
                <a:close/>
              </a:path>
              <a:path w="1217295" h="2484120">
                <a:moveTo>
                  <a:pt x="1216863" y="0"/>
                </a:moveTo>
                <a:lnTo>
                  <a:pt x="1200794" y="34853"/>
                </a:lnTo>
                <a:lnTo>
                  <a:pt x="1155021" y="66849"/>
                </a:lnTo>
                <a:lnTo>
                  <a:pt x="1083198" y="95075"/>
                </a:lnTo>
                <a:lnTo>
                  <a:pt x="1038658" y="107489"/>
                </a:lnTo>
                <a:lnTo>
                  <a:pt x="988975" y="118618"/>
                </a:lnTo>
                <a:lnTo>
                  <a:pt x="934605" y="128348"/>
                </a:lnTo>
                <a:lnTo>
                  <a:pt x="876005" y="136565"/>
                </a:lnTo>
                <a:lnTo>
                  <a:pt x="813631" y="143155"/>
                </a:lnTo>
                <a:lnTo>
                  <a:pt x="747939" y="148003"/>
                </a:lnTo>
                <a:lnTo>
                  <a:pt x="679387" y="150996"/>
                </a:lnTo>
                <a:lnTo>
                  <a:pt x="608431" y="152019"/>
                </a:lnTo>
                <a:lnTo>
                  <a:pt x="1216863" y="152019"/>
                </a:lnTo>
                <a:lnTo>
                  <a:pt x="1216863" y="0"/>
                </a:lnTo>
                <a:close/>
              </a:path>
            </a:pathLst>
          </a:custGeom>
          <a:solidFill>
            <a:srgbClr val="5B9BD4"/>
          </a:solidFill>
        </p:spPr>
        <p:txBody>
          <a:bodyPr wrap="square" lIns="0" tIns="0" rIns="0" bIns="0" rtlCol="0"/>
          <a:lstStyle/>
          <a:p>
            <a:endParaRPr/>
          </a:p>
        </p:txBody>
      </p:sp>
      <p:sp>
        <p:nvSpPr>
          <p:cNvPr id="7" name="object 5"/>
          <p:cNvSpPr/>
          <p:nvPr/>
        </p:nvSpPr>
        <p:spPr>
          <a:xfrm>
            <a:off x="246176" y="3650741"/>
            <a:ext cx="1217295" cy="304165"/>
          </a:xfrm>
          <a:custGeom>
            <a:avLst/>
            <a:gdLst/>
            <a:ahLst/>
            <a:cxnLst/>
            <a:rect l="l" t="t" r="r" b="b"/>
            <a:pathLst>
              <a:path w="1217295" h="304164">
                <a:moveTo>
                  <a:pt x="608431" y="0"/>
                </a:moveTo>
                <a:lnTo>
                  <a:pt x="537475" y="1022"/>
                </a:lnTo>
                <a:lnTo>
                  <a:pt x="468923" y="4015"/>
                </a:lnTo>
                <a:lnTo>
                  <a:pt x="403231" y="8864"/>
                </a:lnTo>
                <a:lnTo>
                  <a:pt x="340858" y="15456"/>
                </a:lnTo>
                <a:lnTo>
                  <a:pt x="282257" y="23675"/>
                </a:lnTo>
                <a:lnTo>
                  <a:pt x="227887" y="33410"/>
                </a:lnTo>
                <a:lnTo>
                  <a:pt x="178204" y="44545"/>
                </a:lnTo>
                <a:lnTo>
                  <a:pt x="133665" y="56967"/>
                </a:lnTo>
                <a:lnTo>
                  <a:pt x="94725" y="70561"/>
                </a:lnTo>
                <a:lnTo>
                  <a:pt x="35470" y="100815"/>
                </a:lnTo>
                <a:lnTo>
                  <a:pt x="4093" y="134394"/>
                </a:lnTo>
                <a:lnTo>
                  <a:pt x="0" y="152145"/>
                </a:lnTo>
                <a:lnTo>
                  <a:pt x="4093" y="169872"/>
                </a:lnTo>
                <a:lnTo>
                  <a:pt x="35470" y="203411"/>
                </a:lnTo>
                <a:lnTo>
                  <a:pt x="94725" y="233636"/>
                </a:lnTo>
                <a:lnTo>
                  <a:pt x="133665" y="247221"/>
                </a:lnTo>
                <a:lnTo>
                  <a:pt x="178204" y="259635"/>
                </a:lnTo>
                <a:lnTo>
                  <a:pt x="227887" y="270764"/>
                </a:lnTo>
                <a:lnTo>
                  <a:pt x="282257" y="280494"/>
                </a:lnTo>
                <a:lnTo>
                  <a:pt x="340858" y="288711"/>
                </a:lnTo>
                <a:lnTo>
                  <a:pt x="403231" y="295301"/>
                </a:lnTo>
                <a:lnTo>
                  <a:pt x="468923" y="300149"/>
                </a:lnTo>
                <a:lnTo>
                  <a:pt x="537475" y="303142"/>
                </a:lnTo>
                <a:lnTo>
                  <a:pt x="608431" y="304164"/>
                </a:lnTo>
                <a:lnTo>
                  <a:pt x="679387" y="303142"/>
                </a:lnTo>
                <a:lnTo>
                  <a:pt x="747939" y="300149"/>
                </a:lnTo>
                <a:lnTo>
                  <a:pt x="813631" y="295301"/>
                </a:lnTo>
                <a:lnTo>
                  <a:pt x="876005" y="288711"/>
                </a:lnTo>
                <a:lnTo>
                  <a:pt x="934605" y="280494"/>
                </a:lnTo>
                <a:lnTo>
                  <a:pt x="988975" y="270764"/>
                </a:lnTo>
                <a:lnTo>
                  <a:pt x="1038658" y="259635"/>
                </a:lnTo>
                <a:lnTo>
                  <a:pt x="1083198" y="247221"/>
                </a:lnTo>
                <a:lnTo>
                  <a:pt x="1122138" y="233636"/>
                </a:lnTo>
                <a:lnTo>
                  <a:pt x="1181392" y="203411"/>
                </a:lnTo>
                <a:lnTo>
                  <a:pt x="1212769" y="169872"/>
                </a:lnTo>
                <a:lnTo>
                  <a:pt x="1216863" y="152145"/>
                </a:lnTo>
                <a:lnTo>
                  <a:pt x="1212769" y="134394"/>
                </a:lnTo>
                <a:lnTo>
                  <a:pt x="1181392" y="100815"/>
                </a:lnTo>
                <a:lnTo>
                  <a:pt x="1122138" y="70561"/>
                </a:lnTo>
                <a:lnTo>
                  <a:pt x="1083198" y="56967"/>
                </a:lnTo>
                <a:lnTo>
                  <a:pt x="1038658" y="44545"/>
                </a:lnTo>
                <a:lnTo>
                  <a:pt x="988975" y="33410"/>
                </a:lnTo>
                <a:lnTo>
                  <a:pt x="934605" y="23675"/>
                </a:lnTo>
                <a:lnTo>
                  <a:pt x="876005" y="15456"/>
                </a:lnTo>
                <a:lnTo>
                  <a:pt x="813631" y="8864"/>
                </a:lnTo>
                <a:lnTo>
                  <a:pt x="747939" y="4015"/>
                </a:lnTo>
                <a:lnTo>
                  <a:pt x="679387" y="1022"/>
                </a:lnTo>
                <a:lnTo>
                  <a:pt x="608431" y="0"/>
                </a:lnTo>
                <a:close/>
              </a:path>
            </a:pathLst>
          </a:custGeom>
          <a:solidFill>
            <a:srgbClr val="9DC3E6"/>
          </a:solidFill>
        </p:spPr>
        <p:txBody>
          <a:bodyPr wrap="square" lIns="0" tIns="0" rIns="0" bIns="0" rtlCol="0"/>
          <a:lstStyle/>
          <a:p>
            <a:endParaRPr/>
          </a:p>
        </p:txBody>
      </p:sp>
      <p:sp>
        <p:nvSpPr>
          <p:cNvPr id="8" name="object 6"/>
          <p:cNvSpPr/>
          <p:nvPr/>
        </p:nvSpPr>
        <p:spPr>
          <a:xfrm>
            <a:off x="246176" y="3650741"/>
            <a:ext cx="1217295" cy="2636520"/>
          </a:xfrm>
          <a:custGeom>
            <a:avLst/>
            <a:gdLst/>
            <a:ahLst/>
            <a:cxnLst/>
            <a:rect l="l" t="t" r="r" b="b"/>
            <a:pathLst>
              <a:path w="1217295" h="2636520">
                <a:moveTo>
                  <a:pt x="1216863" y="152145"/>
                </a:moveTo>
                <a:lnTo>
                  <a:pt x="1200794" y="186999"/>
                </a:lnTo>
                <a:lnTo>
                  <a:pt x="1155021" y="218995"/>
                </a:lnTo>
                <a:lnTo>
                  <a:pt x="1083198" y="247221"/>
                </a:lnTo>
                <a:lnTo>
                  <a:pt x="1038658" y="259635"/>
                </a:lnTo>
                <a:lnTo>
                  <a:pt x="988975" y="270764"/>
                </a:lnTo>
                <a:lnTo>
                  <a:pt x="934605" y="280494"/>
                </a:lnTo>
                <a:lnTo>
                  <a:pt x="876005" y="288711"/>
                </a:lnTo>
                <a:lnTo>
                  <a:pt x="813631" y="295301"/>
                </a:lnTo>
                <a:lnTo>
                  <a:pt x="747939" y="300149"/>
                </a:lnTo>
                <a:lnTo>
                  <a:pt x="679387" y="303142"/>
                </a:lnTo>
                <a:lnTo>
                  <a:pt x="608431" y="304164"/>
                </a:lnTo>
                <a:lnTo>
                  <a:pt x="537475" y="303142"/>
                </a:lnTo>
                <a:lnTo>
                  <a:pt x="468923" y="300149"/>
                </a:lnTo>
                <a:lnTo>
                  <a:pt x="403231" y="295301"/>
                </a:lnTo>
                <a:lnTo>
                  <a:pt x="340858" y="288711"/>
                </a:lnTo>
                <a:lnTo>
                  <a:pt x="282257" y="280494"/>
                </a:lnTo>
                <a:lnTo>
                  <a:pt x="227887" y="270764"/>
                </a:lnTo>
                <a:lnTo>
                  <a:pt x="178204" y="259635"/>
                </a:lnTo>
                <a:lnTo>
                  <a:pt x="133665" y="247221"/>
                </a:lnTo>
                <a:lnTo>
                  <a:pt x="94725" y="233636"/>
                </a:lnTo>
                <a:lnTo>
                  <a:pt x="35470" y="203411"/>
                </a:lnTo>
                <a:lnTo>
                  <a:pt x="4093" y="169872"/>
                </a:lnTo>
                <a:lnTo>
                  <a:pt x="0" y="152145"/>
                </a:lnTo>
                <a:lnTo>
                  <a:pt x="4093" y="134394"/>
                </a:lnTo>
                <a:lnTo>
                  <a:pt x="16069" y="117245"/>
                </a:lnTo>
                <a:lnTo>
                  <a:pt x="61841" y="85215"/>
                </a:lnTo>
                <a:lnTo>
                  <a:pt x="133665" y="56967"/>
                </a:lnTo>
                <a:lnTo>
                  <a:pt x="178204" y="44545"/>
                </a:lnTo>
                <a:lnTo>
                  <a:pt x="227887" y="33410"/>
                </a:lnTo>
                <a:lnTo>
                  <a:pt x="282257" y="23675"/>
                </a:lnTo>
                <a:lnTo>
                  <a:pt x="340858" y="15456"/>
                </a:lnTo>
                <a:lnTo>
                  <a:pt x="403231" y="8864"/>
                </a:lnTo>
                <a:lnTo>
                  <a:pt x="468923" y="4015"/>
                </a:lnTo>
                <a:lnTo>
                  <a:pt x="537475" y="1022"/>
                </a:lnTo>
                <a:lnTo>
                  <a:pt x="608431" y="0"/>
                </a:lnTo>
                <a:lnTo>
                  <a:pt x="679387" y="1022"/>
                </a:lnTo>
                <a:lnTo>
                  <a:pt x="747939" y="4015"/>
                </a:lnTo>
                <a:lnTo>
                  <a:pt x="813631" y="8864"/>
                </a:lnTo>
                <a:lnTo>
                  <a:pt x="876005" y="15456"/>
                </a:lnTo>
                <a:lnTo>
                  <a:pt x="934605" y="23675"/>
                </a:lnTo>
                <a:lnTo>
                  <a:pt x="988975" y="33410"/>
                </a:lnTo>
                <a:lnTo>
                  <a:pt x="1038658" y="44545"/>
                </a:lnTo>
                <a:lnTo>
                  <a:pt x="1083198" y="56967"/>
                </a:lnTo>
                <a:lnTo>
                  <a:pt x="1122138" y="70561"/>
                </a:lnTo>
                <a:lnTo>
                  <a:pt x="1181392" y="100815"/>
                </a:lnTo>
                <a:lnTo>
                  <a:pt x="1212769" y="134394"/>
                </a:lnTo>
                <a:lnTo>
                  <a:pt x="1216863" y="152145"/>
                </a:lnTo>
                <a:lnTo>
                  <a:pt x="1216863" y="2484069"/>
                </a:lnTo>
                <a:lnTo>
                  <a:pt x="1212769" y="2501808"/>
                </a:lnTo>
                <a:lnTo>
                  <a:pt x="1200794" y="2518947"/>
                </a:lnTo>
                <a:lnTo>
                  <a:pt x="1155021" y="2550963"/>
                </a:lnTo>
                <a:lnTo>
                  <a:pt x="1083198" y="2579206"/>
                </a:lnTo>
                <a:lnTo>
                  <a:pt x="1038658" y="2591627"/>
                </a:lnTo>
                <a:lnTo>
                  <a:pt x="988975" y="2602761"/>
                </a:lnTo>
                <a:lnTo>
                  <a:pt x="934605" y="2612496"/>
                </a:lnTo>
                <a:lnTo>
                  <a:pt x="876005" y="2620717"/>
                </a:lnTo>
                <a:lnTo>
                  <a:pt x="813631" y="2627309"/>
                </a:lnTo>
                <a:lnTo>
                  <a:pt x="747939" y="2632160"/>
                </a:lnTo>
                <a:lnTo>
                  <a:pt x="679387" y="2635153"/>
                </a:lnTo>
                <a:lnTo>
                  <a:pt x="608431" y="2636177"/>
                </a:lnTo>
                <a:lnTo>
                  <a:pt x="537475" y="2635153"/>
                </a:lnTo>
                <a:lnTo>
                  <a:pt x="468923" y="2632160"/>
                </a:lnTo>
                <a:lnTo>
                  <a:pt x="403231" y="2627309"/>
                </a:lnTo>
                <a:lnTo>
                  <a:pt x="340858" y="2620717"/>
                </a:lnTo>
                <a:lnTo>
                  <a:pt x="282257" y="2612496"/>
                </a:lnTo>
                <a:lnTo>
                  <a:pt x="227887" y="2602761"/>
                </a:lnTo>
                <a:lnTo>
                  <a:pt x="178204" y="2591627"/>
                </a:lnTo>
                <a:lnTo>
                  <a:pt x="133665" y="2579206"/>
                </a:lnTo>
                <a:lnTo>
                  <a:pt x="94725" y="2565614"/>
                </a:lnTo>
                <a:lnTo>
                  <a:pt x="35470" y="2535370"/>
                </a:lnTo>
                <a:lnTo>
                  <a:pt x="4093" y="2501808"/>
                </a:lnTo>
                <a:lnTo>
                  <a:pt x="0" y="2484069"/>
                </a:lnTo>
                <a:lnTo>
                  <a:pt x="0" y="152145"/>
                </a:lnTo>
              </a:path>
            </a:pathLst>
          </a:custGeom>
          <a:ln w="12700">
            <a:solidFill>
              <a:srgbClr val="41709C"/>
            </a:solidFill>
          </a:ln>
        </p:spPr>
        <p:txBody>
          <a:bodyPr wrap="square" lIns="0" tIns="0" rIns="0" bIns="0" rtlCol="0"/>
          <a:lstStyle/>
          <a:p>
            <a:endParaRPr/>
          </a:p>
        </p:txBody>
      </p:sp>
      <p:sp>
        <p:nvSpPr>
          <p:cNvPr id="9" name="object 7"/>
          <p:cNvSpPr txBox="1"/>
          <p:nvPr/>
        </p:nvSpPr>
        <p:spPr>
          <a:xfrm>
            <a:off x="343306" y="5155438"/>
            <a:ext cx="1019810" cy="848994"/>
          </a:xfrm>
          <a:prstGeom prst="rect">
            <a:avLst/>
          </a:prstGeom>
        </p:spPr>
        <p:txBody>
          <a:bodyPr vert="horz" wrap="square" lIns="0" tIns="12700" rIns="0" bIns="0" rtlCol="0">
            <a:spAutoFit/>
          </a:bodyPr>
          <a:lstStyle/>
          <a:p>
            <a:pPr marL="12065" marR="5080" algn="ctr">
              <a:lnSpc>
                <a:spcPct val="100000"/>
              </a:lnSpc>
              <a:spcBef>
                <a:spcPts val="100"/>
              </a:spcBef>
            </a:pPr>
            <a:r>
              <a:rPr sz="1800" spc="-125" dirty="0">
                <a:solidFill>
                  <a:srgbClr val="FFFFFF"/>
                </a:solidFill>
                <a:latin typeface="Arial"/>
                <a:cs typeface="Arial"/>
              </a:rPr>
              <a:t>Source  </a:t>
            </a:r>
            <a:r>
              <a:rPr sz="1800" spc="-145" dirty="0">
                <a:solidFill>
                  <a:srgbClr val="FFFFFF"/>
                </a:solidFill>
                <a:latin typeface="Arial"/>
                <a:cs typeface="Arial"/>
              </a:rPr>
              <a:t>Code  </a:t>
            </a:r>
            <a:r>
              <a:rPr sz="1800" spc="-370" dirty="0">
                <a:solidFill>
                  <a:srgbClr val="FFFFFF"/>
                </a:solidFill>
                <a:latin typeface="Arial"/>
                <a:cs typeface="Arial"/>
              </a:rPr>
              <a:t>R</a:t>
            </a:r>
            <a:r>
              <a:rPr sz="1800" spc="-85" dirty="0">
                <a:solidFill>
                  <a:srgbClr val="FFFFFF"/>
                </a:solidFill>
                <a:latin typeface="Arial"/>
                <a:cs typeface="Arial"/>
              </a:rPr>
              <a:t>e</a:t>
            </a:r>
            <a:r>
              <a:rPr sz="1800" spc="-80" dirty="0">
                <a:solidFill>
                  <a:srgbClr val="FFFFFF"/>
                </a:solidFill>
                <a:latin typeface="Arial"/>
                <a:cs typeface="Arial"/>
              </a:rPr>
              <a:t>p</a:t>
            </a:r>
            <a:r>
              <a:rPr sz="1800" spc="-45" dirty="0">
                <a:solidFill>
                  <a:srgbClr val="FFFFFF"/>
                </a:solidFill>
                <a:latin typeface="Arial"/>
                <a:cs typeface="Arial"/>
              </a:rPr>
              <a:t>osit</a:t>
            </a:r>
            <a:r>
              <a:rPr sz="1800" spc="-20" dirty="0">
                <a:solidFill>
                  <a:srgbClr val="FFFFFF"/>
                </a:solidFill>
                <a:latin typeface="Arial"/>
                <a:cs typeface="Arial"/>
              </a:rPr>
              <a:t>o</a:t>
            </a:r>
            <a:r>
              <a:rPr sz="1800" spc="-10" dirty="0">
                <a:solidFill>
                  <a:srgbClr val="FFFFFF"/>
                </a:solidFill>
                <a:latin typeface="Arial"/>
                <a:cs typeface="Arial"/>
              </a:rPr>
              <a:t>r</a:t>
            </a:r>
            <a:r>
              <a:rPr sz="1800" spc="-90" dirty="0">
                <a:solidFill>
                  <a:srgbClr val="FFFFFF"/>
                </a:solidFill>
                <a:latin typeface="Arial"/>
                <a:cs typeface="Arial"/>
              </a:rPr>
              <a:t>y</a:t>
            </a:r>
            <a:endParaRPr sz="1800">
              <a:latin typeface="Arial"/>
              <a:cs typeface="Arial"/>
            </a:endParaRPr>
          </a:p>
        </p:txBody>
      </p:sp>
      <p:sp>
        <p:nvSpPr>
          <p:cNvPr id="10" name="object 8"/>
          <p:cNvSpPr/>
          <p:nvPr/>
        </p:nvSpPr>
        <p:spPr>
          <a:xfrm>
            <a:off x="356450" y="4105402"/>
            <a:ext cx="963930" cy="1021080"/>
          </a:xfrm>
          <a:custGeom>
            <a:avLst/>
            <a:gdLst/>
            <a:ahLst/>
            <a:cxnLst/>
            <a:rect l="l" t="t" r="r" b="b"/>
            <a:pathLst>
              <a:path w="963930" h="1021079">
                <a:moveTo>
                  <a:pt x="963460" y="0"/>
                </a:moveTo>
                <a:lnTo>
                  <a:pt x="0" y="0"/>
                </a:lnTo>
                <a:lnTo>
                  <a:pt x="0" y="965835"/>
                </a:lnTo>
                <a:lnTo>
                  <a:pt x="53503" y="984388"/>
                </a:lnTo>
                <a:lnTo>
                  <a:pt x="103059" y="998821"/>
                </a:lnTo>
                <a:lnTo>
                  <a:pt x="148997" y="1009411"/>
                </a:lnTo>
                <a:lnTo>
                  <a:pt x="191646" y="1016434"/>
                </a:lnTo>
                <a:lnTo>
                  <a:pt x="231335" y="1020169"/>
                </a:lnTo>
                <a:lnTo>
                  <a:pt x="268393" y="1020890"/>
                </a:lnTo>
                <a:lnTo>
                  <a:pt x="303148" y="1018877"/>
                </a:lnTo>
                <a:lnTo>
                  <a:pt x="367066" y="1007752"/>
                </a:lnTo>
                <a:lnTo>
                  <a:pt x="425721" y="989010"/>
                </a:lnTo>
                <a:lnTo>
                  <a:pt x="481744" y="964866"/>
                </a:lnTo>
                <a:lnTo>
                  <a:pt x="566599" y="923370"/>
                </a:lnTo>
                <a:lnTo>
                  <a:pt x="596419" y="909238"/>
                </a:lnTo>
                <a:lnTo>
                  <a:pt x="660334" y="882186"/>
                </a:lnTo>
                <a:lnTo>
                  <a:pt x="732142" y="858595"/>
                </a:lnTo>
                <a:lnTo>
                  <a:pt x="771828" y="848791"/>
                </a:lnTo>
                <a:lnTo>
                  <a:pt x="814473" y="840683"/>
                </a:lnTo>
                <a:lnTo>
                  <a:pt x="860408" y="834549"/>
                </a:lnTo>
                <a:lnTo>
                  <a:pt x="909961" y="830666"/>
                </a:lnTo>
                <a:lnTo>
                  <a:pt x="963460" y="829310"/>
                </a:lnTo>
                <a:lnTo>
                  <a:pt x="963460" y="0"/>
                </a:lnTo>
                <a:close/>
              </a:path>
            </a:pathLst>
          </a:custGeom>
          <a:solidFill>
            <a:srgbClr val="EC7C30"/>
          </a:solidFill>
        </p:spPr>
        <p:txBody>
          <a:bodyPr wrap="square" lIns="0" tIns="0" rIns="0" bIns="0" rtlCol="0"/>
          <a:lstStyle/>
          <a:p>
            <a:endParaRPr/>
          </a:p>
        </p:txBody>
      </p:sp>
      <p:sp>
        <p:nvSpPr>
          <p:cNvPr id="11" name="object 9"/>
          <p:cNvSpPr/>
          <p:nvPr/>
        </p:nvSpPr>
        <p:spPr>
          <a:xfrm>
            <a:off x="356450" y="4105402"/>
            <a:ext cx="963930" cy="1021080"/>
          </a:xfrm>
          <a:custGeom>
            <a:avLst/>
            <a:gdLst/>
            <a:ahLst/>
            <a:cxnLst/>
            <a:rect l="l" t="t" r="r" b="b"/>
            <a:pathLst>
              <a:path w="963930" h="1021079">
                <a:moveTo>
                  <a:pt x="0" y="0"/>
                </a:moveTo>
                <a:lnTo>
                  <a:pt x="963460" y="0"/>
                </a:lnTo>
                <a:lnTo>
                  <a:pt x="963460" y="829310"/>
                </a:lnTo>
                <a:lnTo>
                  <a:pt x="909961" y="830666"/>
                </a:lnTo>
                <a:lnTo>
                  <a:pt x="860408" y="834549"/>
                </a:lnTo>
                <a:lnTo>
                  <a:pt x="814473" y="840683"/>
                </a:lnTo>
                <a:lnTo>
                  <a:pt x="771828" y="848791"/>
                </a:lnTo>
                <a:lnTo>
                  <a:pt x="732142" y="858595"/>
                </a:lnTo>
                <a:lnTo>
                  <a:pt x="695087" y="869819"/>
                </a:lnTo>
                <a:lnTo>
                  <a:pt x="627554" y="895417"/>
                </a:lnTo>
                <a:lnTo>
                  <a:pt x="566599" y="923370"/>
                </a:lnTo>
                <a:lnTo>
                  <a:pt x="509591" y="951461"/>
                </a:lnTo>
                <a:lnTo>
                  <a:pt x="481744" y="964866"/>
                </a:lnTo>
                <a:lnTo>
                  <a:pt x="425721" y="989010"/>
                </a:lnTo>
                <a:lnTo>
                  <a:pt x="367066" y="1007752"/>
                </a:lnTo>
                <a:lnTo>
                  <a:pt x="303148" y="1018877"/>
                </a:lnTo>
                <a:lnTo>
                  <a:pt x="268393" y="1020890"/>
                </a:lnTo>
                <a:lnTo>
                  <a:pt x="231335" y="1020169"/>
                </a:lnTo>
                <a:lnTo>
                  <a:pt x="191646" y="1016434"/>
                </a:lnTo>
                <a:lnTo>
                  <a:pt x="148997" y="1009411"/>
                </a:lnTo>
                <a:lnTo>
                  <a:pt x="103059" y="998821"/>
                </a:lnTo>
                <a:lnTo>
                  <a:pt x="53503" y="984388"/>
                </a:lnTo>
                <a:lnTo>
                  <a:pt x="0" y="965835"/>
                </a:lnTo>
                <a:lnTo>
                  <a:pt x="0" y="0"/>
                </a:lnTo>
                <a:close/>
              </a:path>
            </a:pathLst>
          </a:custGeom>
          <a:ln w="12700">
            <a:solidFill>
              <a:srgbClr val="41709C"/>
            </a:solidFill>
          </a:ln>
        </p:spPr>
        <p:txBody>
          <a:bodyPr wrap="square" lIns="0" tIns="0" rIns="0" bIns="0" rtlCol="0"/>
          <a:lstStyle/>
          <a:p>
            <a:endParaRPr/>
          </a:p>
        </p:txBody>
      </p:sp>
      <p:sp>
        <p:nvSpPr>
          <p:cNvPr id="12" name="object 10"/>
          <p:cNvSpPr txBox="1"/>
          <p:nvPr/>
        </p:nvSpPr>
        <p:spPr>
          <a:xfrm>
            <a:off x="453948" y="4176140"/>
            <a:ext cx="769620" cy="666115"/>
          </a:xfrm>
          <a:prstGeom prst="rect">
            <a:avLst/>
          </a:prstGeom>
        </p:spPr>
        <p:txBody>
          <a:bodyPr vert="horz" wrap="square" lIns="0" tIns="12700" rIns="0" bIns="0" rtlCol="0">
            <a:spAutoFit/>
          </a:bodyPr>
          <a:lstStyle/>
          <a:p>
            <a:pPr marL="12700" marR="5080" algn="ctr">
              <a:lnSpc>
                <a:spcPct val="100000"/>
              </a:lnSpc>
              <a:spcBef>
                <a:spcPts val="100"/>
              </a:spcBef>
            </a:pPr>
            <a:r>
              <a:rPr sz="1400" b="1" spc="-70" dirty="0">
                <a:solidFill>
                  <a:srgbClr val="FFFFFF"/>
                </a:solidFill>
                <a:uFill>
                  <a:solidFill>
                    <a:srgbClr val="FFFFFF"/>
                  </a:solidFill>
                </a:uFill>
                <a:latin typeface="Trebuchet MS"/>
                <a:cs typeface="Trebuchet MS"/>
              </a:rPr>
              <a:t>Do</a:t>
            </a:r>
            <a:r>
              <a:rPr sz="1400" b="1" spc="-55" dirty="0">
                <a:solidFill>
                  <a:srgbClr val="FFFFFF"/>
                </a:solidFill>
                <a:uFill>
                  <a:solidFill>
                    <a:srgbClr val="FFFFFF"/>
                  </a:solidFill>
                </a:uFill>
                <a:latin typeface="Trebuchet MS"/>
                <a:cs typeface="Trebuchet MS"/>
              </a:rPr>
              <a:t>c</a:t>
            </a:r>
            <a:r>
              <a:rPr sz="1400" b="1" spc="-135" dirty="0">
                <a:solidFill>
                  <a:srgbClr val="FFFFFF"/>
                </a:solidFill>
                <a:uFill>
                  <a:solidFill>
                    <a:srgbClr val="FFFFFF"/>
                  </a:solidFill>
                </a:uFill>
                <a:latin typeface="Trebuchet MS"/>
                <a:cs typeface="Trebuchet MS"/>
              </a:rPr>
              <a:t>k</a:t>
            </a:r>
            <a:r>
              <a:rPr sz="1400" b="1" spc="-120" dirty="0">
                <a:solidFill>
                  <a:srgbClr val="FFFFFF"/>
                </a:solidFill>
                <a:uFill>
                  <a:solidFill>
                    <a:srgbClr val="FFFFFF"/>
                  </a:solidFill>
                </a:uFill>
                <a:latin typeface="Trebuchet MS"/>
                <a:cs typeface="Trebuchet MS"/>
              </a:rPr>
              <a:t>e</a:t>
            </a:r>
            <a:r>
              <a:rPr sz="1400" b="1" spc="-80" dirty="0">
                <a:solidFill>
                  <a:srgbClr val="FFFFFF"/>
                </a:solidFill>
                <a:uFill>
                  <a:solidFill>
                    <a:srgbClr val="FFFFFF"/>
                  </a:solidFill>
                </a:uFill>
                <a:latin typeface="Trebuchet MS"/>
                <a:cs typeface="Trebuchet MS"/>
              </a:rPr>
              <a:t>r</a:t>
            </a:r>
            <a:r>
              <a:rPr sz="1400" spc="20" dirty="0">
                <a:solidFill>
                  <a:srgbClr val="FFFFFF"/>
                </a:solidFill>
                <a:uFill>
                  <a:solidFill>
                    <a:srgbClr val="FFFFFF"/>
                  </a:solidFill>
                </a:uFill>
                <a:latin typeface="Arial"/>
                <a:cs typeface="Arial"/>
              </a:rPr>
              <a:t>fi</a:t>
            </a:r>
            <a:r>
              <a:rPr sz="1400" spc="-35" dirty="0">
                <a:solidFill>
                  <a:srgbClr val="FFFFFF"/>
                </a:solidFill>
                <a:uFill>
                  <a:solidFill>
                    <a:srgbClr val="FFFFFF"/>
                  </a:solidFill>
                </a:uFill>
                <a:latin typeface="Arial"/>
                <a:cs typeface="Arial"/>
              </a:rPr>
              <a:t>le</a:t>
            </a:r>
            <a:r>
              <a:rPr sz="1400" u="heavy" spc="-35" dirty="0">
                <a:solidFill>
                  <a:srgbClr val="FFFFFF"/>
                </a:solidFill>
                <a:uFill>
                  <a:solidFill>
                    <a:srgbClr val="FFFFFF"/>
                  </a:solidFill>
                </a:uFill>
                <a:latin typeface="Arial"/>
                <a:cs typeface="Arial"/>
              </a:rPr>
              <a:t> </a:t>
            </a:r>
            <a:r>
              <a:rPr sz="1400" spc="-25" dirty="0">
                <a:solidFill>
                  <a:srgbClr val="FFFFFF"/>
                </a:solidFill>
                <a:latin typeface="Arial"/>
                <a:cs typeface="Arial"/>
              </a:rPr>
              <a:t> </a:t>
            </a:r>
            <a:r>
              <a:rPr sz="1400" b="1" spc="-110" dirty="0">
                <a:solidFill>
                  <a:srgbClr val="FFFFFF"/>
                </a:solidFill>
                <a:latin typeface="Trebuchet MS"/>
                <a:cs typeface="Trebuchet MS"/>
              </a:rPr>
              <a:t>For</a:t>
            </a:r>
            <a:endParaRPr sz="1400" dirty="0">
              <a:latin typeface="Trebuchet MS"/>
              <a:cs typeface="Trebuchet MS"/>
            </a:endParaRPr>
          </a:p>
          <a:p>
            <a:pPr algn="ctr">
              <a:lnSpc>
                <a:spcPct val="100000"/>
              </a:lnSpc>
              <a:spcBef>
                <a:spcPts val="5"/>
              </a:spcBef>
            </a:pPr>
            <a:r>
              <a:rPr sz="1400" b="1" spc="-40" dirty="0">
                <a:solidFill>
                  <a:srgbClr val="FFFFFF"/>
                </a:solidFill>
                <a:latin typeface="Trebuchet MS"/>
                <a:cs typeface="Trebuchet MS"/>
              </a:rPr>
              <a:t>A</a:t>
            </a:r>
            <a:endParaRPr sz="1400" dirty="0">
              <a:latin typeface="Trebuchet MS"/>
              <a:cs typeface="Trebuchet MS"/>
            </a:endParaRPr>
          </a:p>
        </p:txBody>
      </p:sp>
      <p:sp>
        <p:nvSpPr>
          <p:cNvPr id="13" name="object 11"/>
          <p:cNvSpPr txBox="1"/>
          <p:nvPr/>
        </p:nvSpPr>
        <p:spPr>
          <a:xfrm>
            <a:off x="3331083" y="5452554"/>
            <a:ext cx="1939289" cy="529590"/>
          </a:xfrm>
          <a:prstGeom prst="rect">
            <a:avLst/>
          </a:prstGeom>
          <a:solidFill>
            <a:srgbClr val="6FAC46"/>
          </a:solidFill>
          <a:ln w="12700">
            <a:solidFill>
              <a:srgbClr val="41709C"/>
            </a:solidFill>
          </a:ln>
        </p:spPr>
        <p:txBody>
          <a:bodyPr vert="horz" wrap="square" lIns="0" tIns="128905" rIns="0" bIns="0" rtlCol="0">
            <a:spAutoFit/>
          </a:bodyPr>
          <a:lstStyle/>
          <a:p>
            <a:pPr marL="306705">
              <a:lnSpc>
                <a:spcPct val="100000"/>
              </a:lnSpc>
              <a:spcBef>
                <a:spcPts val="1015"/>
              </a:spcBef>
            </a:pPr>
            <a:r>
              <a:rPr sz="1800" spc="-105" dirty="0">
                <a:solidFill>
                  <a:srgbClr val="FFFFFF"/>
                </a:solidFill>
                <a:latin typeface="Arial"/>
                <a:cs typeface="Arial"/>
              </a:rPr>
              <a:t>Docker</a:t>
            </a:r>
            <a:r>
              <a:rPr sz="1800" spc="-95" dirty="0">
                <a:solidFill>
                  <a:srgbClr val="FFFFFF"/>
                </a:solidFill>
                <a:latin typeface="Arial"/>
                <a:cs typeface="Arial"/>
              </a:rPr>
              <a:t> </a:t>
            </a:r>
            <a:r>
              <a:rPr sz="1800" spc="-120" dirty="0">
                <a:solidFill>
                  <a:srgbClr val="FFFFFF"/>
                </a:solidFill>
                <a:latin typeface="Arial"/>
                <a:cs typeface="Arial"/>
              </a:rPr>
              <a:t>Engine</a:t>
            </a:r>
            <a:endParaRPr sz="1800">
              <a:latin typeface="Arial"/>
              <a:cs typeface="Arial"/>
            </a:endParaRPr>
          </a:p>
        </p:txBody>
      </p:sp>
      <p:sp>
        <p:nvSpPr>
          <p:cNvPr id="14" name="object 12"/>
          <p:cNvSpPr/>
          <p:nvPr/>
        </p:nvSpPr>
        <p:spPr>
          <a:xfrm>
            <a:off x="9477437" y="1030986"/>
            <a:ext cx="1172845" cy="1732280"/>
          </a:xfrm>
          <a:custGeom>
            <a:avLst/>
            <a:gdLst/>
            <a:ahLst/>
            <a:cxnLst/>
            <a:rect l="l" t="t" r="r" b="b"/>
            <a:pathLst>
              <a:path w="1172845" h="1732280">
                <a:moveTo>
                  <a:pt x="0" y="0"/>
                </a:moveTo>
                <a:lnTo>
                  <a:pt x="0" y="1585214"/>
                </a:lnTo>
                <a:lnTo>
                  <a:pt x="4566" y="1603589"/>
                </a:lnTo>
                <a:lnTo>
                  <a:pt x="39448" y="1638166"/>
                </a:lnTo>
                <a:lnTo>
                  <a:pt x="105003" y="1668927"/>
                </a:lnTo>
                <a:lnTo>
                  <a:pt x="147910" y="1682531"/>
                </a:lnTo>
                <a:lnTo>
                  <a:pt x="196838" y="1694769"/>
                </a:lnTo>
                <a:lnTo>
                  <a:pt x="251239" y="1705502"/>
                </a:lnTo>
                <a:lnTo>
                  <a:pt x="310562" y="1714592"/>
                </a:lnTo>
                <a:lnTo>
                  <a:pt x="374259" y="1721901"/>
                </a:lnTo>
                <a:lnTo>
                  <a:pt x="441782" y="1727293"/>
                </a:lnTo>
                <a:lnTo>
                  <a:pt x="512580" y="1730629"/>
                </a:lnTo>
                <a:lnTo>
                  <a:pt x="586104" y="1731771"/>
                </a:lnTo>
                <a:lnTo>
                  <a:pt x="659632" y="1730629"/>
                </a:lnTo>
                <a:lnTo>
                  <a:pt x="730436" y="1727293"/>
                </a:lnTo>
                <a:lnTo>
                  <a:pt x="797967" y="1721901"/>
                </a:lnTo>
                <a:lnTo>
                  <a:pt x="861676" y="1714592"/>
                </a:lnTo>
                <a:lnTo>
                  <a:pt x="921012" y="1705502"/>
                </a:lnTo>
                <a:lnTo>
                  <a:pt x="975427" y="1694769"/>
                </a:lnTo>
                <a:lnTo>
                  <a:pt x="1024370" y="1682531"/>
                </a:lnTo>
                <a:lnTo>
                  <a:pt x="1067291" y="1668927"/>
                </a:lnTo>
                <a:lnTo>
                  <a:pt x="1103642" y="1654092"/>
                </a:lnTo>
                <a:lnTo>
                  <a:pt x="1154430" y="1621286"/>
                </a:lnTo>
                <a:lnTo>
                  <a:pt x="1172337" y="1585214"/>
                </a:lnTo>
                <a:lnTo>
                  <a:pt x="1172337" y="146557"/>
                </a:lnTo>
                <a:lnTo>
                  <a:pt x="586104" y="146557"/>
                </a:lnTo>
                <a:lnTo>
                  <a:pt x="512580" y="145415"/>
                </a:lnTo>
                <a:lnTo>
                  <a:pt x="441782" y="142079"/>
                </a:lnTo>
                <a:lnTo>
                  <a:pt x="374259" y="136687"/>
                </a:lnTo>
                <a:lnTo>
                  <a:pt x="310562" y="129378"/>
                </a:lnTo>
                <a:lnTo>
                  <a:pt x="251239" y="120288"/>
                </a:lnTo>
                <a:lnTo>
                  <a:pt x="196838" y="109555"/>
                </a:lnTo>
                <a:lnTo>
                  <a:pt x="147910" y="97317"/>
                </a:lnTo>
                <a:lnTo>
                  <a:pt x="105003" y="83713"/>
                </a:lnTo>
                <a:lnTo>
                  <a:pt x="68666" y="68878"/>
                </a:lnTo>
                <a:lnTo>
                  <a:pt x="17898" y="36072"/>
                </a:lnTo>
                <a:lnTo>
                  <a:pt x="4566" y="18375"/>
                </a:lnTo>
                <a:lnTo>
                  <a:pt x="0" y="0"/>
                </a:lnTo>
                <a:close/>
              </a:path>
              <a:path w="1172845" h="1732280">
                <a:moveTo>
                  <a:pt x="1172337" y="0"/>
                </a:moveTo>
                <a:lnTo>
                  <a:pt x="1154430" y="36072"/>
                </a:lnTo>
                <a:lnTo>
                  <a:pt x="1103642" y="68878"/>
                </a:lnTo>
                <a:lnTo>
                  <a:pt x="1067291" y="83713"/>
                </a:lnTo>
                <a:lnTo>
                  <a:pt x="1024370" y="97317"/>
                </a:lnTo>
                <a:lnTo>
                  <a:pt x="975427" y="109555"/>
                </a:lnTo>
                <a:lnTo>
                  <a:pt x="921012" y="120288"/>
                </a:lnTo>
                <a:lnTo>
                  <a:pt x="861676" y="129378"/>
                </a:lnTo>
                <a:lnTo>
                  <a:pt x="797967" y="136687"/>
                </a:lnTo>
                <a:lnTo>
                  <a:pt x="730436" y="142079"/>
                </a:lnTo>
                <a:lnTo>
                  <a:pt x="659632" y="145415"/>
                </a:lnTo>
                <a:lnTo>
                  <a:pt x="586104" y="146557"/>
                </a:lnTo>
                <a:lnTo>
                  <a:pt x="1172337" y="146557"/>
                </a:lnTo>
                <a:lnTo>
                  <a:pt x="1172337" y="0"/>
                </a:lnTo>
                <a:close/>
              </a:path>
            </a:pathLst>
          </a:custGeom>
          <a:solidFill>
            <a:srgbClr val="5B9BD4"/>
          </a:solidFill>
        </p:spPr>
        <p:txBody>
          <a:bodyPr wrap="square" lIns="0" tIns="0" rIns="0" bIns="0" rtlCol="0"/>
          <a:lstStyle/>
          <a:p>
            <a:endParaRPr/>
          </a:p>
        </p:txBody>
      </p:sp>
      <p:sp>
        <p:nvSpPr>
          <p:cNvPr id="15" name="object 13"/>
          <p:cNvSpPr/>
          <p:nvPr/>
        </p:nvSpPr>
        <p:spPr>
          <a:xfrm>
            <a:off x="9477437" y="884428"/>
            <a:ext cx="1172845" cy="293370"/>
          </a:xfrm>
          <a:custGeom>
            <a:avLst/>
            <a:gdLst/>
            <a:ahLst/>
            <a:cxnLst/>
            <a:rect l="l" t="t" r="r" b="b"/>
            <a:pathLst>
              <a:path w="1172845" h="293369">
                <a:moveTo>
                  <a:pt x="586104" y="0"/>
                </a:moveTo>
                <a:lnTo>
                  <a:pt x="512580" y="1142"/>
                </a:lnTo>
                <a:lnTo>
                  <a:pt x="441782" y="4478"/>
                </a:lnTo>
                <a:lnTo>
                  <a:pt x="374259" y="9870"/>
                </a:lnTo>
                <a:lnTo>
                  <a:pt x="310562" y="17179"/>
                </a:lnTo>
                <a:lnTo>
                  <a:pt x="251239" y="26269"/>
                </a:lnTo>
                <a:lnTo>
                  <a:pt x="196838" y="37002"/>
                </a:lnTo>
                <a:lnTo>
                  <a:pt x="147910" y="49240"/>
                </a:lnTo>
                <a:lnTo>
                  <a:pt x="105003" y="62844"/>
                </a:lnTo>
                <a:lnTo>
                  <a:pt x="68666" y="77679"/>
                </a:lnTo>
                <a:lnTo>
                  <a:pt x="17898" y="110485"/>
                </a:lnTo>
                <a:lnTo>
                  <a:pt x="0" y="146558"/>
                </a:lnTo>
                <a:lnTo>
                  <a:pt x="4566" y="164933"/>
                </a:lnTo>
                <a:lnTo>
                  <a:pt x="39448" y="199510"/>
                </a:lnTo>
                <a:lnTo>
                  <a:pt x="105003" y="230271"/>
                </a:lnTo>
                <a:lnTo>
                  <a:pt x="147910" y="243875"/>
                </a:lnTo>
                <a:lnTo>
                  <a:pt x="196838" y="256113"/>
                </a:lnTo>
                <a:lnTo>
                  <a:pt x="251239" y="266846"/>
                </a:lnTo>
                <a:lnTo>
                  <a:pt x="310562" y="275936"/>
                </a:lnTo>
                <a:lnTo>
                  <a:pt x="374259" y="283245"/>
                </a:lnTo>
                <a:lnTo>
                  <a:pt x="441782" y="288637"/>
                </a:lnTo>
                <a:lnTo>
                  <a:pt x="512580" y="291973"/>
                </a:lnTo>
                <a:lnTo>
                  <a:pt x="586104" y="293115"/>
                </a:lnTo>
                <a:lnTo>
                  <a:pt x="659632" y="291973"/>
                </a:lnTo>
                <a:lnTo>
                  <a:pt x="730436" y="288637"/>
                </a:lnTo>
                <a:lnTo>
                  <a:pt x="797967" y="283245"/>
                </a:lnTo>
                <a:lnTo>
                  <a:pt x="861676" y="275936"/>
                </a:lnTo>
                <a:lnTo>
                  <a:pt x="921012" y="266846"/>
                </a:lnTo>
                <a:lnTo>
                  <a:pt x="975427" y="256113"/>
                </a:lnTo>
                <a:lnTo>
                  <a:pt x="1024370" y="243875"/>
                </a:lnTo>
                <a:lnTo>
                  <a:pt x="1067291" y="230271"/>
                </a:lnTo>
                <a:lnTo>
                  <a:pt x="1103642" y="215436"/>
                </a:lnTo>
                <a:lnTo>
                  <a:pt x="1154430" y="182630"/>
                </a:lnTo>
                <a:lnTo>
                  <a:pt x="1172337" y="146558"/>
                </a:lnTo>
                <a:lnTo>
                  <a:pt x="1167768" y="128182"/>
                </a:lnTo>
                <a:lnTo>
                  <a:pt x="1132871" y="93605"/>
                </a:lnTo>
                <a:lnTo>
                  <a:pt x="1067291" y="62844"/>
                </a:lnTo>
                <a:lnTo>
                  <a:pt x="1024370" y="49240"/>
                </a:lnTo>
                <a:lnTo>
                  <a:pt x="975427" y="37002"/>
                </a:lnTo>
                <a:lnTo>
                  <a:pt x="921012" y="26269"/>
                </a:lnTo>
                <a:lnTo>
                  <a:pt x="861676" y="17179"/>
                </a:lnTo>
                <a:lnTo>
                  <a:pt x="797967" y="9870"/>
                </a:lnTo>
                <a:lnTo>
                  <a:pt x="730436" y="4478"/>
                </a:lnTo>
                <a:lnTo>
                  <a:pt x="659632" y="1142"/>
                </a:lnTo>
                <a:lnTo>
                  <a:pt x="586104" y="0"/>
                </a:lnTo>
                <a:close/>
              </a:path>
            </a:pathLst>
          </a:custGeom>
          <a:solidFill>
            <a:srgbClr val="9DC3E6"/>
          </a:solidFill>
        </p:spPr>
        <p:txBody>
          <a:bodyPr wrap="square" lIns="0" tIns="0" rIns="0" bIns="0" rtlCol="0"/>
          <a:lstStyle/>
          <a:p>
            <a:endParaRPr/>
          </a:p>
        </p:txBody>
      </p:sp>
      <p:sp>
        <p:nvSpPr>
          <p:cNvPr id="16" name="object 14"/>
          <p:cNvSpPr/>
          <p:nvPr/>
        </p:nvSpPr>
        <p:spPr>
          <a:xfrm>
            <a:off x="9477437" y="884428"/>
            <a:ext cx="1172845" cy="1878330"/>
          </a:xfrm>
          <a:custGeom>
            <a:avLst/>
            <a:gdLst/>
            <a:ahLst/>
            <a:cxnLst/>
            <a:rect l="l" t="t" r="r" b="b"/>
            <a:pathLst>
              <a:path w="1172845" h="1878330">
                <a:moveTo>
                  <a:pt x="1172337" y="146558"/>
                </a:moveTo>
                <a:lnTo>
                  <a:pt x="1154430" y="182630"/>
                </a:lnTo>
                <a:lnTo>
                  <a:pt x="1103642" y="215436"/>
                </a:lnTo>
                <a:lnTo>
                  <a:pt x="1067291" y="230271"/>
                </a:lnTo>
                <a:lnTo>
                  <a:pt x="1024370" y="243875"/>
                </a:lnTo>
                <a:lnTo>
                  <a:pt x="975427" y="256113"/>
                </a:lnTo>
                <a:lnTo>
                  <a:pt x="921012" y="266846"/>
                </a:lnTo>
                <a:lnTo>
                  <a:pt x="861676" y="275936"/>
                </a:lnTo>
                <a:lnTo>
                  <a:pt x="797967" y="283245"/>
                </a:lnTo>
                <a:lnTo>
                  <a:pt x="730436" y="288637"/>
                </a:lnTo>
                <a:lnTo>
                  <a:pt x="659632" y="291973"/>
                </a:lnTo>
                <a:lnTo>
                  <a:pt x="586104" y="293115"/>
                </a:lnTo>
                <a:lnTo>
                  <a:pt x="512580" y="291973"/>
                </a:lnTo>
                <a:lnTo>
                  <a:pt x="441782" y="288637"/>
                </a:lnTo>
                <a:lnTo>
                  <a:pt x="374259" y="283245"/>
                </a:lnTo>
                <a:lnTo>
                  <a:pt x="310562" y="275936"/>
                </a:lnTo>
                <a:lnTo>
                  <a:pt x="251239" y="266846"/>
                </a:lnTo>
                <a:lnTo>
                  <a:pt x="196838" y="256113"/>
                </a:lnTo>
                <a:lnTo>
                  <a:pt x="147910" y="243875"/>
                </a:lnTo>
                <a:lnTo>
                  <a:pt x="105003" y="230271"/>
                </a:lnTo>
                <a:lnTo>
                  <a:pt x="68666" y="215436"/>
                </a:lnTo>
                <a:lnTo>
                  <a:pt x="17898" y="182630"/>
                </a:lnTo>
                <a:lnTo>
                  <a:pt x="0" y="146558"/>
                </a:lnTo>
                <a:lnTo>
                  <a:pt x="4566" y="128182"/>
                </a:lnTo>
                <a:lnTo>
                  <a:pt x="17898" y="110485"/>
                </a:lnTo>
                <a:lnTo>
                  <a:pt x="68666" y="77679"/>
                </a:lnTo>
                <a:lnTo>
                  <a:pt x="105003" y="62844"/>
                </a:lnTo>
                <a:lnTo>
                  <a:pt x="147910" y="49240"/>
                </a:lnTo>
                <a:lnTo>
                  <a:pt x="196838" y="37002"/>
                </a:lnTo>
                <a:lnTo>
                  <a:pt x="251239" y="26269"/>
                </a:lnTo>
                <a:lnTo>
                  <a:pt x="310562" y="17179"/>
                </a:lnTo>
                <a:lnTo>
                  <a:pt x="374259" y="9870"/>
                </a:lnTo>
                <a:lnTo>
                  <a:pt x="441782" y="4478"/>
                </a:lnTo>
                <a:lnTo>
                  <a:pt x="512580" y="1142"/>
                </a:lnTo>
                <a:lnTo>
                  <a:pt x="586104" y="0"/>
                </a:lnTo>
                <a:lnTo>
                  <a:pt x="659632" y="1142"/>
                </a:lnTo>
                <a:lnTo>
                  <a:pt x="730436" y="4478"/>
                </a:lnTo>
                <a:lnTo>
                  <a:pt x="797967" y="9870"/>
                </a:lnTo>
                <a:lnTo>
                  <a:pt x="861676" y="17179"/>
                </a:lnTo>
                <a:lnTo>
                  <a:pt x="921012" y="26269"/>
                </a:lnTo>
                <a:lnTo>
                  <a:pt x="975427" y="37002"/>
                </a:lnTo>
                <a:lnTo>
                  <a:pt x="1024370" y="49240"/>
                </a:lnTo>
                <a:lnTo>
                  <a:pt x="1067291" y="62844"/>
                </a:lnTo>
                <a:lnTo>
                  <a:pt x="1103642" y="77679"/>
                </a:lnTo>
                <a:lnTo>
                  <a:pt x="1154430" y="110485"/>
                </a:lnTo>
                <a:lnTo>
                  <a:pt x="1172337" y="146558"/>
                </a:lnTo>
                <a:lnTo>
                  <a:pt x="1172337" y="1731772"/>
                </a:lnTo>
                <a:lnTo>
                  <a:pt x="1167768" y="1750147"/>
                </a:lnTo>
                <a:lnTo>
                  <a:pt x="1154430" y="1767844"/>
                </a:lnTo>
                <a:lnTo>
                  <a:pt x="1103642" y="1800650"/>
                </a:lnTo>
                <a:lnTo>
                  <a:pt x="1067291" y="1815485"/>
                </a:lnTo>
                <a:lnTo>
                  <a:pt x="1024370" y="1829089"/>
                </a:lnTo>
                <a:lnTo>
                  <a:pt x="975427" y="1841327"/>
                </a:lnTo>
                <a:lnTo>
                  <a:pt x="921012" y="1852060"/>
                </a:lnTo>
                <a:lnTo>
                  <a:pt x="861676" y="1861150"/>
                </a:lnTo>
                <a:lnTo>
                  <a:pt x="797967" y="1868459"/>
                </a:lnTo>
                <a:lnTo>
                  <a:pt x="730436" y="1873851"/>
                </a:lnTo>
                <a:lnTo>
                  <a:pt x="659632" y="1877187"/>
                </a:lnTo>
                <a:lnTo>
                  <a:pt x="586104" y="1878329"/>
                </a:lnTo>
                <a:lnTo>
                  <a:pt x="512580" y="1877187"/>
                </a:lnTo>
                <a:lnTo>
                  <a:pt x="441782" y="1873851"/>
                </a:lnTo>
                <a:lnTo>
                  <a:pt x="374259" y="1868459"/>
                </a:lnTo>
                <a:lnTo>
                  <a:pt x="310562" y="1861150"/>
                </a:lnTo>
                <a:lnTo>
                  <a:pt x="251239" y="1852060"/>
                </a:lnTo>
                <a:lnTo>
                  <a:pt x="196838" y="1841327"/>
                </a:lnTo>
                <a:lnTo>
                  <a:pt x="147910" y="1829089"/>
                </a:lnTo>
                <a:lnTo>
                  <a:pt x="105003" y="1815485"/>
                </a:lnTo>
                <a:lnTo>
                  <a:pt x="68666" y="1800650"/>
                </a:lnTo>
                <a:lnTo>
                  <a:pt x="17898" y="1767844"/>
                </a:lnTo>
                <a:lnTo>
                  <a:pt x="0" y="1731772"/>
                </a:lnTo>
                <a:lnTo>
                  <a:pt x="0" y="146558"/>
                </a:lnTo>
              </a:path>
            </a:pathLst>
          </a:custGeom>
          <a:ln w="12700">
            <a:solidFill>
              <a:srgbClr val="41709C"/>
            </a:solidFill>
          </a:ln>
        </p:spPr>
        <p:txBody>
          <a:bodyPr wrap="square" lIns="0" tIns="0" rIns="0" bIns="0" rtlCol="0"/>
          <a:lstStyle/>
          <a:p>
            <a:endParaRPr/>
          </a:p>
        </p:txBody>
      </p:sp>
      <p:sp>
        <p:nvSpPr>
          <p:cNvPr id="17" name="object 15"/>
          <p:cNvSpPr txBox="1"/>
          <p:nvPr/>
        </p:nvSpPr>
        <p:spPr>
          <a:xfrm>
            <a:off x="9596181" y="1415543"/>
            <a:ext cx="935355" cy="1122680"/>
          </a:xfrm>
          <a:prstGeom prst="rect">
            <a:avLst/>
          </a:prstGeom>
        </p:spPr>
        <p:txBody>
          <a:bodyPr vert="horz" wrap="square" lIns="0" tIns="12700" rIns="0" bIns="0" rtlCol="0">
            <a:spAutoFit/>
          </a:bodyPr>
          <a:lstStyle/>
          <a:p>
            <a:pPr marL="12700" marR="5080" indent="-1905" algn="ctr">
              <a:lnSpc>
                <a:spcPct val="100000"/>
              </a:lnSpc>
              <a:spcBef>
                <a:spcPts val="100"/>
              </a:spcBef>
            </a:pPr>
            <a:r>
              <a:rPr sz="1800" spc="-105" dirty="0">
                <a:solidFill>
                  <a:srgbClr val="FFFFFF"/>
                </a:solidFill>
                <a:latin typeface="Arial"/>
                <a:cs typeface="Arial"/>
              </a:rPr>
              <a:t>Docker  </a:t>
            </a:r>
            <a:r>
              <a:rPr sz="1800" spc="-165" dirty="0">
                <a:solidFill>
                  <a:srgbClr val="FFFFFF"/>
                </a:solidFill>
                <a:latin typeface="Arial"/>
                <a:cs typeface="Arial"/>
              </a:rPr>
              <a:t>Co</a:t>
            </a:r>
            <a:r>
              <a:rPr sz="1800" spc="-150" dirty="0">
                <a:solidFill>
                  <a:srgbClr val="FFFFFF"/>
                </a:solidFill>
                <a:latin typeface="Arial"/>
                <a:cs typeface="Arial"/>
              </a:rPr>
              <a:t>n</a:t>
            </a:r>
            <a:r>
              <a:rPr sz="1800" spc="70" dirty="0">
                <a:solidFill>
                  <a:srgbClr val="FFFFFF"/>
                </a:solidFill>
                <a:latin typeface="Arial"/>
                <a:cs typeface="Arial"/>
              </a:rPr>
              <a:t>t</a:t>
            </a:r>
            <a:r>
              <a:rPr sz="1800" spc="-50" dirty="0">
                <a:solidFill>
                  <a:srgbClr val="FFFFFF"/>
                </a:solidFill>
                <a:latin typeface="Arial"/>
                <a:cs typeface="Arial"/>
              </a:rPr>
              <a:t>ainer  </a:t>
            </a:r>
            <a:r>
              <a:rPr sz="1800" spc="-105" dirty="0">
                <a:solidFill>
                  <a:srgbClr val="FFFFFF"/>
                </a:solidFill>
                <a:latin typeface="Arial"/>
                <a:cs typeface="Arial"/>
              </a:rPr>
              <a:t>Image  </a:t>
            </a:r>
            <a:r>
              <a:rPr sz="1800" spc="-100" dirty="0">
                <a:solidFill>
                  <a:srgbClr val="FFFFFF"/>
                </a:solidFill>
                <a:latin typeface="Arial"/>
                <a:cs typeface="Arial"/>
              </a:rPr>
              <a:t>Registry</a:t>
            </a:r>
            <a:endParaRPr sz="1800" dirty="0">
              <a:latin typeface="Arial"/>
              <a:cs typeface="Arial"/>
            </a:endParaRPr>
          </a:p>
        </p:txBody>
      </p:sp>
      <p:sp>
        <p:nvSpPr>
          <p:cNvPr id="18" name="object 16"/>
          <p:cNvSpPr/>
          <p:nvPr/>
        </p:nvSpPr>
        <p:spPr>
          <a:xfrm>
            <a:off x="4104385" y="3438144"/>
            <a:ext cx="171450" cy="2014855"/>
          </a:xfrm>
          <a:custGeom>
            <a:avLst/>
            <a:gdLst/>
            <a:ahLst/>
            <a:cxnLst/>
            <a:rect l="l" t="t" r="r" b="b"/>
            <a:pathLst>
              <a:path w="171450" h="2014854">
                <a:moveTo>
                  <a:pt x="85725" y="114300"/>
                </a:moveTo>
                <a:lnTo>
                  <a:pt x="57150" y="133350"/>
                </a:lnTo>
                <a:lnTo>
                  <a:pt x="57150" y="2014473"/>
                </a:lnTo>
                <a:lnTo>
                  <a:pt x="114300" y="2014473"/>
                </a:lnTo>
                <a:lnTo>
                  <a:pt x="114300" y="133350"/>
                </a:lnTo>
                <a:lnTo>
                  <a:pt x="85725" y="114300"/>
                </a:lnTo>
                <a:close/>
              </a:path>
              <a:path w="171450" h="2014854">
                <a:moveTo>
                  <a:pt x="85725" y="0"/>
                </a:moveTo>
                <a:lnTo>
                  <a:pt x="0" y="171449"/>
                </a:lnTo>
                <a:lnTo>
                  <a:pt x="57150" y="133350"/>
                </a:lnTo>
                <a:lnTo>
                  <a:pt x="57150" y="114300"/>
                </a:lnTo>
                <a:lnTo>
                  <a:pt x="142875" y="114300"/>
                </a:lnTo>
                <a:lnTo>
                  <a:pt x="85725" y="0"/>
                </a:lnTo>
                <a:close/>
              </a:path>
              <a:path w="171450" h="2014854">
                <a:moveTo>
                  <a:pt x="142875" y="114300"/>
                </a:moveTo>
                <a:lnTo>
                  <a:pt x="114300" y="114300"/>
                </a:lnTo>
                <a:lnTo>
                  <a:pt x="114300" y="133350"/>
                </a:lnTo>
                <a:lnTo>
                  <a:pt x="171450" y="171449"/>
                </a:lnTo>
                <a:lnTo>
                  <a:pt x="142875" y="114300"/>
                </a:lnTo>
                <a:close/>
              </a:path>
              <a:path w="171450" h="2014854">
                <a:moveTo>
                  <a:pt x="85725" y="114300"/>
                </a:moveTo>
                <a:lnTo>
                  <a:pt x="57150" y="114300"/>
                </a:lnTo>
                <a:lnTo>
                  <a:pt x="57150" y="133350"/>
                </a:lnTo>
                <a:lnTo>
                  <a:pt x="85725" y="114300"/>
                </a:lnTo>
                <a:close/>
              </a:path>
              <a:path w="171450" h="2014854">
                <a:moveTo>
                  <a:pt x="114300" y="114300"/>
                </a:moveTo>
                <a:lnTo>
                  <a:pt x="85725" y="114300"/>
                </a:lnTo>
                <a:lnTo>
                  <a:pt x="114300" y="133350"/>
                </a:lnTo>
                <a:lnTo>
                  <a:pt x="114300" y="114300"/>
                </a:lnTo>
                <a:close/>
              </a:path>
            </a:pathLst>
          </a:custGeom>
          <a:solidFill>
            <a:srgbClr val="394D53"/>
          </a:solidFill>
        </p:spPr>
        <p:txBody>
          <a:bodyPr wrap="square" lIns="0" tIns="0" rIns="0" bIns="0" rtlCol="0"/>
          <a:lstStyle/>
          <a:p>
            <a:endParaRPr/>
          </a:p>
        </p:txBody>
      </p:sp>
      <p:sp>
        <p:nvSpPr>
          <p:cNvPr id="19" name="object 17"/>
          <p:cNvSpPr txBox="1"/>
          <p:nvPr/>
        </p:nvSpPr>
        <p:spPr>
          <a:xfrm>
            <a:off x="2839339" y="3826255"/>
            <a:ext cx="488950" cy="299720"/>
          </a:xfrm>
          <a:prstGeom prst="rect">
            <a:avLst/>
          </a:prstGeom>
        </p:spPr>
        <p:txBody>
          <a:bodyPr vert="horz" wrap="square" lIns="0" tIns="12700" rIns="0" bIns="0" rtlCol="0">
            <a:spAutoFit/>
          </a:bodyPr>
          <a:lstStyle/>
          <a:p>
            <a:pPr marL="12700">
              <a:lnSpc>
                <a:spcPct val="100000"/>
              </a:lnSpc>
              <a:spcBef>
                <a:spcPts val="100"/>
              </a:spcBef>
            </a:pPr>
            <a:r>
              <a:rPr sz="1800" i="1" spc="-114" dirty="0">
                <a:solidFill>
                  <a:srgbClr val="394D53"/>
                </a:solidFill>
                <a:latin typeface="Trebuchet MS"/>
                <a:cs typeface="Trebuchet MS"/>
              </a:rPr>
              <a:t>Bui</a:t>
            </a:r>
            <a:r>
              <a:rPr sz="1800" i="1" spc="-90" dirty="0">
                <a:solidFill>
                  <a:srgbClr val="394D53"/>
                </a:solidFill>
                <a:latin typeface="Trebuchet MS"/>
                <a:cs typeface="Trebuchet MS"/>
              </a:rPr>
              <a:t>l</a:t>
            </a:r>
            <a:r>
              <a:rPr sz="1800" i="1" spc="-80" dirty="0">
                <a:solidFill>
                  <a:srgbClr val="394D53"/>
                </a:solidFill>
                <a:latin typeface="Trebuchet MS"/>
                <a:cs typeface="Trebuchet MS"/>
              </a:rPr>
              <a:t>d</a:t>
            </a:r>
            <a:endParaRPr sz="1800" dirty="0">
              <a:latin typeface="Trebuchet MS"/>
              <a:cs typeface="Trebuchet MS"/>
            </a:endParaRPr>
          </a:p>
        </p:txBody>
      </p:sp>
      <p:grpSp>
        <p:nvGrpSpPr>
          <p:cNvPr id="63" name="Group 62">
            <a:extLst>
              <a:ext uri="{FF2B5EF4-FFF2-40B4-BE49-F238E27FC236}">
                <a16:creationId xmlns:a16="http://schemas.microsoft.com/office/drawing/2014/main" id="{6147A7DC-5C56-0E43-ACE2-0A4AB6F46335}"/>
              </a:ext>
            </a:extLst>
          </p:cNvPr>
          <p:cNvGrpSpPr/>
          <p:nvPr/>
        </p:nvGrpSpPr>
        <p:grpSpPr>
          <a:xfrm>
            <a:off x="9272203" y="4333747"/>
            <a:ext cx="517397" cy="1698295"/>
            <a:chOff x="9272204" y="4615992"/>
            <a:chExt cx="419100" cy="1416050"/>
          </a:xfrm>
        </p:grpSpPr>
        <p:sp>
          <p:nvSpPr>
            <p:cNvPr id="20" name="object 18"/>
            <p:cNvSpPr/>
            <p:nvPr/>
          </p:nvSpPr>
          <p:spPr>
            <a:xfrm>
              <a:off x="9272204" y="4615992"/>
              <a:ext cx="419100" cy="1416050"/>
            </a:xfrm>
            <a:custGeom>
              <a:avLst/>
              <a:gdLst/>
              <a:ahLst/>
              <a:cxnLst/>
              <a:rect l="l" t="t" r="r" b="b"/>
              <a:pathLst>
                <a:path w="419100" h="1416050">
                  <a:moveTo>
                    <a:pt x="0" y="1415795"/>
                  </a:moveTo>
                  <a:lnTo>
                    <a:pt x="418655" y="1415795"/>
                  </a:lnTo>
                  <a:lnTo>
                    <a:pt x="418655" y="0"/>
                  </a:lnTo>
                  <a:lnTo>
                    <a:pt x="0" y="0"/>
                  </a:lnTo>
                  <a:lnTo>
                    <a:pt x="0" y="1415795"/>
                  </a:lnTo>
                  <a:close/>
                </a:path>
              </a:pathLst>
            </a:custGeom>
            <a:solidFill>
              <a:srgbClr val="6FAC46"/>
            </a:solidFill>
          </p:spPr>
          <p:txBody>
            <a:bodyPr wrap="square" lIns="0" tIns="0" rIns="0" bIns="0" rtlCol="0"/>
            <a:lstStyle/>
            <a:p>
              <a:endParaRPr/>
            </a:p>
          </p:txBody>
        </p:sp>
        <p:sp>
          <p:nvSpPr>
            <p:cNvPr id="21" name="object 19"/>
            <p:cNvSpPr/>
            <p:nvPr/>
          </p:nvSpPr>
          <p:spPr>
            <a:xfrm>
              <a:off x="9272204" y="4615992"/>
              <a:ext cx="419100" cy="1416050"/>
            </a:xfrm>
            <a:custGeom>
              <a:avLst/>
              <a:gdLst/>
              <a:ahLst/>
              <a:cxnLst/>
              <a:rect l="l" t="t" r="r" b="b"/>
              <a:pathLst>
                <a:path w="419100" h="1416050">
                  <a:moveTo>
                    <a:pt x="0" y="1415795"/>
                  </a:moveTo>
                  <a:lnTo>
                    <a:pt x="418655" y="1415795"/>
                  </a:lnTo>
                  <a:lnTo>
                    <a:pt x="418655" y="0"/>
                  </a:lnTo>
                  <a:lnTo>
                    <a:pt x="0" y="0"/>
                  </a:lnTo>
                  <a:lnTo>
                    <a:pt x="0" y="1415795"/>
                  </a:lnTo>
                  <a:close/>
                </a:path>
              </a:pathLst>
            </a:custGeom>
            <a:ln w="12700">
              <a:solidFill>
                <a:srgbClr val="41709C"/>
              </a:solidFill>
            </a:ln>
          </p:spPr>
          <p:txBody>
            <a:bodyPr wrap="square" lIns="0" tIns="0" rIns="0" bIns="0" rtlCol="0"/>
            <a:lstStyle/>
            <a:p>
              <a:endParaRPr/>
            </a:p>
          </p:txBody>
        </p:sp>
        <p:sp>
          <p:nvSpPr>
            <p:cNvPr id="22" name="object 20"/>
            <p:cNvSpPr txBox="1"/>
            <p:nvPr/>
          </p:nvSpPr>
          <p:spPr>
            <a:xfrm>
              <a:off x="9403615" y="4715544"/>
              <a:ext cx="186978" cy="1274022"/>
            </a:xfrm>
            <a:prstGeom prst="rect">
              <a:avLst/>
            </a:prstGeom>
          </p:spPr>
          <p:txBody>
            <a:bodyPr vert="vert" wrap="square" lIns="0" tIns="0" rIns="0" bIns="0" rtlCol="0">
              <a:spAutoFit/>
            </a:bodyPr>
            <a:lstStyle/>
            <a:p>
              <a:pPr marL="12700">
                <a:lnSpc>
                  <a:spcPts val="1810"/>
                </a:lnSpc>
              </a:pPr>
              <a:r>
                <a:rPr sz="1800" spc="-5" dirty="0">
                  <a:solidFill>
                    <a:srgbClr val="FFFFFF"/>
                  </a:solidFill>
                  <a:latin typeface="Arial"/>
                  <a:cs typeface="Arial"/>
                </a:rPr>
                <a:t>Do</a:t>
              </a:r>
              <a:r>
                <a:rPr sz="1800" spc="-10" dirty="0">
                  <a:solidFill>
                    <a:srgbClr val="FFFFFF"/>
                  </a:solidFill>
                  <a:latin typeface="Arial"/>
                  <a:cs typeface="Arial"/>
                </a:rPr>
                <a:t>c</a:t>
              </a:r>
              <a:r>
                <a:rPr sz="1800" spc="-65" dirty="0">
                  <a:solidFill>
                    <a:srgbClr val="FFFFFF"/>
                  </a:solidFill>
                  <a:latin typeface="Arial"/>
                  <a:cs typeface="Arial"/>
                </a:rPr>
                <a:t>k</a:t>
              </a:r>
              <a:r>
                <a:rPr sz="1800" dirty="0">
                  <a:solidFill>
                    <a:srgbClr val="FFFFFF"/>
                  </a:solidFill>
                  <a:latin typeface="Arial"/>
                  <a:cs typeface="Arial"/>
                </a:rPr>
                <a:t>er</a:t>
              </a:r>
              <a:r>
                <a:rPr lang="en-US" sz="1800" dirty="0">
                  <a:solidFill>
                    <a:srgbClr val="FFFFFF"/>
                  </a:solidFill>
                  <a:latin typeface="Arial"/>
                  <a:cs typeface="Arial"/>
                </a:rPr>
                <a:t> Engine</a:t>
              </a:r>
              <a:endParaRPr sz="1800" dirty="0">
                <a:latin typeface="Arial"/>
                <a:cs typeface="Arial"/>
              </a:endParaRPr>
            </a:p>
          </p:txBody>
        </p:sp>
      </p:grpSp>
      <p:sp>
        <p:nvSpPr>
          <p:cNvPr id="23" name="object 21"/>
          <p:cNvSpPr/>
          <p:nvPr/>
        </p:nvSpPr>
        <p:spPr>
          <a:xfrm>
            <a:off x="7325803" y="6038608"/>
            <a:ext cx="3155315" cy="419100"/>
          </a:xfrm>
          <a:custGeom>
            <a:avLst/>
            <a:gdLst/>
            <a:ahLst/>
            <a:cxnLst/>
            <a:rect l="l" t="t" r="r" b="b"/>
            <a:pathLst>
              <a:path w="3155315" h="419100">
                <a:moveTo>
                  <a:pt x="0" y="418655"/>
                </a:moveTo>
                <a:lnTo>
                  <a:pt x="3155187" y="418655"/>
                </a:lnTo>
                <a:lnTo>
                  <a:pt x="3155187" y="0"/>
                </a:lnTo>
                <a:lnTo>
                  <a:pt x="0" y="0"/>
                </a:lnTo>
                <a:lnTo>
                  <a:pt x="0" y="418655"/>
                </a:lnTo>
                <a:close/>
              </a:path>
            </a:pathLst>
          </a:custGeom>
          <a:ln w="12699">
            <a:solidFill>
              <a:srgbClr val="41709C"/>
            </a:solidFill>
          </a:ln>
        </p:spPr>
        <p:txBody>
          <a:bodyPr wrap="square" lIns="0" tIns="0" rIns="0" bIns="0" rtlCol="0"/>
          <a:lstStyle/>
          <a:p>
            <a:endParaRPr/>
          </a:p>
        </p:txBody>
      </p:sp>
      <p:sp>
        <p:nvSpPr>
          <p:cNvPr id="24" name="object 22"/>
          <p:cNvSpPr txBox="1"/>
          <p:nvPr/>
        </p:nvSpPr>
        <p:spPr>
          <a:xfrm>
            <a:off x="7332153" y="6048368"/>
            <a:ext cx="3142615" cy="402590"/>
          </a:xfrm>
          <a:prstGeom prst="rect">
            <a:avLst/>
          </a:prstGeom>
          <a:solidFill>
            <a:srgbClr val="F40C75"/>
          </a:solidFill>
        </p:spPr>
        <p:txBody>
          <a:bodyPr vert="horz" wrap="square" lIns="0" tIns="48260" rIns="0" bIns="0" rtlCol="0">
            <a:spAutoFit/>
          </a:bodyPr>
          <a:lstStyle/>
          <a:p>
            <a:pPr marL="698500">
              <a:lnSpc>
                <a:spcPct val="100000"/>
              </a:lnSpc>
              <a:spcBef>
                <a:spcPts val="380"/>
              </a:spcBef>
            </a:pPr>
            <a:r>
              <a:rPr sz="1800" spc="-95" dirty="0">
                <a:solidFill>
                  <a:srgbClr val="FFFFFF"/>
                </a:solidFill>
                <a:latin typeface="Arial"/>
                <a:cs typeface="Arial"/>
              </a:rPr>
              <a:t>Host </a:t>
            </a:r>
            <a:r>
              <a:rPr sz="1800" spc="-90" dirty="0">
                <a:solidFill>
                  <a:srgbClr val="FFFFFF"/>
                </a:solidFill>
                <a:latin typeface="Arial"/>
                <a:cs typeface="Arial"/>
              </a:rPr>
              <a:t>2 </a:t>
            </a:r>
            <a:r>
              <a:rPr sz="1800" spc="-295" dirty="0">
                <a:solidFill>
                  <a:srgbClr val="FFFFFF"/>
                </a:solidFill>
                <a:latin typeface="Arial"/>
                <a:cs typeface="Arial"/>
              </a:rPr>
              <a:t>OS </a:t>
            </a:r>
            <a:r>
              <a:rPr sz="1800" spc="-90" dirty="0">
                <a:solidFill>
                  <a:srgbClr val="FFFFFF"/>
                </a:solidFill>
                <a:latin typeface="Arial"/>
                <a:cs typeface="Arial"/>
              </a:rPr>
              <a:t>2</a:t>
            </a:r>
            <a:r>
              <a:rPr sz="1800" spc="-110" dirty="0">
                <a:solidFill>
                  <a:srgbClr val="FFFFFF"/>
                </a:solidFill>
                <a:latin typeface="Arial"/>
                <a:cs typeface="Arial"/>
              </a:rPr>
              <a:t> </a:t>
            </a:r>
            <a:r>
              <a:rPr sz="1800" spc="-90" dirty="0">
                <a:solidFill>
                  <a:srgbClr val="FFFFFF"/>
                </a:solidFill>
                <a:latin typeface="Arial"/>
                <a:cs typeface="Arial"/>
              </a:rPr>
              <a:t>(Linux)</a:t>
            </a:r>
            <a:endParaRPr sz="1800">
              <a:latin typeface="Arial"/>
              <a:cs typeface="Arial"/>
            </a:endParaRPr>
          </a:p>
        </p:txBody>
      </p:sp>
      <p:grpSp>
        <p:nvGrpSpPr>
          <p:cNvPr id="4" name="Group 3">
            <a:extLst>
              <a:ext uri="{FF2B5EF4-FFF2-40B4-BE49-F238E27FC236}">
                <a16:creationId xmlns:a16="http://schemas.microsoft.com/office/drawing/2014/main" id="{60CD6B09-F936-484C-9D75-08EE61E534AF}"/>
              </a:ext>
            </a:extLst>
          </p:cNvPr>
          <p:cNvGrpSpPr/>
          <p:nvPr/>
        </p:nvGrpSpPr>
        <p:grpSpPr>
          <a:xfrm>
            <a:off x="8617875" y="4487419"/>
            <a:ext cx="592607" cy="1558924"/>
            <a:chOff x="7325803" y="4656963"/>
            <a:chExt cx="519430" cy="1398270"/>
          </a:xfrm>
        </p:grpSpPr>
        <p:sp>
          <p:nvSpPr>
            <p:cNvPr id="25" name="object 23"/>
            <p:cNvSpPr/>
            <p:nvPr/>
          </p:nvSpPr>
          <p:spPr>
            <a:xfrm>
              <a:off x="7325803" y="4797729"/>
              <a:ext cx="378460" cy="1257300"/>
            </a:xfrm>
            <a:custGeom>
              <a:avLst/>
              <a:gdLst/>
              <a:ahLst/>
              <a:cxnLst/>
              <a:rect l="l" t="t" r="r" b="b"/>
              <a:pathLst>
                <a:path w="378459" h="1257300">
                  <a:moveTo>
                    <a:pt x="0" y="1257249"/>
                  </a:moveTo>
                  <a:lnTo>
                    <a:pt x="378231" y="1257249"/>
                  </a:lnTo>
                  <a:lnTo>
                    <a:pt x="378231" y="0"/>
                  </a:lnTo>
                  <a:lnTo>
                    <a:pt x="0" y="0"/>
                  </a:lnTo>
                  <a:lnTo>
                    <a:pt x="0" y="1257249"/>
                  </a:lnTo>
                  <a:close/>
                </a:path>
              </a:pathLst>
            </a:custGeom>
            <a:solidFill>
              <a:srgbClr val="5B9BD4"/>
            </a:solidFill>
          </p:spPr>
          <p:txBody>
            <a:bodyPr wrap="square" lIns="0" tIns="0" rIns="0" bIns="0" rtlCol="0"/>
            <a:lstStyle/>
            <a:p>
              <a:endParaRPr/>
            </a:p>
          </p:txBody>
        </p:sp>
        <p:sp>
          <p:nvSpPr>
            <p:cNvPr id="26" name="object 24"/>
            <p:cNvSpPr/>
            <p:nvPr/>
          </p:nvSpPr>
          <p:spPr>
            <a:xfrm>
              <a:off x="7704008" y="4656963"/>
              <a:ext cx="140970" cy="1398270"/>
            </a:xfrm>
            <a:custGeom>
              <a:avLst/>
              <a:gdLst/>
              <a:ahLst/>
              <a:cxnLst/>
              <a:rect l="l" t="t" r="r" b="b"/>
              <a:pathLst>
                <a:path w="140970" h="1398270">
                  <a:moveTo>
                    <a:pt x="140716" y="0"/>
                  </a:moveTo>
                  <a:lnTo>
                    <a:pt x="0" y="140715"/>
                  </a:lnTo>
                  <a:lnTo>
                    <a:pt x="0" y="1398015"/>
                  </a:lnTo>
                  <a:lnTo>
                    <a:pt x="140716" y="1257274"/>
                  </a:lnTo>
                  <a:lnTo>
                    <a:pt x="140716" y="0"/>
                  </a:lnTo>
                  <a:close/>
                </a:path>
              </a:pathLst>
            </a:custGeom>
            <a:solidFill>
              <a:srgbClr val="487CAB"/>
            </a:solidFill>
          </p:spPr>
          <p:txBody>
            <a:bodyPr wrap="square" lIns="0" tIns="0" rIns="0" bIns="0" rtlCol="0"/>
            <a:lstStyle/>
            <a:p>
              <a:endParaRPr/>
            </a:p>
          </p:txBody>
        </p:sp>
        <p:sp>
          <p:nvSpPr>
            <p:cNvPr id="27" name="object 25"/>
            <p:cNvSpPr/>
            <p:nvPr/>
          </p:nvSpPr>
          <p:spPr>
            <a:xfrm>
              <a:off x="7325803" y="4656963"/>
              <a:ext cx="519430" cy="140970"/>
            </a:xfrm>
            <a:custGeom>
              <a:avLst/>
              <a:gdLst/>
              <a:ahLst/>
              <a:cxnLst/>
              <a:rect l="l" t="t" r="r" b="b"/>
              <a:pathLst>
                <a:path w="519429" h="140970">
                  <a:moveTo>
                    <a:pt x="518922" y="0"/>
                  </a:moveTo>
                  <a:lnTo>
                    <a:pt x="140715" y="0"/>
                  </a:lnTo>
                  <a:lnTo>
                    <a:pt x="0" y="140715"/>
                  </a:lnTo>
                  <a:lnTo>
                    <a:pt x="378205" y="140715"/>
                  </a:lnTo>
                  <a:lnTo>
                    <a:pt x="518922" y="0"/>
                  </a:lnTo>
                  <a:close/>
                </a:path>
              </a:pathLst>
            </a:custGeom>
            <a:solidFill>
              <a:srgbClr val="7AAEDD"/>
            </a:solidFill>
          </p:spPr>
          <p:txBody>
            <a:bodyPr wrap="square" lIns="0" tIns="0" rIns="0" bIns="0" rtlCol="0"/>
            <a:lstStyle/>
            <a:p>
              <a:endParaRPr/>
            </a:p>
          </p:txBody>
        </p:sp>
        <p:sp>
          <p:nvSpPr>
            <p:cNvPr id="28" name="object 26"/>
            <p:cNvSpPr/>
            <p:nvPr/>
          </p:nvSpPr>
          <p:spPr>
            <a:xfrm>
              <a:off x="7325803" y="4656963"/>
              <a:ext cx="519430" cy="1398270"/>
            </a:xfrm>
            <a:custGeom>
              <a:avLst/>
              <a:gdLst/>
              <a:ahLst/>
              <a:cxnLst/>
              <a:rect l="l" t="t" r="r" b="b"/>
              <a:pathLst>
                <a:path w="519429" h="1398270">
                  <a:moveTo>
                    <a:pt x="0" y="140715"/>
                  </a:moveTo>
                  <a:lnTo>
                    <a:pt x="140715" y="0"/>
                  </a:lnTo>
                  <a:lnTo>
                    <a:pt x="518922" y="0"/>
                  </a:lnTo>
                  <a:lnTo>
                    <a:pt x="518922" y="1257274"/>
                  </a:lnTo>
                  <a:lnTo>
                    <a:pt x="378205" y="1398015"/>
                  </a:lnTo>
                  <a:lnTo>
                    <a:pt x="0" y="1398015"/>
                  </a:lnTo>
                  <a:lnTo>
                    <a:pt x="0" y="140715"/>
                  </a:lnTo>
                  <a:close/>
                </a:path>
              </a:pathLst>
            </a:custGeom>
            <a:ln w="12699">
              <a:solidFill>
                <a:srgbClr val="41709C"/>
              </a:solidFill>
            </a:ln>
          </p:spPr>
          <p:txBody>
            <a:bodyPr wrap="square" lIns="0" tIns="0" rIns="0" bIns="0" rtlCol="0"/>
            <a:lstStyle/>
            <a:p>
              <a:endParaRPr/>
            </a:p>
          </p:txBody>
        </p:sp>
        <p:sp>
          <p:nvSpPr>
            <p:cNvPr id="29" name="object 27"/>
            <p:cNvSpPr/>
            <p:nvPr/>
          </p:nvSpPr>
          <p:spPr>
            <a:xfrm>
              <a:off x="7325803" y="4656963"/>
              <a:ext cx="519430" cy="140970"/>
            </a:xfrm>
            <a:custGeom>
              <a:avLst/>
              <a:gdLst/>
              <a:ahLst/>
              <a:cxnLst/>
              <a:rect l="l" t="t" r="r" b="b"/>
              <a:pathLst>
                <a:path w="519429" h="140970">
                  <a:moveTo>
                    <a:pt x="0" y="140715"/>
                  </a:moveTo>
                  <a:lnTo>
                    <a:pt x="378205" y="140715"/>
                  </a:lnTo>
                  <a:lnTo>
                    <a:pt x="518922" y="0"/>
                  </a:lnTo>
                </a:path>
              </a:pathLst>
            </a:custGeom>
            <a:ln w="12700">
              <a:solidFill>
                <a:srgbClr val="41709C"/>
              </a:solidFill>
            </a:ln>
          </p:spPr>
          <p:txBody>
            <a:bodyPr wrap="square" lIns="0" tIns="0" rIns="0" bIns="0" rtlCol="0"/>
            <a:lstStyle/>
            <a:p>
              <a:endParaRPr/>
            </a:p>
          </p:txBody>
        </p:sp>
        <p:sp>
          <p:nvSpPr>
            <p:cNvPr id="30" name="object 28"/>
            <p:cNvSpPr/>
            <p:nvPr/>
          </p:nvSpPr>
          <p:spPr>
            <a:xfrm>
              <a:off x="7704008" y="4797678"/>
              <a:ext cx="0" cy="1257300"/>
            </a:xfrm>
            <a:custGeom>
              <a:avLst/>
              <a:gdLst/>
              <a:ahLst/>
              <a:cxnLst/>
              <a:rect l="l" t="t" r="r" b="b"/>
              <a:pathLst>
                <a:path h="1257300">
                  <a:moveTo>
                    <a:pt x="0" y="0"/>
                  </a:moveTo>
                  <a:lnTo>
                    <a:pt x="0" y="1257300"/>
                  </a:lnTo>
                </a:path>
              </a:pathLst>
            </a:custGeom>
            <a:ln w="12700">
              <a:solidFill>
                <a:srgbClr val="41709C"/>
              </a:solidFill>
            </a:ln>
          </p:spPr>
          <p:txBody>
            <a:bodyPr wrap="square" lIns="0" tIns="0" rIns="0" bIns="0" rtlCol="0"/>
            <a:lstStyle/>
            <a:p>
              <a:endParaRPr/>
            </a:p>
          </p:txBody>
        </p:sp>
        <p:sp>
          <p:nvSpPr>
            <p:cNvPr id="31" name="object 29"/>
            <p:cNvSpPr txBox="1"/>
            <p:nvPr/>
          </p:nvSpPr>
          <p:spPr>
            <a:xfrm>
              <a:off x="7393471" y="4867147"/>
              <a:ext cx="230832" cy="1119505"/>
            </a:xfrm>
            <a:prstGeom prst="rect">
              <a:avLst/>
            </a:prstGeom>
          </p:spPr>
          <p:txBody>
            <a:bodyPr vert="vert" wrap="square" lIns="0" tIns="0" rIns="0" bIns="0" rtlCol="0">
              <a:spAutoFit/>
            </a:bodyPr>
            <a:lstStyle/>
            <a:p>
              <a:pPr marL="12700">
                <a:lnSpc>
                  <a:spcPts val="1810"/>
                </a:lnSpc>
              </a:pPr>
              <a:r>
                <a:rPr lang="en-US" sz="1800" spc="-75" dirty="0">
                  <a:solidFill>
                    <a:srgbClr val="FFFFFF"/>
                  </a:solidFill>
                  <a:latin typeface="Arial"/>
                  <a:cs typeface="Arial"/>
                </a:rPr>
                <a:t>Image </a:t>
              </a:r>
              <a:r>
                <a:rPr sz="1800" spc="-165" dirty="0">
                  <a:solidFill>
                    <a:srgbClr val="FFFFFF"/>
                  </a:solidFill>
                  <a:latin typeface="Arial"/>
                  <a:cs typeface="Arial"/>
                </a:rPr>
                <a:t> </a:t>
              </a:r>
              <a:r>
                <a:rPr sz="1800" spc="-160" dirty="0">
                  <a:solidFill>
                    <a:srgbClr val="FFFFFF"/>
                  </a:solidFill>
                  <a:latin typeface="Arial"/>
                  <a:cs typeface="Arial"/>
                </a:rPr>
                <a:t>A</a:t>
              </a:r>
              <a:endParaRPr sz="1800" dirty="0">
                <a:latin typeface="Arial"/>
                <a:cs typeface="Arial"/>
              </a:endParaRPr>
            </a:p>
          </p:txBody>
        </p:sp>
      </p:grpSp>
      <p:sp>
        <p:nvSpPr>
          <p:cNvPr id="46" name="object 44"/>
          <p:cNvSpPr/>
          <p:nvPr/>
        </p:nvSpPr>
        <p:spPr>
          <a:xfrm>
            <a:off x="3989959" y="1287907"/>
            <a:ext cx="381635" cy="2017395"/>
          </a:xfrm>
          <a:custGeom>
            <a:avLst/>
            <a:gdLst/>
            <a:ahLst/>
            <a:cxnLst/>
            <a:rect l="l" t="t" r="r" b="b"/>
            <a:pathLst>
              <a:path w="381635" h="2017395">
                <a:moveTo>
                  <a:pt x="0" y="2017014"/>
                </a:moveTo>
                <a:lnTo>
                  <a:pt x="381635" y="2017014"/>
                </a:lnTo>
                <a:lnTo>
                  <a:pt x="381635" y="0"/>
                </a:lnTo>
                <a:lnTo>
                  <a:pt x="0" y="0"/>
                </a:lnTo>
                <a:lnTo>
                  <a:pt x="0" y="2017014"/>
                </a:lnTo>
                <a:close/>
              </a:path>
            </a:pathLst>
          </a:custGeom>
          <a:solidFill>
            <a:srgbClr val="5B9BD4"/>
          </a:solidFill>
        </p:spPr>
        <p:txBody>
          <a:bodyPr wrap="square" lIns="0" tIns="0" rIns="0" bIns="0" rtlCol="0"/>
          <a:lstStyle/>
          <a:p>
            <a:endParaRPr/>
          </a:p>
        </p:txBody>
      </p:sp>
      <p:sp>
        <p:nvSpPr>
          <p:cNvPr id="47" name="object 45"/>
          <p:cNvSpPr/>
          <p:nvPr/>
        </p:nvSpPr>
        <p:spPr>
          <a:xfrm>
            <a:off x="4371594" y="1160780"/>
            <a:ext cx="127635" cy="2144395"/>
          </a:xfrm>
          <a:custGeom>
            <a:avLst/>
            <a:gdLst/>
            <a:ahLst/>
            <a:cxnLst/>
            <a:rect l="l" t="t" r="r" b="b"/>
            <a:pathLst>
              <a:path w="127635" h="2144395">
                <a:moveTo>
                  <a:pt x="127253" y="0"/>
                </a:moveTo>
                <a:lnTo>
                  <a:pt x="0" y="127127"/>
                </a:lnTo>
                <a:lnTo>
                  <a:pt x="0" y="2144141"/>
                </a:lnTo>
                <a:lnTo>
                  <a:pt x="127253" y="2016887"/>
                </a:lnTo>
                <a:lnTo>
                  <a:pt x="127253" y="0"/>
                </a:lnTo>
                <a:close/>
              </a:path>
            </a:pathLst>
          </a:custGeom>
          <a:solidFill>
            <a:srgbClr val="487CAB"/>
          </a:solidFill>
        </p:spPr>
        <p:txBody>
          <a:bodyPr wrap="square" lIns="0" tIns="0" rIns="0" bIns="0" rtlCol="0"/>
          <a:lstStyle/>
          <a:p>
            <a:endParaRPr/>
          </a:p>
        </p:txBody>
      </p:sp>
      <p:sp>
        <p:nvSpPr>
          <p:cNvPr id="48" name="object 46"/>
          <p:cNvSpPr/>
          <p:nvPr/>
        </p:nvSpPr>
        <p:spPr>
          <a:xfrm>
            <a:off x="3989959" y="1160780"/>
            <a:ext cx="509270" cy="127635"/>
          </a:xfrm>
          <a:custGeom>
            <a:avLst/>
            <a:gdLst/>
            <a:ahLst/>
            <a:cxnLst/>
            <a:rect l="l" t="t" r="r" b="b"/>
            <a:pathLst>
              <a:path w="509270" h="127634">
                <a:moveTo>
                  <a:pt x="508888" y="0"/>
                </a:moveTo>
                <a:lnTo>
                  <a:pt x="127253" y="0"/>
                </a:lnTo>
                <a:lnTo>
                  <a:pt x="0" y="127127"/>
                </a:lnTo>
                <a:lnTo>
                  <a:pt x="381635" y="127127"/>
                </a:lnTo>
                <a:lnTo>
                  <a:pt x="508888" y="0"/>
                </a:lnTo>
                <a:close/>
              </a:path>
            </a:pathLst>
          </a:custGeom>
          <a:solidFill>
            <a:srgbClr val="7AAEDD"/>
          </a:solidFill>
        </p:spPr>
        <p:txBody>
          <a:bodyPr wrap="square" lIns="0" tIns="0" rIns="0" bIns="0" rtlCol="0"/>
          <a:lstStyle/>
          <a:p>
            <a:endParaRPr/>
          </a:p>
        </p:txBody>
      </p:sp>
      <p:sp>
        <p:nvSpPr>
          <p:cNvPr id="49" name="object 47"/>
          <p:cNvSpPr/>
          <p:nvPr/>
        </p:nvSpPr>
        <p:spPr>
          <a:xfrm>
            <a:off x="3989959" y="1160780"/>
            <a:ext cx="509270" cy="2144395"/>
          </a:xfrm>
          <a:custGeom>
            <a:avLst/>
            <a:gdLst/>
            <a:ahLst/>
            <a:cxnLst/>
            <a:rect l="l" t="t" r="r" b="b"/>
            <a:pathLst>
              <a:path w="509270" h="2144395">
                <a:moveTo>
                  <a:pt x="0" y="127127"/>
                </a:moveTo>
                <a:lnTo>
                  <a:pt x="127253" y="0"/>
                </a:lnTo>
                <a:lnTo>
                  <a:pt x="508888" y="0"/>
                </a:lnTo>
                <a:lnTo>
                  <a:pt x="508888" y="2016887"/>
                </a:lnTo>
                <a:lnTo>
                  <a:pt x="381635" y="2144141"/>
                </a:lnTo>
                <a:lnTo>
                  <a:pt x="0" y="2144141"/>
                </a:lnTo>
                <a:lnTo>
                  <a:pt x="0" y="127127"/>
                </a:lnTo>
                <a:close/>
              </a:path>
            </a:pathLst>
          </a:custGeom>
          <a:ln w="12700">
            <a:solidFill>
              <a:srgbClr val="41709C"/>
            </a:solidFill>
          </a:ln>
        </p:spPr>
        <p:txBody>
          <a:bodyPr wrap="square" lIns="0" tIns="0" rIns="0" bIns="0" rtlCol="0"/>
          <a:lstStyle/>
          <a:p>
            <a:endParaRPr/>
          </a:p>
        </p:txBody>
      </p:sp>
      <p:sp>
        <p:nvSpPr>
          <p:cNvPr id="50" name="object 48"/>
          <p:cNvSpPr/>
          <p:nvPr/>
        </p:nvSpPr>
        <p:spPr>
          <a:xfrm>
            <a:off x="3989959" y="1160780"/>
            <a:ext cx="509270" cy="127635"/>
          </a:xfrm>
          <a:custGeom>
            <a:avLst/>
            <a:gdLst/>
            <a:ahLst/>
            <a:cxnLst/>
            <a:rect l="l" t="t" r="r" b="b"/>
            <a:pathLst>
              <a:path w="509270" h="127634">
                <a:moveTo>
                  <a:pt x="0" y="127127"/>
                </a:moveTo>
                <a:lnTo>
                  <a:pt x="381635" y="127127"/>
                </a:lnTo>
                <a:lnTo>
                  <a:pt x="508888" y="0"/>
                </a:lnTo>
              </a:path>
            </a:pathLst>
          </a:custGeom>
          <a:ln w="12700">
            <a:solidFill>
              <a:srgbClr val="41709C"/>
            </a:solidFill>
          </a:ln>
        </p:spPr>
        <p:txBody>
          <a:bodyPr wrap="square" lIns="0" tIns="0" rIns="0" bIns="0" rtlCol="0"/>
          <a:lstStyle/>
          <a:p>
            <a:endParaRPr/>
          </a:p>
        </p:txBody>
      </p:sp>
      <p:sp>
        <p:nvSpPr>
          <p:cNvPr id="51" name="object 49"/>
          <p:cNvSpPr/>
          <p:nvPr/>
        </p:nvSpPr>
        <p:spPr>
          <a:xfrm>
            <a:off x="4371594" y="1287907"/>
            <a:ext cx="0" cy="2017395"/>
          </a:xfrm>
          <a:custGeom>
            <a:avLst/>
            <a:gdLst/>
            <a:ahLst/>
            <a:cxnLst/>
            <a:rect l="l" t="t" r="r" b="b"/>
            <a:pathLst>
              <a:path h="2017395">
                <a:moveTo>
                  <a:pt x="0" y="0"/>
                </a:moveTo>
                <a:lnTo>
                  <a:pt x="0" y="2017014"/>
                </a:lnTo>
              </a:path>
            </a:pathLst>
          </a:custGeom>
          <a:ln w="12700">
            <a:solidFill>
              <a:srgbClr val="41709C"/>
            </a:solidFill>
          </a:ln>
        </p:spPr>
        <p:txBody>
          <a:bodyPr wrap="square" lIns="0" tIns="0" rIns="0" bIns="0" rtlCol="0"/>
          <a:lstStyle/>
          <a:p>
            <a:endParaRPr/>
          </a:p>
        </p:txBody>
      </p:sp>
      <p:sp>
        <p:nvSpPr>
          <p:cNvPr id="52" name="object 50"/>
          <p:cNvSpPr txBox="1"/>
          <p:nvPr/>
        </p:nvSpPr>
        <p:spPr>
          <a:xfrm>
            <a:off x="4058339" y="1736598"/>
            <a:ext cx="230832" cy="1119505"/>
          </a:xfrm>
          <a:prstGeom prst="rect">
            <a:avLst/>
          </a:prstGeom>
        </p:spPr>
        <p:txBody>
          <a:bodyPr vert="vert" wrap="square" lIns="0" tIns="0" rIns="0" bIns="0" rtlCol="0">
            <a:spAutoFit/>
          </a:bodyPr>
          <a:lstStyle/>
          <a:p>
            <a:pPr marL="12700">
              <a:lnSpc>
                <a:spcPts val="1810"/>
              </a:lnSpc>
            </a:pPr>
            <a:r>
              <a:rPr lang="en-US" sz="1800" spc="-75" dirty="0">
                <a:solidFill>
                  <a:srgbClr val="FFFFFF"/>
                </a:solidFill>
                <a:latin typeface="Arial"/>
                <a:cs typeface="Arial"/>
              </a:rPr>
              <a:t>Image </a:t>
            </a:r>
            <a:r>
              <a:rPr sz="1800" spc="-155" dirty="0">
                <a:solidFill>
                  <a:srgbClr val="FFFFFF"/>
                </a:solidFill>
                <a:latin typeface="Arial"/>
                <a:cs typeface="Arial"/>
              </a:rPr>
              <a:t> </a:t>
            </a:r>
            <a:r>
              <a:rPr sz="1800" spc="-160" dirty="0">
                <a:solidFill>
                  <a:srgbClr val="FFFFFF"/>
                </a:solidFill>
                <a:latin typeface="Arial"/>
                <a:cs typeface="Arial"/>
              </a:rPr>
              <a:t>A</a:t>
            </a:r>
            <a:endParaRPr sz="1800" dirty="0">
              <a:latin typeface="Arial"/>
              <a:cs typeface="Arial"/>
            </a:endParaRPr>
          </a:p>
        </p:txBody>
      </p:sp>
      <p:sp>
        <p:nvSpPr>
          <p:cNvPr id="53" name="object 51"/>
          <p:cNvSpPr/>
          <p:nvPr/>
        </p:nvSpPr>
        <p:spPr>
          <a:xfrm>
            <a:off x="4991100" y="2195702"/>
            <a:ext cx="4380610" cy="171450"/>
          </a:xfrm>
          <a:custGeom>
            <a:avLst/>
            <a:gdLst/>
            <a:ahLst/>
            <a:cxnLst/>
            <a:rect l="l" t="t" r="r" b="b"/>
            <a:pathLst>
              <a:path w="5552440" h="171450">
                <a:moveTo>
                  <a:pt x="5495205" y="57023"/>
                </a:moveTo>
                <a:lnTo>
                  <a:pt x="5438140" y="57023"/>
                </a:lnTo>
                <a:lnTo>
                  <a:pt x="5438267" y="114173"/>
                </a:lnTo>
                <a:lnTo>
                  <a:pt x="5419149" y="114189"/>
                </a:lnTo>
                <a:lnTo>
                  <a:pt x="5381117" y="171450"/>
                </a:lnTo>
                <a:lnTo>
                  <a:pt x="5552440" y="85598"/>
                </a:lnTo>
                <a:lnTo>
                  <a:pt x="5495205" y="57023"/>
                </a:lnTo>
                <a:close/>
              </a:path>
              <a:path w="5552440" h="171450">
                <a:moveTo>
                  <a:pt x="5419072" y="57039"/>
                </a:moveTo>
                <a:lnTo>
                  <a:pt x="0" y="61722"/>
                </a:lnTo>
                <a:lnTo>
                  <a:pt x="0" y="118872"/>
                </a:lnTo>
                <a:lnTo>
                  <a:pt x="5419149" y="114189"/>
                </a:lnTo>
                <a:lnTo>
                  <a:pt x="5438140" y="85598"/>
                </a:lnTo>
                <a:lnTo>
                  <a:pt x="5419072" y="57039"/>
                </a:lnTo>
                <a:close/>
              </a:path>
              <a:path w="5552440" h="171450">
                <a:moveTo>
                  <a:pt x="5438140" y="57023"/>
                </a:moveTo>
                <a:lnTo>
                  <a:pt x="5419072" y="57039"/>
                </a:lnTo>
                <a:lnTo>
                  <a:pt x="5438140" y="85598"/>
                </a:lnTo>
                <a:lnTo>
                  <a:pt x="5419149" y="114189"/>
                </a:lnTo>
                <a:lnTo>
                  <a:pt x="5438267" y="114173"/>
                </a:lnTo>
                <a:lnTo>
                  <a:pt x="5438140" y="57023"/>
                </a:lnTo>
                <a:close/>
              </a:path>
              <a:path w="5552440" h="171450">
                <a:moveTo>
                  <a:pt x="5380990" y="0"/>
                </a:moveTo>
                <a:lnTo>
                  <a:pt x="5419072" y="57039"/>
                </a:lnTo>
                <a:lnTo>
                  <a:pt x="5495205" y="57023"/>
                </a:lnTo>
                <a:lnTo>
                  <a:pt x="5380990" y="0"/>
                </a:lnTo>
                <a:close/>
              </a:path>
            </a:pathLst>
          </a:custGeom>
          <a:solidFill>
            <a:srgbClr val="394D53"/>
          </a:solidFill>
        </p:spPr>
        <p:txBody>
          <a:bodyPr wrap="square" lIns="0" tIns="0" rIns="0" bIns="0" rtlCol="0"/>
          <a:lstStyle/>
          <a:p>
            <a:endParaRPr/>
          </a:p>
        </p:txBody>
      </p:sp>
      <p:sp>
        <p:nvSpPr>
          <p:cNvPr id="54" name="object 52"/>
          <p:cNvSpPr txBox="1"/>
          <p:nvPr/>
        </p:nvSpPr>
        <p:spPr>
          <a:xfrm>
            <a:off x="6757705" y="1670431"/>
            <a:ext cx="466090" cy="299720"/>
          </a:xfrm>
          <a:prstGeom prst="rect">
            <a:avLst/>
          </a:prstGeom>
        </p:spPr>
        <p:txBody>
          <a:bodyPr vert="horz" wrap="square" lIns="0" tIns="12700" rIns="0" bIns="0" rtlCol="0">
            <a:spAutoFit/>
          </a:bodyPr>
          <a:lstStyle/>
          <a:p>
            <a:pPr marL="12700">
              <a:lnSpc>
                <a:spcPct val="100000"/>
              </a:lnSpc>
              <a:spcBef>
                <a:spcPts val="100"/>
              </a:spcBef>
            </a:pPr>
            <a:r>
              <a:rPr sz="1800" i="1" spc="-60" dirty="0">
                <a:solidFill>
                  <a:srgbClr val="394D53"/>
                </a:solidFill>
                <a:latin typeface="Trebuchet MS"/>
                <a:cs typeface="Trebuchet MS"/>
              </a:rPr>
              <a:t>P</a:t>
            </a:r>
            <a:r>
              <a:rPr sz="1800" i="1" spc="-70" dirty="0">
                <a:solidFill>
                  <a:srgbClr val="394D53"/>
                </a:solidFill>
                <a:latin typeface="Trebuchet MS"/>
                <a:cs typeface="Trebuchet MS"/>
              </a:rPr>
              <a:t>u</a:t>
            </a:r>
            <a:r>
              <a:rPr sz="1800" i="1" spc="-55" dirty="0">
                <a:solidFill>
                  <a:srgbClr val="394D53"/>
                </a:solidFill>
                <a:latin typeface="Trebuchet MS"/>
                <a:cs typeface="Trebuchet MS"/>
              </a:rPr>
              <a:t>s</a:t>
            </a:r>
            <a:r>
              <a:rPr sz="1800" i="1" spc="-80" dirty="0">
                <a:solidFill>
                  <a:srgbClr val="394D53"/>
                </a:solidFill>
                <a:latin typeface="Trebuchet MS"/>
                <a:cs typeface="Trebuchet MS"/>
              </a:rPr>
              <a:t>h</a:t>
            </a:r>
            <a:endParaRPr sz="1800" dirty="0">
              <a:latin typeface="Trebuchet MS"/>
              <a:cs typeface="Trebuchet MS"/>
            </a:endParaRPr>
          </a:p>
        </p:txBody>
      </p:sp>
      <p:sp>
        <p:nvSpPr>
          <p:cNvPr id="55" name="object 53"/>
          <p:cNvSpPr/>
          <p:nvPr/>
        </p:nvSpPr>
        <p:spPr>
          <a:xfrm>
            <a:off x="9819320" y="2760725"/>
            <a:ext cx="171450" cy="3295015"/>
          </a:xfrm>
          <a:custGeom>
            <a:avLst/>
            <a:gdLst/>
            <a:ahLst/>
            <a:cxnLst/>
            <a:rect l="l" t="t" r="r" b="b"/>
            <a:pathLst>
              <a:path w="171450" h="3295015">
                <a:moveTo>
                  <a:pt x="85439" y="114362"/>
                </a:moveTo>
                <a:lnTo>
                  <a:pt x="85249" y="114364"/>
                </a:lnTo>
                <a:lnTo>
                  <a:pt x="56890" y="133565"/>
                </a:lnTo>
                <a:lnTo>
                  <a:pt x="77089" y="3294443"/>
                </a:lnTo>
                <a:lnTo>
                  <a:pt x="134239" y="3294075"/>
                </a:lnTo>
                <a:lnTo>
                  <a:pt x="114040" y="133177"/>
                </a:lnTo>
                <a:lnTo>
                  <a:pt x="85439" y="114362"/>
                </a:lnTo>
                <a:close/>
              </a:path>
              <a:path w="171450" h="3295015">
                <a:moveTo>
                  <a:pt x="84582" y="0"/>
                </a:moveTo>
                <a:lnTo>
                  <a:pt x="0" y="172085"/>
                </a:lnTo>
                <a:lnTo>
                  <a:pt x="56890" y="133565"/>
                </a:lnTo>
                <a:lnTo>
                  <a:pt x="56769" y="114553"/>
                </a:lnTo>
                <a:lnTo>
                  <a:pt x="85249" y="114364"/>
                </a:lnTo>
                <a:lnTo>
                  <a:pt x="94869" y="114300"/>
                </a:lnTo>
                <a:lnTo>
                  <a:pt x="142601" y="114173"/>
                </a:lnTo>
                <a:lnTo>
                  <a:pt x="84582" y="0"/>
                </a:lnTo>
                <a:close/>
              </a:path>
              <a:path w="171450" h="3295015">
                <a:moveTo>
                  <a:pt x="142601" y="114173"/>
                </a:moveTo>
                <a:lnTo>
                  <a:pt x="113919" y="114173"/>
                </a:lnTo>
                <a:lnTo>
                  <a:pt x="114040" y="133177"/>
                </a:lnTo>
                <a:lnTo>
                  <a:pt x="171450" y="170941"/>
                </a:lnTo>
                <a:lnTo>
                  <a:pt x="142601" y="114173"/>
                </a:lnTo>
                <a:close/>
              </a:path>
              <a:path w="171450" h="3295015">
                <a:moveTo>
                  <a:pt x="85249" y="114364"/>
                </a:moveTo>
                <a:lnTo>
                  <a:pt x="56769" y="114553"/>
                </a:lnTo>
                <a:lnTo>
                  <a:pt x="56890" y="133565"/>
                </a:lnTo>
                <a:lnTo>
                  <a:pt x="85249" y="114364"/>
                </a:lnTo>
                <a:close/>
              </a:path>
              <a:path w="171450" h="3295015">
                <a:moveTo>
                  <a:pt x="113919" y="114173"/>
                </a:moveTo>
                <a:lnTo>
                  <a:pt x="85439" y="114362"/>
                </a:lnTo>
                <a:lnTo>
                  <a:pt x="114040" y="133177"/>
                </a:lnTo>
                <a:lnTo>
                  <a:pt x="113919" y="114173"/>
                </a:lnTo>
                <a:close/>
              </a:path>
              <a:path w="171450" h="3295015">
                <a:moveTo>
                  <a:pt x="94869" y="114300"/>
                </a:moveTo>
                <a:lnTo>
                  <a:pt x="85344" y="114300"/>
                </a:lnTo>
                <a:lnTo>
                  <a:pt x="94869" y="114300"/>
                </a:lnTo>
                <a:close/>
              </a:path>
            </a:pathLst>
          </a:custGeom>
          <a:solidFill>
            <a:srgbClr val="394D53"/>
          </a:solidFill>
        </p:spPr>
        <p:txBody>
          <a:bodyPr wrap="square" lIns="0" tIns="0" rIns="0" bIns="0" rtlCol="0"/>
          <a:lstStyle/>
          <a:p>
            <a:endParaRPr/>
          </a:p>
        </p:txBody>
      </p:sp>
      <p:sp>
        <p:nvSpPr>
          <p:cNvPr id="56" name="object 54"/>
          <p:cNvSpPr/>
          <p:nvPr/>
        </p:nvSpPr>
        <p:spPr>
          <a:xfrm>
            <a:off x="10155108" y="2841371"/>
            <a:ext cx="171450" cy="3180080"/>
          </a:xfrm>
          <a:custGeom>
            <a:avLst/>
            <a:gdLst/>
            <a:ahLst/>
            <a:cxnLst/>
            <a:rect l="l" t="t" r="r" b="b"/>
            <a:pathLst>
              <a:path w="171450" h="3180079">
                <a:moveTo>
                  <a:pt x="0" y="3009252"/>
                </a:moveTo>
                <a:lnTo>
                  <a:pt x="87375" y="3179889"/>
                </a:lnTo>
                <a:lnTo>
                  <a:pt x="143028" y="3065868"/>
                </a:lnTo>
                <a:lnTo>
                  <a:pt x="57784" y="3065868"/>
                </a:lnTo>
                <a:lnTo>
                  <a:pt x="57605" y="3046831"/>
                </a:lnTo>
                <a:lnTo>
                  <a:pt x="0" y="3009252"/>
                </a:lnTo>
                <a:close/>
              </a:path>
              <a:path w="171450" h="3180079">
                <a:moveTo>
                  <a:pt x="57605" y="3046831"/>
                </a:moveTo>
                <a:lnTo>
                  <a:pt x="57784" y="3065868"/>
                </a:lnTo>
                <a:lnTo>
                  <a:pt x="86359" y="3065589"/>
                </a:lnTo>
                <a:lnTo>
                  <a:pt x="57605" y="3046831"/>
                </a:lnTo>
                <a:close/>
              </a:path>
              <a:path w="171450" h="3180079">
                <a:moveTo>
                  <a:pt x="171450" y="3007639"/>
                </a:moveTo>
                <a:lnTo>
                  <a:pt x="114755" y="3046250"/>
                </a:lnTo>
                <a:lnTo>
                  <a:pt x="114934" y="3065322"/>
                </a:lnTo>
                <a:lnTo>
                  <a:pt x="57784" y="3065868"/>
                </a:lnTo>
                <a:lnTo>
                  <a:pt x="143028" y="3065868"/>
                </a:lnTo>
                <a:lnTo>
                  <a:pt x="171450" y="3007639"/>
                </a:lnTo>
                <a:close/>
              </a:path>
              <a:path w="171450" h="3180079">
                <a:moveTo>
                  <a:pt x="86105" y="0"/>
                </a:moveTo>
                <a:lnTo>
                  <a:pt x="28955" y="508"/>
                </a:lnTo>
                <a:lnTo>
                  <a:pt x="57605" y="3046831"/>
                </a:lnTo>
                <a:lnTo>
                  <a:pt x="86359" y="3065589"/>
                </a:lnTo>
                <a:lnTo>
                  <a:pt x="114755" y="3046250"/>
                </a:lnTo>
                <a:lnTo>
                  <a:pt x="86105" y="0"/>
                </a:lnTo>
                <a:close/>
              </a:path>
              <a:path w="171450" h="3180079">
                <a:moveTo>
                  <a:pt x="114755" y="3046250"/>
                </a:moveTo>
                <a:lnTo>
                  <a:pt x="86359" y="3065589"/>
                </a:lnTo>
                <a:lnTo>
                  <a:pt x="114934" y="3065322"/>
                </a:lnTo>
                <a:lnTo>
                  <a:pt x="114755" y="3046250"/>
                </a:lnTo>
                <a:close/>
              </a:path>
            </a:pathLst>
          </a:custGeom>
          <a:solidFill>
            <a:srgbClr val="394D53"/>
          </a:solidFill>
        </p:spPr>
        <p:txBody>
          <a:bodyPr wrap="square" lIns="0" tIns="0" rIns="0" bIns="0" rtlCol="0"/>
          <a:lstStyle/>
          <a:p>
            <a:endParaRPr/>
          </a:p>
        </p:txBody>
      </p:sp>
      <p:sp>
        <p:nvSpPr>
          <p:cNvPr id="57" name="object 55"/>
          <p:cNvSpPr txBox="1"/>
          <p:nvPr/>
        </p:nvSpPr>
        <p:spPr>
          <a:xfrm>
            <a:off x="8989883" y="3005455"/>
            <a:ext cx="646430" cy="299720"/>
          </a:xfrm>
          <a:prstGeom prst="rect">
            <a:avLst/>
          </a:prstGeom>
        </p:spPr>
        <p:txBody>
          <a:bodyPr vert="horz" wrap="square" lIns="0" tIns="12700" rIns="0" bIns="0" rtlCol="0">
            <a:spAutoFit/>
          </a:bodyPr>
          <a:lstStyle/>
          <a:p>
            <a:pPr marL="12700">
              <a:lnSpc>
                <a:spcPct val="100000"/>
              </a:lnSpc>
              <a:spcBef>
                <a:spcPts val="100"/>
              </a:spcBef>
            </a:pPr>
            <a:r>
              <a:rPr sz="1800" i="1" spc="-85" dirty="0">
                <a:solidFill>
                  <a:srgbClr val="394D53"/>
                </a:solidFill>
                <a:latin typeface="Trebuchet MS"/>
                <a:cs typeface="Trebuchet MS"/>
              </a:rPr>
              <a:t>Search</a:t>
            </a:r>
            <a:endParaRPr sz="1800">
              <a:latin typeface="Trebuchet MS"/>
              <a:cs typeface="Trebuchet MS"/>
            </a:endParaRPr>
          </a:p>
        </p:txBody>
      </p:sp>
      <p:sp>
        <p:nvSpPr>
          <p:cNvPr id="58" name="object 56"/>
          <p:cNvSpPr txBox="1"/>
          <p:nvPr/>
        </p:nvSpPr>
        <p:spPr>
          <a:xfrm>
            <a:off x="10356277" y="3126486"/>
            <a:ext cx="364490" cy="299720"/>
          </a:xfrm>
          <a:prstGeom prst="rect">
            <a:avLst/>
          </a:prstGeom>
        </p:spPr>
        <p:txBody>
          <a:bodyPr vert="horz" wrap="square" lIns="0" tIns="12700" rIns="0" bIns="0" rtlCol="0">
            <a:spAutoFit/>
          </a:bodyPr>
          <a:lstStyle/>
          <a:p>
            <a:pPr marL="12700">
              <a:lnSpc>
                <a:spcPct val="100000"/>
              </a:lnSpc>
              <a:spcBef>
                <a:spcPts val="100"/>
              </a:spcBef>
            </a:pPr>
            <a:r>
              <a:rPr sz="1800" i="1" spc="-60" dirty="0">
                <a:solidFill>
                  <a:srgbClr val="394D53"/>
                </a:solidFill>
                <a:latin typeface="Trebuchet MS"/>
                <a:cs typeface="Trebuchet MS"/>
              </a:rPr>
              <a:t>P</a:t>
            </a:r>
            <a:r>
              <a:rPr sz="1800" i="1" spc="-160" dirty="0">
                <a:solidFill>
                  <a:srgbClr val="394D53"/>
                </a:solidFill>
                <a:latin typeface="Trebuchet MS"/>
                <a:cs typeface="Trebuchet MS"/>
              </a:rPr>
              <a:t>u</a:t>
            </a:r>
            <a:r>
              <a:rPr sz="1800" i="1" spc="-100" dirty="0">
                <a:solidFill>
                  <a:srgbClr val="394D53"/>
                </a:solidFill>
                <a:latin typeface="Trebuchet MS"/>
                <a:cs typeface="Trebuchet MS"/>
              </a:rPr>
              <a:t>l</a:t>
            </a:r>
            <a:r>
              <a:rPr sz="1800" i="1" spc="-165" dirty="0">
                <a:solidFill>
                  <a:srgbClr val="394D53"/>
                </a:solidFill>
                <a:latin typeface="Trebuchet MS"/>
                <a:cs typeface="Trebuchet MS"/>
              </a:rPr>
              <a:t>l</a:t>
            </a:r>
            <a:endParaRPr sz="1800">
              <a:latin typeface="Trebuchet MS"/>
              <a:cs typeface="Trebuchet MS"/>
            </a:endParaRPr>
          </a:p>
        </p:txBody>
      </p:sp>
      <p:sp>
        <p:nvSpPr>
          <p:cNvPr id="59" name="object 57"/>
          <p:cNvSpPr txBox="1"/>
          <p:nvPr/>
        </p:nvSpPr>
        <p:spPr>
          <a:xfrm>
            <a:off x="10388280" y="3595877"/>
            <a:ext cx="384175" cy="299720"/>
          </a:xfrm>
          <a:prstGeom prst="rect">
            <a:avLst/>
          </a:prstGeom>
        </p:spPr>
        <p:txBody>
          <a:bodyPr vert="horz" wrap="square" lIns="0" tIns="12700" rIns="0" bIns="0" rtlCol="0">
            <a:spAutoFit/>
          </a:bodyPr>
          <a:lstStyle/>
          <a:p>
            <a:pPr marL="12700">
              <a:lnSpc>
                <a:spcPct val="100000"/>
              </a:lnSpc>
              <a:spcBef>
                <a:spcPts val="100"/>
              </a:spcBef>
            </a:pPr>
            <a:r>
              <a:rPr sz="1800" i="1" spc="-75" dirty="0">
                <a:solidFill>
                  <a:srgbClr val="394D53"/>
                </a:solidFill>
                <a:latin typeface="Trebuchet MS"/>
                <a:cs typeface="Trebuchet MS"/>
              </a:rPr>
              <a:t>R</a:t>
            </a:r>
            <a:r>
              <a:rPr sz="1800" i="1" spc="-85" dirty="0">
                <a:solidFill>
                  <a:srgbClr val="394D53"/>
                </a:solidFill>
                <a:latin typeface="Trebuchet MS"/>
                <a:cs typeface="Trebuchet MS"/>
              </a:rPr>
              <a:t>u</a:t>
            </a:r>
            <a:r>
              <a:rPr sz="1800" i="1" spc="-60" dirty="0">
                <a:solidFill>
                  <a:srgbClr val="394D53"/>
                </a:solidFill>
                <a:latin typeface="Trebuchet MS"/>
                <a:cs typeface="Trebuchet MS"/>
              </a:rPr>
              <a:t>n</a:t>
            </a:r>
            <a:endParaRPr sz="1800">
              <a:latin typeface="Trebuchet MS"/>
              <a:cs typeface="Trebuchet MS"/>
            </a:endParaRPr>
          </a:p>
        </p:txBody>
      </p:sp>
      <p:sp>
        <p:nvSpPr>
          <p:cNvPr id="60" name="object 58"/>
          <p:cNvSpPr txBox="1"/>
          <p:nvPr/>
        </p:nvSpPr>
        <p:spPr>
          <a:xfrm>
            <a:off x="3331083" y="5981992"/>
            <a:ext cx="1939289" cy="419100"/>
          </a:xfrm>
          <a:prstGeom prst="rect">
            <a:avLst/>
          </a:prstGeom>
          <a:solidFill>
            <a:srgbClr val="6F2F9F"/>
          </a:solidFill>
          <a:ln w="12700">
            <a:solidFill>
              <a:srgbClr val="41709C"/>
            </a:solidFill>
          </a:ln>
        </p:spPr>
        <p:txBody>
          <a:bodyPr vert="horz" wrap="square" lIns="0" tIns="58419" rIns="0" bIns="0" rtlCol="0">
            <a:spAutoFit/>
          </a:bodyPr>
          <a:lstStyle/>
          <a:p>
            <a:pPr marL="154305">
              <a:lnSpc>
                <a:spcPct val="100000"/>
              </a:lnSpc>
              <a:spcBef>
                <a:spcPts val="459"/>
              </a:spcBef>
            </a:pPr>
            <a:r>
              <a:rPr sz="1800" spc="-90" dirty="0">
                <a:solidFill>
                  <a:srgbClr val="FFFFFF"/>
                </a:solidFill>
                <a:latin typeface="Arial"/>
                <a:cs typeface="Arial"/>
              </a:rPr>
              <a:t>Host 1 </a:t>
            </a:r>
            <a:r>
              <a:rPr sz="1800" spc="-295" dirty="0">
                <a:solidFill>
                  <a:srgbClr val="FFFFFF"/>
                </a:solidFill>
                <a:latin typeface="Arial"/>
                <a:cs typeface="Arial"/>
              </a:rPr>
              <a:t>OS</a:t>
            </a:r>
            <a:r>
              <a:rPr sz="1800" spc="-145" dirty="0">
                <a:solidFill>
                  <a:srgbClr val="FFFFFF"/>
                </a:solidFill>
                <a:latin typeface="Arial"/>
                <a:cs typeface="Arial"/>
              </a:rPr>
              <a:t> </a:t>
            </a:r>
            <a:r>
              <a:rPr sz="1800" spc="-90" dirty="0">
                <a:solidFill>
                  <a:srgbClr val="FFFFFF"/>
                </a:solidFill>
                <a:latin typeface="Arial"/>
                <a:cs typeface="Arial"/>
              </a:rPr>
              <a:t>(Linux)</a:t>
            </a:r>
            <a:endParaRPr sz="1800">
              <a:latin typeface="Arial"/>
              <a:cs typeface="Arial"/>
            </a:endParaRPr>
          </a:p>
        </p:txBody>
      </p:sp>
      <p:grpSp>
        <p:nvGrpSpPr>
          <p:cNvPr id="62" name="Group 61">
            <a:extLst>
              <a:ext uri="{FF2B5EF4-FFF2-40B4-BE49-F238E27FC236}">
                <a16:creationId xmlns:a16="http://schemas.microsoft.com/office/drawing/2014/main" id="{706CC06F-FFF7-064A-9607-91B881083FA6}"/>
              </a:ext>
            </a:extLst>
          </p:cNvPr>
          <p:cNvGrpSpPr/>
          <p:nvPr/>
        </p:nvGrpSpPr>
        <p:grpSpPr>
          <a:xfrm>
            <a:off x="7332153" y="4850002"/>
            <a:ext cx="1110488" cy="1198366"/>
            <a:chOff x="7965882" y="4689601"/>
            <a:chExt cx="1110488" cy="1339342"/>
          </a:xfrm>
        </p:grpSpPr>
        <p:sp>
          <p:nvSpPr>
            <p:cNvPr id="32" name="object 30"/>
            <p:cNvSpPr/>
            <p:nvPr/>
          </p:nvSpPr>
          <p:spPr>
            <a:xfrm>
              <a:off x="7965882" y="4813236"/>
              <a:ext cx="371475" cy="1208405"/>
            </a:xfrm>
            <a:custGeom>
              <a:avLst/>
              <a:gdLst/>
              <a:ahLst/>
              <a:cxnLst/>
              <a:rect l="l" t="t" r="r" b="b"/>
              <a:pathLst>
                <a:path w="371475" h="1208404">
                  <a:moveTo>
                    <a:pt x="0" y="1208024"/>
                  </a:moveTo>
                  <a:lnTo>
                    <a:pt x="370941" y="1208024"/>
                  </a:lnTo>
                  <a:lnTo>
                    <a:pt x="370941" y="0"/>
                  </a:lnTo>
                  <a:lnTo>
                    <a:pt x="0" y="0"/>
                  </a:lnTo>
                  <a:lnTo>
                    <a:pt x="0" y="1208024"/>
                  </a:lnTo>
                  <a:close/>
                </a:path>
              </a:pathLst>
            </a:custGeom>
            <a:solidFill>
              <a:srgbClr val="5B9BD4"/>
            </a:solidFill>
          </p:spPr>
          <p:txBody>
            <a:bodyPr wrap="square" lIns="0" tIns="0" rIns="0" bIns="0" rtlCol="0"/>
            <a:lstStyle/>
            <a:p>
              <a:endParaRPr/>
            </a:p>
          </p:txBody>
        </p:sp>
        <p:sp>
          <p:nvSpPr>
            <p:cNvPr id="33" name="object 31"/>
            <p:cNvSpPr/>
            <p:nvPr/>
          </p:nvSpPr>
          <p:spPr>
            <a:xfrm>
              <a:off x="8336850" y="4689601"/>
              <a:ext cx="123825" cy="1332230"/>
            </a:xfrm>
            <a:custGeom>
              <a:avLst/>
              <a:gdLst/>
              <a:ahLst/>
              <a:cxnLst/>
              <a:rect l="l" t="t" r="r" b="b"/>
              <a:pathLst>
                <a:path w="123825" h="1332229">
                  <a:moveTo>
                    <a:pt x="123570" y="0"/>
                  </a:moveTo>
                  <a:lnTo>
                    <a:pt x="0" y="123570"/>
                  </a:lnTo>
                  <a:lnTo>
                    <a:pt x="0" y="1331658"/>
                  </a:lnTo>
                  <a:lnTo>
                    <a:pt x="123570" y="1208011"/>
                  </a:lnTo>
                  <a:lnTo>
                    <a:pt x="123570" y="0"/>
                  </a:lnTo>
                  <a:close/>
                </a:path>
              </a:pathLst>
            </a:custGeom>
            <a:solidFill>
              <a:srgbClr val="487CAB"/>
            </a:solidFill>
          </p:spPr>
          <p:txBody>
            <a:bodyPr wrap="square" lIns="0" tIns="0" rIns="0" bIns="0" rtlCol="0"/>
            <a:lstStyle/>
            <a:p>
              <a:endParaRPr/>
            </a:p>
          </p:txBody>
        </p:sp>
        <p:sp>
          <p:nvSpPr>
            <p:cNvPr id="34" name="object 32"/>
            <p:cNvSpPr/>
            <p:nvPr/>
          </p:nvSpPr>
          <p:spPr>
            <a:xfrm>
              <a:off x="7965882" y="4689601"/>
              <a:ext cx="494665" cy="123825"/>
            </a:xfrm>
            <a:custGeom>
              <a:avLst/>
              <a:gdLst/>
              <a:ahLst/>
              <a:cxnLst/>
              <a:rect l="l" t="t" r="r" b="b"/>
              <a:pathLst>
                <a:path w="494665" h="123825">
                  <a:moveTo>
                    <a:pt x="494537" y="0"/>
                  </a:moveTo>
                  <a:lnTo>
                    <a:pt x="123698" y="0"/>
                  </a:lnTo>
                  <a:lnTo>
                    <a:pt x="0" y="123570"/>
                  </a:lnTo>
                  <a:lnTo>
                    <a:pt x="370967" y="123570"/>
                  </a:lnTo>
                  <a:lnTo>
                    <a:pt x="494537" y="0"/>
                  </a:lnTo>
                  <a:close/>
                </a:path>
              </a:pathLst>
            </a:custGeom>
            <a:solidFill>
              <a:srgbClr val="7AAEDD"/>
            </a:solidFill>
          </p:spPr>
          <p:txBody>
            <a:bodyPr wrap="square" lIns="0" tIns="0" rIns="0" bIns="0" rtlCol="0"/>
            <a:lstStyle/>
            <a:p>
              <a:endParaRPr/>
            </a:p>
          </p:txBody>
        </p:sp>
        <p:sp>
          <p:nvSpPr>
            <p:cNvPr id="35" name="object 33"/>
            <p:cNvSpPr/>
            <p:nvPr/>
          </p:nvSpPr>
          <p:spPr>
            <a:xfrm>
              <a:off x="7965882" y="4689601"/>
              <a:ext cx="494665" cy="1332230"/>
            </a:xfrm>
            <a:custGeom>
              <a:avLst/>
              <a:gdLst/>
              <a:ahLst/>
              <a:cxnLst/>
              <a:rect l="l" t="t" r="r" b="b"/>
              <a:pathLst>
                <a:path w="494665" h="1332229">
                  <a:moveTo>
                    <a:pt x="0" y="123570"/>
                  </a:moveTo>
                  <a:lnTo>
                    <a:pt x="123698" y="0"/>
                  </a:lnTo>
                  <a:lnTo>
                    <a:pt x="494537" y="0"/>
                  </a:lnTo>
                  <a:lnTo>
                    <a:pt x="494537" y="1208011"/>
                  </a:lnTo>
                  <a:lnTo>
                    <a:pt x="370967" y="1331658"/>
                  </a:lnTo>
                  <a:lnTo>
                    <a:pt x="0" y="1331658"/>
                  </a:lnTo>
                  <a:lnTo>
                    <a:pt x="0" y="123570"/>
                  </a:lnTo>
                  <a:close/>
                </a:path>
              </a:pathLst>
            </a:custGeom>
            <a:ln w="12700">
              <a:solidFill>
                <a:srgbClr val="41709C"/>
              </a:solidFill>
            </a:ln>
          </p:spPr>
          <p:txBody>
            <a:bodyPr wrap="square" lIns="0" tIns="0" rIns="0" bIns="0" rtlCol="0"/>
            <a:lstStyle/>
            <a:p>
              <a:endParaRPr/>
            </a:p>
          </p:txBody>
        </p:sp>
        <p:sp>
          <p:nvSpPr>
            <p:cNvPr id="36" name="object 34"/>
            <p:cNvSpPr/>
            <p:nvPr/>
          </p:nvSpPr>
          <p:spPr>
            <a:xfrm>
              <a:off x="7965882" y="4689601"/>
              <a:ext cx="494665" cy="123825"/>
            </a:xfrm>
            <a:custGeom>
              <a:avLst/>
              <a:gdLst/>
              <a:ahLst/>
              <a:cxnLst/>
              <a:rect l="l" t="t" r="r" b="b"/>
              <a:pathLst>
                <a:path w="494665" h="123825">
                  <a:moveTo>
                    <a:pt x="0" y="123570"/>
                  </a:moveTo>
                  <a:lnTo>
                    <a:pt x="370967" y="123570"/>
                  </a:lnTo>
                  <a:lnTo>
                    <a:pt x="494537" y="0"/>
                  </a:lnTo>
                </a:path>
              </a:pathLst>
            </a:custGeom>
            <a:ln w="12700">
              <a:solidFill>
                <a:srgbClr val="41709C"/>
              </a:solidFill>
            </a:ln>
          </p:spPr>
          <p:txBody>
            <a:bodyPr wrap="square" lIns="0" tIns="0" rIns="0" bIns="0" rtlCol="0"/>
            <a:lstStyle/>
            <a:p>
              <a:endParaRPr/>
            </a:p>
          </p:txBody>
        </p:sp>
        <p:sp>
          <p:nvSpPr>
            <p:cNvPr id="37" name="object 35"/>
            <p:cNvSpPr/>
            <p:nvPr/>
          </p:nvSpPr>
          <p:spPr>
            <a:xfrm>
              <a:off x="8336850" y="4813172"/>
              <a:ext cx="0" cy="1208405"/>
            </a:xfrm>
            <a:custGeom>
              <a:avLst/>
              <a:gdLst/>
              <a:ahLst/>
              <a:cxnLst/>
              <a:rect l="l" t="t" r="r" b="b"/>
              <a:pathLst>
                <a:path h="1208404">
                  <a:moveTo>
                    <a:pt x="0" y="0"/>
                  </a:moveTo>
                  <a:lnTo>
                    <a:pt x="0" y="1208087"/>
                  </a:lnTo>
                </a:path>
              </a:pathLst>
            </a:custGeom>
            <a:ln w="12700">
              <a:solidFill>
                <a:srgbClr val="41709C"/>
              </a:solidFill>
            </a:ln>
          </p:spPr>
          <p:txBody>
            <a:bodyPr wrap="square" lIns="0" tIns="0" rIns="0" bIns="0" rtlCol="0"/>
            <a:lstStyle/>
            <a:p>
              <a:endParaRPr/>
            </a:p>
          </p:txBody>
        </p:sp>
        <p:sp>
          <p:nvSpPr>
            <p:cNvPr id="38" name="object 36"/>
            <p:cNvSpPr txBox="1"/>
            <p:nvPr/>
          </p:nvSpPr>
          <p:spPr>
            <a:xfrm>
              <a:off x="8046426" y="4862957"/>
              <a:ext cx="213969" cy="1111885"/>
            </a:xfrm>
            <a:prstGeom prst="rect">
              <a:avLst/>
            </a:prstGeom>
          </p:spPr>
          <p:txBody>
            <a:bodyPr vert="vert" wrap="square" lIns="0" tIns="0" rIns="0" bIns="0" rtlCol="0">
              <a:spAutoFit/>
            </a:bodyPr>
            <a:lstStyle/>
            <a:p>
              <a:pPr marL="12700">
                <a:lnSpc>
                  <a:spcPts val="1810"/>
                </a:lnSpc>
              </a:pPr>
              <a:r>
                <a:rPr lang="en-US" sz="1400" spc="-75" dirty="0">
                  <a:solidFill>
                    <a:srgbClr val="FFFFFF"/>
                  </a:solidFill>
                  <a:latin typeface="Arial"/>
                  <a:cs typeface="Arial"/>
                </a:rPr>
                <a:t>Container A1 </a:t>
              </a:r>
              <a:endParaRPr sz="1400" dirty="0">
                <a:latin typeface="Arial"/>
                <a:cs typeface="Arial"/>
              </a:endParaRPr>
            </a:p>
          </p:txBody>
        </p:sp>
        <p:sp>
          <p:nvSpPr>
            <p:cNvPr id="39" name="object 37"/>
            <p:cNvSpPr/>
            <p:nvPr/>
          </p:nvSpPr>
          <p:spPr>
            <a:xfrm>
              <a:off x="8581578" y="4820348"/>
              <a:ext cx="371475" cy="1208405"/>
            </a:xfrm>
            <a:custGeom>
              <a:avLst/>
              <a:gdLst/>
              <a:ahLst/>
              <a:cxnLst/>
              <a:rect l="l" t="t" r="r" b="b"/>
              <a:pathLst>
                <a:path w="371475" h="1208404">
                  <a:moveTo>
                    <a:pt x="0" y="1208023"/>
                  </a:moveTo>
                  <a:lnTo>
                    <a:pt x="370941" y="1208023"/>
                  </a:lnTo>
                  <a:lnTo>
                    <a:pt x="370941" y="0"/>
                  </a:lnTo>
                  <a:lnTo>
                    <a:pt x="0" y="0"/>
                  </a:lnTo>
                  <a:lnTo>
                    <a:pt x="0" y="1208023"/>
                  </a:lnTo>
                  <a:close/>
                </a:path>
              </a:pathLst>
            </a:custGeom>
            <a:solidFill>
              <a:srgbClr val="5B9BD4"/>
            </a:solidFill>
          </p:spPr>
          <p:txBody>
            <a:bodyPr wrap="square" lIns="0" tIns="0" rIns="0" bIns="0" rtlCol="0"/>
            <a:lstStyle/>
            <a:p>
              <a:endParaRPr/>
            </a:p>
          </p:txBody>
        </p:sp>
        <p:sp>
          <p:nvSpPr>
            <p:cNvPr id="40" name="object 38"/>
            <p:cNvSpPr/>
            <p:nvPr/>
          </p:nvSpPr>
          <p:spPr>
            <a:xfrm>
              <a:off x="8952545" y="4696713"/>
              <a:ext cx="123825" cy="1332230"/>
            </a:xfrm>
            <a:custGeom>
              <a:avLst/>
              <a:gdLst/>
              <a:ahLst/>
              <a:cxnLst/>
              <a:rect l="l" t="t" r="r" b="b"/>
              <a:pathLst>
                <a:path w="123825" h="1332229">
                  <a:moveTo>
                    <a:pt x="123571" y="0"/>
                  </a:moveTo>
                  <a:lnTo>
                    <a:pt x="0" y="123570"/>
                  </a:lnTo>
                  <a:lnTo>
                    <a:pt x="0" y="1331658"/>
                  </a:lnTo>
                  <a:lnTo>
                    <a:pt x="123571" y="1208011"/>
                  </a:lnTo>
                  <a:lnTo>
                    <a:pt x="123571" y="0"/>
                  </a:lnTo>
                  <a:close/>
                </a:path>
              </a:pathLst>
            </a:custGeom>
            <a:solidFill>
              <a:srgbClr val="487CAB"/>
            </a:solidFill>
          </p:spPr>
          <p:txBody>
            <a:bodyPr wrap="square" lIns="0" tIns="0" rIns="0" bIns="0" rtlCol="0"/>
            <a:lstStyle/>
            <a:p>
              <a:endParaRPr/>
            </a:p>
          </p:txBody>
        </p:sp>
        <p:sp>
          <p:nvSpPr>
            <p:cNvPr id="41" name="object 39"/>
            <p:cNvSpPr/>
            <p:nvPr/>
          </p:nvSpPr>
          <p:spPr>
            <a:xfrm>
              <a:off x="8581578" y="4696713"/>
              <a:ext cx="494665" cy="123825"/>
            </a:xfrm>
            <a:custGeom>
              <a:avLst/>
              <a:gdLst/>
              <a:ahLst/>
              <a:cxnLst/>
              <a:rect l="l" t="t" r="r" b="b"/>
              <a:pathLst>
                <a:path w="494665" h="123825">
                  <a:moveTo>
                    <a:pt x="494537" y="0"/>
                  </a:moveTo>
                  <a:lnTo>
                    <a:pt x="123698" y="0"/>
                  </a:lnTo>
                  <a:lnTo>
                    <a:pt x="0" y="123570"/>
                  </a:lnTo>
                  <a:lnTo>
                    <a:pt x="370966" y="123570"/>
                  </a:lnTo>
                  <a:lnTo>
                    <a:pt x="494537" y="0"/>
                  </a:lnTo>
                  <a:close/>
                </a:path>
              </a:pathLst>
            </a:custGeom>
            <a:solidFill>
              <a:srgbClr val="7AAEDD"/>
            </a:solidFill>
          </p:spPr>
          <p:txBody>
            <a:bodyPr wrap="square" lIns="0" tIns="0" rIns="0" bIns="0" rtlCol="0"/>
            <a:lstStyle/>
            <a:p>
              <a:endParaRPr/>
            </a:p>
          </p:txBody>
        </p:sp>
        <p:sp>
          <p:nvSpPr>
            <p:cNvPr id="42" name="object 40"/>
            <p:cNvSpPr/>
            <p:nvPr/>
          </p:nvSpPr>
          <p:spPr>
            <a:xfrm>
              <a:off x="8581578" y="4696713"/>
              <a:ext cx="494665" cy="1332230"/>
            </a:xfrm>
            <a:custGeom>
              <a:avLst/>
              <a:gdLst/>
              <a:ahLst/>
              <a:cxnLst/>
              <a:rect l="l" t="t" r="r" b="b"/>
              <a:pathLst>
                <a:path w="494665" h="1332229">
                  <a:moveTo>
                    <a:pt x="0" y="123570"/>
                  </a:moveTo>
                  <a:lnTo>
                    <a:pt x="123698" y="0"/>
                  </a:lnTo>
                  <a:lnTo>
                    <a:pt x="494537" y="0"/>
                  </a:lnTo>
                  <a:lnTo>
                    <a:pt x="494537" y="1208011"/>
                  </a:lnTo>
                  <a:lnTo>
                    <a:pt x="370966" y="1331658"/>
                  </a:lnTo>
                  <a:lnTo>
                    <a:pt x="0" y="1331658"/>
                  </a:lnTo>
                  <a:lnTo>
                    <a:pt x="0" y="123570"/>
                  </a:lnTo>
                  <a:close/>
                </a:path>
              </a:pathLst>
            </a:custGeom>
            <a:ln w="12700">
              <a:solidFill>
                <a:srgbClr val="41709C"/>
              </a:solidFill>
            </a:ln>
          </p:spPr>
          <p:txBody>
            <a:bodyPr wrap="square" lIns="0" tIns="0" rIns="0" bIns="0" rtlCol="0"/>
            <a:lstStyle/>
            <a:p>
              <a:endParaRPr/>
            </a:p>
          </p:txBody>
        </p:sp>
        <p:sp>
          <p:nvSpPr>
            <p:cNvPr id="43" name="object 41"/>
            <p:cNvSpPr/>
            <p:nvPr/>
          </p:nvSpPr>
          <p:spPr>
            <a:xfrm>
              <a:off x="8581578" y="4696713"/>
              <a:ext cx="494665" cy="123825"/>
            </a:xfrm>
            <a:custGeom>
              <a:avLst/>
              <a:gdLst/>
              <a:ahLst/>
              <a:cxnLst/>
              <a:rect l="l" t="t" r="r" b="b"/>
              <a:pathLst>
                <a:path w="494665" h="123825">
                  <a:moveTo>
                    <a:pt x="0" y="123570"/>
                  </a:moveTo>
                  <a:lnTo>
                    <a:pt x="370966" y="123570"/>
                  </a:lnTo>
                  <a:lnTo>
                    <a:pt x="494537" y="0"/>
                  </a:lnTo>
                </a:path>
              </a:pathLst>
            </a:custGeom>
            <a:ln w="12700">
              <a:solidFill>
                <a:srgbClr val="41709C"/>
              </a:solidFill>
            </a:ln>
          </p:spPr>
          <p:txBody>
            <a:bodyPr wrap="square" lIns="0" tIns="0" rIns="0" bIns="0" rtlCol="0"/>
            <a:lstStyle/>
            <a:p>
              <a:endParaRPr/>
            </a:p>
          </p:txBody>
        </p:sp>
        <p:sp>
          <p:nvSpPr>
            <p:cNvPr id="44" name="object 42"/>
            <p:cNvSpPr/>
            <p:nvPr/>
          </p:nvSpPr>
          <p:spPr>
            <a:xfrm>
              <a:off x="8952545" y="4820284"/>
              <a:ext cx="0" cy="1208405"/>
            </a:xfrm>
            <a:custGeom>
              <a:avLst/>
              <a:gdLst/>
              <a:ahLst/>
              <a:cxnLst/>
              <a:rect l="l" t="t" r="r" b="b"/>
              <a:pathLst>
                <a:path h="1208404">
                  <a:moveTo>
                    <a:pt x="0" y="0"/>
                  </a:moveTo>
                  <a:lnTo>
                    <a:pt x="0" y="1208087"/>
                  </a:lnTo>
                </a:path>
              </a:pathLst>
            </a:custGeom>
            <a:ln w="12700">
              <a:solidFill>
                <a:srgbClr val="41709C"/>
              </a:solidFill>
            </a:ln>
          </p:spPr>
          <p:txBody>
            <a:bodyPr wrap="square" lIns="0" tIns="0" rIns="0" bIns="0" rtlCol="0"/>
            <a:lstStyle/>
            <a:p>
              <a:endParaRPr/>
            </a:p>
          </p:txBody>
        </p:sp>
        <p:sp>
          <p:nvSpPr>
            <p:cNvPr id="61" name="object 36">
              <a:extLst>
                <a:ext uri="{FF2B5EF4-FFF2-40B4-BE49-F238E27FC236}">
                  <a16:creationId xmlns:a16="http://schemas.microsoft.com/office/drawing/2014/main" id="{95A2AF23-62C8-4C4F-88B5-2A51812EE1D6}"/>
                </a:ext>
              </a:extLst>
            </p:cNvPr>
            <p:cNvSpPr txBox="1"/>
            <p:nvPr/>
          </p:nvSpPr>
          <p:spPr>
            <a:xfrm>
              <a:off x="8668861" y="4864529"/>
              <a:ext cx="213969" cy="1111885"/>
            </a:xfrm>
            <a:prstGeom prst="rect">
              <a:avLst/>
            </a:prstGeom>
          </p:spPr>
          <p:txBody>
            <a:bodyPr vert="vert" wrap="square" lIns="0" tIns="0" rIns="0" bIns="0" rtlCol="0">
              <a:spAutoFit/>
            </a:bodyPr>
            <a:lstStyle/>
            <a:p>
              <a:pPr marL="12700">
                <a:lnSpc>
                  <a:spcPts val="1810"/>
                </a:lnSpc>
              </a:pPr>
              <a:r>
                <a:rPr lang="en-US" sz="1400" spc="-75" dirty="0">
                  <a:solidFill>
                    <a:srgbClr val="FFFFFF"/>
                  </a:solidFill>
                  <a:latin typeface="Arial"/>
                  <a:cs typeface="Arial"/>
                </a:rPr>
                <a:t>Container A2 </a:t>
              </a:r>
              <a:endParaRPr sz="1400" dirty="0">
                <a:latin typeface="Arial"/>
                <a:cs typeface="Arial"/>
              </a:endParaRPr>
            </a:p>
          </p:txBody>
        </p:sp>
      </p:grpSp>
    </p:spTree>
    <p:extLst>
      <p:ext uri="{BB962C8B-B14F-4D97-AF65-F5344CB8AC3E}">
        <p14:creationId xmlns:p14="http://schemas.microsoft.com/office/powerpoint/2010/main" val="3692138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47</a:t>
            </a:fld>
            <a:endParaRPr lang="en" dirty="0"/>
          </a:p>
        </p:txBody>
      </p:sp>
      <p:sp>
        <p:nvSpPr>
          <p:cNvPr id="3" name="Title 2"/>
          <p:cNvSpPr>
            <a:spLocks noGrp="1"/>
          </p:cNvSpPr>
          <p:nvPr>
            <p:ph type="title"/>
          </p:nvPr>
        </p:nvSpPr>
        <p:spPr/>
        <p:txBody>
          <a:bodyPr/>
          <a:lstStyle/>
          <a:p>
            <a:r>
              <a:rPr lang="en-IN" spc="-5" dirty="0"/>
              <a:t>Changes and</a:t>
            </a:r>
            <a:r>
              <a:rPr lang="en-IN" spc="-50" dirty="0"/>
              <a:t> </a:t>
            </a:r>
            <a:r>
              <a:rPr lang="en-IN" spc="-5" dirty="0"/>
              <a:t>Updates</a:t>
            </a:r>
            <a:endParaRPr lang="en-IN" dirty="0"/>
          </a:p>
        </p:txBody>
      </p:sp>
      <p:sp>
        <p:nvSpPr>
          <p:cNvPr id="5" name="object 2"/>
          <p:cNvSpPr/>
          <p:nvPr/>
        </p:nvSpPr>
        <p:spPr>
          <a:xfrm>
            <a:off x="4515228" y="1346009"/>
            <a:ext cx="789305" cy="1454785"/>
          </a:xfrm>
          <a:custGeom>
            <a:avLst/>
            <a:gdLst/>
            <a:ahLst/>
            <a:cxnLst/>
            <a:rect l="l" t="t" r="r" b="b"/>
            <a:pathLst>
              <a:path w="789304" h="1454785">
                <a:moveTo>
                  <a:pt x="0" y="1454277"/>
                </a:moveTo>
                <a:lnTo>
                  <a:pt x="788873" y="1454277"/>
                </a:lnTo>
                <a:lnTo>
                  <a:pt x="788873" y="0"/>
                </a:lnTo>
                <a:lnTo>
                  <a:pt x="0" y="0"/>
                </a:lnTo>
                <a:lnTo>
                  <a:pt x="0" y="1454277"/>
                </a:lnTo>
                <a:close/>
              </a:path>
            </a:pathLst>
          </a:custGeom>
          <a:ln w="12700">
            <a:solidFill>
              <a:srgbClr val="394D53"/>
            </a:solidFill>
            <a:prstDash val="sysDash"/>
          </a:ln>
        </p:spPr>
        <p:txBody>
          <a:bodyPr wrap="square" lIns="0" tIns="0" rIns="0" bIns="0" rtlCol="0"/>
          <a:lstStyle/>
          <a:p>
            <a:endParaRPr/>
          </a:p>
        </p:txBody>
      </p:sp>
      <p:sp>
        <p:nvSpPr>
          <p:cNvPr id="6" name="object 4"/>
          <p:cNvSpPr/>
          <p:nvPr/>
        </p:nvSpPr>
        <p:spPr>
          <a:xfrm>
            <a:off x="9320909" y="1223962"/>
            <a:ext cx="1172845" cy="1732280"/>
          </a:xfrm>
          <a:custGeom>
            <a:avLst/>
            <a:gdLst/>
            <a:ahLst/>
            <a:cxnLst/>
            <a:rect l="l" t="t" r="r" b="b"/>
            <a:pathLst>
              <a:path w="1172845" h="1732280">
                <a:moveTo>
                  <a:pt x="0" y="0"/>
                </a:moveTo>
                <a:lnTo>
                  <a:pt x="0" y="1585214"/>
                </a:lnTo>
                <a:lnTo>
                  <a:pt x="4566" y="1603589"/>
                </a:lnTo>
                <a:lnTo>
                  <a:pt x="39448" y="1638166"/>
                </a:lnTo>
                <a:lnTo>
                  <a:pt x="105003" y="1668927"/>
                </a:lnTo>
                <a:lnTo>
                  <a:pt x="147910" y="1682531"/>
                </a:lnTo>
                <a:lnTo>
                  <a:pt x="196838" y="1694769"/>
                </a:lnTo>
                <a:lnTo>
                  <a:pt x="251239" y="1705502"/>
                </a:lnTo>
                <a:lnTo>
                  <a:pt x="310562" y="1714592"/>
                </a:lnTo>
                <a:lnTo>
                  <a:pt x="374259" y="1721901"/>
                </a:lnTo>
                <a:lnTo>
                  <a:pt x="441782" y="1727293"/>
                </a:lnTo>
                <a:lnTo>
                  <a:pt x="512580" y="1730629"/>
                </a:lnTo>
                <a:lnTo>
                  <a:pt x="586104" y="1731771"/>
                </a:lnTo>
                <a:lnTo>
                  <a:pt x="659632" y="1730629"/>
                </a:lnTo>
                <a:lnTo>
                  <a:pt x="730436" y="1727293"/>
                </a:lnTo>
                <a:lnTo>
                  <a:pt x="797967" y="1721901"/>
                </a:lnTo>
                <a:lnTo>
                  <a:pt x="861676" y="1714592"/>
                </a:lnTo>
                <a:lnTo>
                  <a:pt x="921012" y="1705502"/>
                </a:lnTo>
                <a:lnTo>
                  <a:pt x="975427" y="1694769"/>
                </a:lnTo>
                <a:lnTo>
                  <a:pt x="1024370" y="1682531"/>
                </a:lnTo>
                <a:lnTo>
                  <a:pt x="1067291" y="1668927"/>
                </a:lnTo>
                <a:lnTo>
                  <a:pt x="1103642" y="1654092"/>
                </a:lnTo>
                <a:lnTo>
                  <a:pt x="1154430" y="1621286"/>
                </a:lnTo>
                <a:lnTo>
                  <a:pt x="1172337" y="1585214"/>
                </a:lnTo>
                <a:lnTo>
                  <a:pt x="1172337" y="146557"/>
                </a:lnTo>
                <a:lnTo>
                  <a:pt x="586104" y="146557"/>
                </a:lnTo>
                <a:lnTo>
                  <a:pt x="512580" y="145415"/>
                </a:lnTo>
                <a:lnTo>
                  <a:pt x="441782" y="142079"/>
                </a:lnTo>
                <a:lnTo>
                  <a:pt x="374259" y="136687"/>
                </a:lnTo>
                <a:lnTo>
                  <a:pt x="310562" y="129378"/>
                </a:lnTo>
                <a:lnTo>
                  <a:pt x="251239" y="120288"/>
                </a:lnTo>
                <a:lnTo>
                  <a:pt x="196838" y="109555"/>
                </a:lnTo>
                <a:lnTo>
                  <a:pt x="147910" y="97317"/>
                </a:lnTo>
                <a:lnTo>
                  <a:pt x="105003" y="83713"/>
                </a:lnTo>
                <a:lnTo>
                  <a:pt x="68666" y="68878"/>
                </a:lnTo>
                <a:lnTo>
                  <a:pt x="17898" y="36072"/>
                </a:lnTo>
                <a:lnTo>
                  <a:pt x="4566" y="18375"/>
                </a:lnTo>
                <a:lnTo>
                  <a:pt x="0" y="0"/>
                </a:lnTo>
                <a:close/>
              </a:path>
              <a:path w="1172845" h="1732280">
                <a:moveTo>
                  <a:pt x="1172337" y="0"/>
                </a:moveTo>
                <a:lnTo>
                  <a:pt x="1154430" y="36072"/>
                </a:lnTo>
                <a:lnTo>
                  <a:pt x="1103642" y="68878"/>
                </a:lnTo>
                <a:lnTo>
                  <a:pt x="1067291" y="83713"/>
                </a:lnTo>
                <a:lnTo>
                  <a:pt x="1024370" y="97317"/>
                </a:lnTo>
                <a:lnTo>
                  <a:pt x="975427" y="109555"/>
                </a:lnTo>
                <a:lnTo>
                  <a:pt x="921012" y="120288"/>
                </a:lnTo>
                <a:lnTo>
                  <a:pt x="861676" y="129378"/>
                </a:lnTo>
                <a:lnTo>
                  <a:pt x="797967" y="136687"/>
                </a:lnTo>
                <a:lnTo>
                  <a:pt x="730436" y="142079"/>
                </a:lnTo>
                <a:lnTo>
                  <a:pt x="659632" y="145415"/>
                </a:lnTo>
                <a:lnTo>
                  <a:pt x="586104" y="146557"/>
                </a:lnTo>
                <a:lnTo>
                  <a:pt x="1172337" y="146557"/>
                </a:lnTo>
                <a:lnTo>
                  <a:pt x="1172337" y="0"/>
                </a:lnTo>
                <a:close/>
              </a:path>
            </a:pathLst>
          </a:custGeom>
          <a:solidFill>
            <a:srgbClr val="5B9BD4"/>
          </a:solidFill>
        </p:spPr>
        <p:txBody>
          <a:bodyPr wrap="square" lIns="0" tIns="0" rIns="0" bIns="0" rtlCol="0"/>
          <a:lstStyle/>
          <a:p>
            <a:endParaRPr/>
          </a:p>
        </p:txBody>
      </p:sp>
      <p:sp>
        <p:nvSpPr>
          <p:cNvPr id="7" name="object 5"/>
          <p:cNvSpPr/>
          <p:nvPr/>
        </p:nvSpPr>
        <p:spPr>
          <a:xfrm>
            <a:off x="9320909" y="1077404"/>
            <a:ext cx="1172845" cy="293370"/>
          </a:xfrm>
          <a:custGeom>
            <a:avLst/>
            <a:gdLst/>
            <a:ahLst/>
            <a:cxnLst/>
            <a:rect l="l" t="t" r="r" b="b"/>
            <a:pathLst>
              <a:path w="1172845" h="293369">
                <a:moveTo>
                  <a:pt x="586104" y="0"/>
                </a:moveTo>
                <a:lnTo>
                  <a:pt x="512580" y="1142"/>
                </a:lnTo>
                <a:lnTo>
                  <a:pt x="441782" y="4478"/>
                </a:lnTo>
                <a:lnTo>
                  <a:pt x="374259" y="9870"/>
                </a:lnTo>
                <a:lnTo>
                  <a:pt x="310562" y="17179"/>
                </a:lnTo>
                <a:lnTo>
                  <a:pt x="251239" y="26269"/>
                </a:lnTo>
                <a:lnTo>
                  <a:pt x="196838" y="37002"/>
                </a:lnTo>
                <a:lnTo>
                  <a:pt x="147910" y="49240"/>
                </a:lnTo>
                <a:lnTo>
                  <a:pt x="105003" y="62844"/>
                </a:lnTo>
                <a:lnTo>
                  <a:pt x="68666" y="77679"/>
                </a:lnTo>
                <a:lnTo>
                  <a:pt x="17898" y="110485"/>
                </a:lnTo>
                <a:lnTo>
                  <a:pt x="0" y="146558"/>
                </a:lnTo>
                <a:lnTo>
                  <a:pt x="4566" y="164933"/>
                </a:lnTo>
                <a:lnTo>
                  <a:pt x="39448" y="199510"/>
                </a:lnTo>
                <a:lnTo>
                  <a:pt x="105003" y="230271"/>
                </a:lnTo>
                <a:lnTo>
                  <a:pt x="147910" y="243875"/>
                </a:lnTo>
                <a:lnTo>
                  <a:pt x="196838" y="256113"/>
                </a:lnTo>
                <a:lnTo>
                  <a:pt x="251239" y="266846"/>
                </a:lnTo>
                <a:lnTo>
                  <a:pt x="310562" y="275936"/>
                </a:lnTo>
                <a:lnTo>
                  <a:pt x="374259" y="283245"/>
                </a:lnTo>
                <a:lnTo>
                  <a:pt x="441782" y="288637"/>
                </a:lnTo>
                <a:lnTo>
                  <a:pt x="512580" y="291973"/>
                </a:lnTo>
                <a:lnTo>
                  <a:pt x="586104" y="293115"/>
                </a:lnTo>
                <a:lnTo>
                  <a:pt x="659632" y="291973"/>
                </a:lnTo>
                <a:lnTo>
                  <a:pt x="730436" y="288637"/>
                </a:lnTo>
                <a:lnTo>
                  <a:pt x="797967" y="283245"/>
                </a:lnTo>
                <a:lnTo>
                  <a:pt x="861676" y="275936"/>
                </a:lnTo>
                <a:lnTo>
                  <a:pt x="921012" y="266846"/>
                </a:lnTo>
                <a:lnTo>
                  <a:pt x="975427" y="256113"/>
                </a:lnTo>
                <a:lnTo>
                  <a:pt x="1024370" y="243875"/>
                </a:lnTo>
                <a:lnTo>
                  <a:pt x="1067291" y="230271"/>
                </a:lnTo>
                <a:lnTo>
                  <a:pt x="1103642" y="215436"/>
                </a:lnTo>
                <a:lnTo>
                  <a:pt x="1154430" y="182630"/>
                </a:lnTo>
                <a:lnTo>
                  <a:pt x="1172337" y="146558"/>
                </a:lnTo>
                <a:lnTo>
                  <a:pt x="1167768" y="128182"/>
                </a:lnTo>
                <a:lnTo>
                  <a:pt x="1132871" y="93605"/>
                </a:lnTo>
                <a:lnTo>
                  <a:pt x="1067291" y="62844"/>
                </a:lnTo>
                <a:lnTo>
                  <a:pt x="1024370" y="49240"/>
                </a:lnTo>
                <a:lnTo>
                  <a:pt x="975427" y="37002"/>
                </a:lnTo>
                <a:lnTo>
                  <a:pt x="921012" y="26269"/>
                </a:lnTo>
                <a:lnTo>
                  <a:pt x="861676" y="17179"/>
                </a:lnTo>
                <a:lnTo>
                  <a:pt x="797967" y="9870"/>
                </a:lnTo>
                <a:lnTo>
                  <a:pt x="730436" y="4478"/>
                </a:lnTo>
                <a:lnTo>
                  <a:pt x="659632" y="1142"/>
                </a:lnTo>
                <a:lnTo>
                  <a:pt x="586104" y="0"/>
                </a:lnTo>
                <a:close/>
              </a:path>
            </a:pathLst>
          </a:custGeom>
          <a:solidFill>
            <a:srgbClr val="9DC3E6"/>
          </a:solidFill>
        </p:spPr>
        <p:txBody>
          <a:bodyPr wrap="square" lIns="0" tIns="0" rIns="0" bIns="0" rtlCol="0"/>
          <a:lstStyle/>
          <a:p>
            <a:endParaRPr/>
          </a:p>
        </p:txBody>
      </p:sp>
      <p:sp>
        <p:nvSpPr>
          <p:cNvPr id="8" name="object 6"/>
          <p:cNvSpPr/>
          <p:nvPr/>
        </p:nvSpPr>
        <p:spPr>
          <a:xfrm>
            <a:off x="9320909" y="1077404"/>
            <a:ext cx="1172845" cy="1878330"/>
          </a:xfrm>
          <a:custGeom>
            <a:avLst/>
            <a:gdLst/>
            <a:ahLst/>
            <a:cxnLst/>
            <a:rect l="l" t="t" r="r" b="b"/>
            <a:pathLst>
              <a:path w="1172845" h="1878330">
                <a:moveTo>
                  <a:pt x="1172337" y="146558"/>
                </a:moveTo>
                <a:lnTo>
                  <a:pt x="1154430" y="182630"/>
                </a:lnTo>
                <a:lnTo>
                  <a:pt x="1103642" y="215436"/>
                </a:lnTo>
                <a:lnTo>
                  <a:pt x="1067291" y="230271"/>
                </a:lnTo>
                <a:lnTo>
                  <a:pt x="1024370" y="243875"/>
                </a:lnTo>
                <a:lnTo>
                  <a:pt x="975427" y="256113"/>
                </a:lnTo>
                <a:lnTo>
                  <a:pt x="921012" y="266846"/>
                </a:lnTo>
                <a:lnTo>
                  <a:pt x="861676" y="275936"/>
                </a:lnTo>
                <a:lnTo>
                  <a:pt x="797967" y="283245"/>
                </a:lnTo>
                <a:lnTo>
                  <a:pt x="730436" y="288637"/>
                </a:lnTo>
                <a:lnTo>
                  <a:pt x="659632" y="291973"/>
                </a:lnTo>
                <a:lnTo>
                  <a:pt x="586104" y="293115"/>
                </a:lnTo>
                <a:lnTo>
                  <a:pt x="512580" y="291973"/>
                </a:lnTo>
                <a:lnTo>
                  <a:pt x="441782" y="288637"/>
                </a:lnTo>
                <a:lnTo>
                  <a:pt x="374259" y="283245"/>
                </a:lnTo>
                <a:lnTo>
                  <a:pt x="310562" y="275936"/>
                </a:lnTo>
                <a:lnTo>
                  <a:pt x="251239" y="266846"/>
                </a:lnTo>
                <a:lnTo>
                  <a:pt x="196838" y="256113"/>
                </a:lnTo>
                <a:lnTo>
                  <a:pt x="147910" y="243875"/>
                </a:lnTo>
                <a:lnTo>
                  <a:pt x="105003" y="230271"/>
                </a:lnTo>
                <a:lnTo>
                  <a:pt x="68666" y="215436"/>
                </a:lnTo>
                <a:lnTo>
                  <a:pt x="17898" y="182630"/>
                </a:lnTo>
                <a:lnTo>
                  <a:pt x="0" y="146558"/>
                </a:lnTo>
                <a:lnTo>
                  <a:pt x="4566" y="128182"/>
                </a:lnTo>
                <a:lnTo>
                  <a:pt x="17898" y="110485"/>
                </a:lnTo>
                <a:lnTo>
                  <a:pt x="68666" y="77679"/>
                </a:lnTo>
                <a:lnTo>
                  <a:pt x="105003" y="62844"/>
                </a:lnTo>
                <a:lnTo>
                  <a:pt x="147910" y="49240"/>
                </a:lnTo>
                <a:lnTo>
                  <a:pt x="196838" y="37002"/>
                </a:lnTo>
                <a:lnTo>
                  <a:pt x="251239" y="26269"/>
                </a:lnTo>
                <a:lnTo>
                  <a:pt x="310562" y="17179"/>
                </a:lnTo>
                <a:lnTo>
                  <a:pt x="374259" y="9870"/>
                </a:lnTo>
                <a:lnTo>
                  <a:pt x="441782" y="4478"/>
                </a:lnTo>
                <a:lnTo>
                  <a:pt x="512580" y="1142"/>
                </a:lnTo>
                <a:lnTo>
                  <a:pt x="586104" y="0"/>
                </a:lnTo>
                <a:lnTo>
                  <a:pt x="659632" y="1142"/>
                </a:lnTo>
                <a:lnTo>
                  <a:pt x="730436" y="4478"/>
                </a:lnTo>
                <a:lnTo>
                  <a:pt x="797967" y="9870"/>
                </a:lnTo>
                <a:lnTo>
                  <a:pt x="861676" y="17179"/>
                </a:lnTo>
                <a:lnTo>
                  <a:pt x="921012" y="26269"/>
                </a:lnTo>
                <a:lnTo>
                  <a:pt x="975427" y="37002"/>
                </a:lnTo>
                <a:lnTo>
                  <a:pt x="1024370" y="49240"/>
                </a:lnTo>
                <a:lnTo>
                  <a:pt x="1067291" y="62844"/>
                </a:lnTo>
                <a:lnTo>
                  <a:pt x="1103642" y="77679"/>
                </a:lnTo>
                <a:lnTo>
                  <a:pt x="1154430" y="110485"/>
                </a:lnTo>
                <a:lnTo>
                  <a:pt x="1172337" y="146558"/>
                </a:lnTo>
                <a:lnTo>
                  <a:pt x="1172337" y="1731772"/>
                </a:lnTo>
                <a:lnTo>
                  <a:pt x="1167768" y="1750147"/>
                </a:lnTo>
                <a:lnTo>
                  <a:pt x="1154430" y="1767844"/>
                </a:lnTo>
                <a:lnTo>
                  <a:pt x="1103642" y="1800650"/>
                </a:lnTo>
                <a:lnTo>
                  <a:pt x="1067291" y="1815485"/>
                </a:lnTo>
                <a:lnTo>
                  <a:pt x="1024370" y="1829089"/>
                </a:lnTo>
                <a:lnTo>
                  <a:pt x="975427" y="1841327"/>
                </a:lnTo>
                <a:lnTo>
                  <a:pt x="921012" y="1852060"/>
                </a:lnTo>
                <a:lnTo>
                  <a:pt x="861676" y="1861150"/>
                </a:lnTo>
                <a:lnTo>
                  <a:pt x="797967" y="1868459"/>
                </a:lnTo>
                <a:lnTo>
                  <a:pt x="730436" y="1873851"/>
                </a:lnTo>
                <a:lnTo>
                  <a:pt x="659632" y="1877187"/>
                </a:lnTo>
                <a:lnTo>
                  <a:pt x="586104" y="1878329"/>
                </a:lnTo>
                <a:lnTo>
                  <a:pt x="512580" y="1877187"/>
                </a:lnTo>
                <a:lnTo>
                  <a:pt x="441782" y="1873851"/>
                </a:lnTo>
                <a:lnTo>
                  <a:pt x="374259" y="1868459"/>
                </a:lnTo>
                <a:lnTo>
                  <a:pt x="310562" y="1861150"/>
                </a:lnTo>
                <a:lnTo>
                  <a:pt x="251239" y="1852060"/>
                </a:lnTo>
                <a:lnTo>
                  <a:pt x="196838" y="1841327"/>
                </a:lnTo>
                <a:lnTo>
                  <a:pt x="147910" y="1829089"/>
                </a:lnTo>
                <a:lnTo>
                  <a:pt x="105003" y="1815485"/>
                </a:lnTo>
                <a:lnTo>
                  <a:pt x="68666" y="1800650"/>
                </a:lnTo>
                <a:lnTo>
                  <a:pt x="17898" y="1767844"/>
                </a:lnTo>
                <a:lnTo>
                  <a:pt x="0" y="1731772"/>
                </a:lnTo>
                <a:lnTo>
                  <a:pt x="0" y="146558"/>
                </a:lnTo>
              </a:path>
            </a:pathLst>
          </a:custGeom>
          <a:ln w="12700">
            <a:solidFill>
              <a:srgbClr val="41709C"/>
            </a:solidFill>
          </a:ln>
        </p:spPr>
        <p:txBody>
          <a:bodyPr wrap="square" lIns="0" tIns="0" rIns="0" bIns="0" rtlCol="0"/>
          <a:lstStyle/>
          <a:p>
            <a:endParaRPr/>
          </a:p>
        </p:txBody>
      </p:sp>
      <p:sp>
        <p:nvSpPr>
          <p:cNvPr id="9" name="object 7"/>
          <p:cNvSpPr txBox="1"/>
          <p:nvPr/>
        </p:nvSpPr>
        <p:spPr>
          <a:xfrm>
            <a:off x="9440542" y="1788096"/>
            <a:ext cx="935355" cy="1122680"/>
          </a:xfrm>
          <a:prstGeom prst="rect">
            <a:avLst/>
          </a:prstGeom>
        </p:spPr>
        <p:txBody>
          <a:bodyPr vert="horz" wrap="square" lIns="0" tIns="12700" rIns="0" bIns="0" rtlCol="0">
            <a:spAutoFit/>
          </a:bodyPr>
          <a:lstStyle/>
          <a:p>
            <a:pPr marL="12700" marR="5080" indent="-1905" algn="ctr">
              <a:lnSpc>
                <a:spcPct val="100000"/>
              </a:lnSpc>
              <a:spcBef>
                <a:spcPts val="100"/>
              </a:spcBef>
            </a:pPr>
            <a:r>
              <a:rPr sz="1800" spc="-105" dirty="0">
                <a:solidFill>
                  <a:srgbClr val="FFFFFF"/>
                </a:solidFill>
                <a:latin typeface="Arial"/>
                <a:cs typeface="Arial"/>
              </a:rPr>
              <a:t>Docker  </a:t>
            </a:r>
            <a:r>
              <a:rPr sz="1800" spc="-165" dirty="0">
                <a:solidFill>
                  <a:srgbClr val="FFFFFF"/>
                </a:solidFill>
                <a:latin typeface="Arial"/>
                <a:cs typeface="Arial"/>
              </a:rPr>
              <a:t>Co</a:t>
            </a:r>
            <a:r>
              <a:rPr sz="1800" spc="-150" dirty="0">
                <a:solidFill>
                  <a:srgbClr val="FFFFFF"/>
                </a:solidFill>
                <a:latin typeface="Arial"/>
                <a:cs typeface="Arial"/>
              </a:rPr>
              <a:t>n</a:t>
            </a:r>
            <a:r>
              <a:rPr sz="1800" spc="70" dirty="0">
                <a:solidFill>
                  <a:srgbClr val="FFFFFF"/>
                </a:solidFill>
                <a:latin typeface="Arial"/>
                <a:cs typeface="Arial"/>
              </a:rPr>
              <a:t>t</a:t>
            </a:r>
            <a:r>
              <a:rPr sz="1800" spc="-50" dirty="0">
                <a:solidFill>
                  <a:srgbClr val="FFFFFF"/>
                </a:solidFill>
                <a:latin typeface="Arial"/>
                <a:cs typeface="Arial"/>
              </a:rPr>
              <a:t>ainer  </a:t>
            </a:r>
            <a:r>
              <a:rPr sz="1800" spc="-105" dirty="0">
                <a:solidFill>
                  <a:srgbClr val="FFFFFF"/>
                </a:solidFill>
                <a:latin typeface="Arial"/>
                <a:cs typeface="Arial"/>
              </a:rPr>
              <a:t>Image  </a:t>
            </a:r>
            <a:r>
              <a:rPr sz="1800" spc="-100" dirty="0">
                <a:solidFill>
                  <a:srgbClr val="FFFFFF"/>
                </a:solidFill>
                <a:latin typeface="Arial"/>
                <a:cs typeface="Arial"/>
              </a:rPr>
              <a:t>Registry</a:t>
            </a:r>
            <a:endParaRPr sz="1800">
              <a:latin typeface="Arial"/>
              <a:cs typeface="Arial"/>
            </a:endParaRPr>
          </a:p>
        </p:txBody>
      </p:sp>
      <p:sp>
        <p:nvSpPr>
          <p:cNvPr id="10" name="object 8"/>
          <p:cNvSpPr txBox="1"/>
          <p:nvPr/>
        </p:nvSpPr>
        <p:spPr>
          <a:xfrm>
            <a:off x="7051482" y="5809461"/>
            <a:ext cx="3154680" cy="419100"/>
          </a:xfrm>
          <a:prstGeom prst="rect">
            <a:avLst/>
          </a:prstGeom>
          <a:solidFill>
            <a:srgbClr val="6FAC46"/>
          </a:solidFill>
          <a:ln w="12700">
            <a:solidFill>
              <a:srgbClr val="41709C"/>
            </a:solidFill>
          </a:ln>
        </p:spPr>
        <p:txBody>
          <a:bodyPr vert="horz" wrap="square" lIns="0" tIns="58419" rIns="0" bIns="0" rtlCol="0">
            <a:spAutoFit/>
          </a:bodyPr>
          <a:lstStyle/>
          <a:p>
            <a:pPr marL="914400">
              <a:lnSpc>
                <a:spcPct val="100000"/>
              </a:lnSpc>
              <a:spcBef>
                <a:spcPts val="459"/>
              </a:spcBef>
            </a:pPr>
            <a:r>
              <a:rPr sz="1800" spc="-105" dirty="0">
                <a:solidFill>
                  <a:srgbClr val="FFFFFF"/>
                </a:solidFill>
                <a:latin typeface="Arial"/>
                <a:cs typeface="Arial"/>
              </a:rPr>
              <a:t>Docker</a:t>
            </a:r>
            <a:r>
              <a:rPr sz="1800" spc="-85" dirty="0">
                <a:solidFill>
                  <a:srgbClr val="FFFFFF"/>
                </a:solidFill>
                <a:latin typeface="Arial"/>
                <a:cs typeface="Arial"/>
              </a:rPr>
              <a:t> </a:t>
            </a:r>
            <a:r>
              <a:rPr sz="1800" spc="-120" dirty="0">
                <a:solidFill>
                  <a:srgbClr val="FFFFFF"/>
                </a:solidFill>
                <a:latin typeface="Arial"/>
                <a:cs typeface="Arial"/>
              </a:rPr>
              <a:t>Engine</a:t>
            </a:r>
            <a:endParaRPr sz="1800">
              <a:latin typeface="Arial"/>
              <a:cs typeface="Arial"/>
            </a:endParaRPr>
          </a:p>
        </p:txBody>
      </p:sp>
      <p:sp>
        <p:nvSpPr>
          <p:cNvPr id="11" name="object 9"/>
          <p:cNvSpPr/>
          <p:nvPr/>
        </p:nvSpPr>
        <p:spPr>
          <a:xfrm>
            <a:off x="5330314" y="1678875"/>
            <a:ext cx="3840479" cy="171450"/>
          </a:xfrm>
          <a:custGeom>
            <a:avLst/>
            <a:gdLst/>
            <a:ahLst/>
            <a:cxnLst/>
            <a:rect l="l" t="t" r="r" b="b"/>
            <a:pathLst>
              <a:path w="3840479" h="171450">
                <a:moveTo>
                  <a:pt x="3783512" y="56768"/>
                </a:moveTo>
                <a:lnTo>
                  <a:pt x="3725545" y="56768"/>
                </a:lnTo>
                <a:lnTo>
                  <a:pt x="3725926" y="113918"/>
                </a:lnTo>
                <a:lnTo>
                  <a:pt x="3706920" y="114042"/>
                </a:lnTo>
                <a:lnTo>
                  <a:pt x="3669157" y="171450"/>
                </a:lnTo>
                <a:lnTo>
                  <a:pt x="3840099" y="84581"/>
                </a:lnTo>
                <a:lnTo>
                  <a:pt x="3783512" y="56768"/>
                </a:lnTo>
                <a:close/>
              </a:path>
              <a:path w="3840479" h="171450">
                <a:moveTo>
                  <a:pt x="3706535" y="56892"/>
                </a:moveTo>
                <a:lnTo>
                  <a:pt x="0" y="81025"/>
                </a:lnTo>
                <a:lnTo>
                  <a:pt x="253" y="138175"/>
                </a:lnTo>
                <a:lnTo>
                  <a:pt x="3706920" y="114042"/>
                </a:lnTo>
                <a:lnTo>
                  <a:pt x="3725736" y="85439"/>
                </a:lnTo>
                <a:lnTo>
                  <a:pt x="3725734" y="85249"/>
                </a:lnTo>
                <a:lnTo>
                  <a:pt x="3706535" y="56892"/>
                </a:lnTo>
                <a:close/>
              </a:path>
              <a:path w="3840479" h="171450">
                <a:moveTo>
                  <a:pt x="3725736" y="85439"/>
                </a:moveTo>
                <a:lnTo>
                  <a:pt x="3706920" y="114042"/>
                </a:lnTo>
                <a:lnTo>
                  <a:pt x="3725926" y="113918"/>
                </a:lnTo>
                <a:lnTo>
                  <a:pt x="3725736" y="85439"/>
                </a:lnTo>
                <a:close/>
              </a:path>
              <a:path w="3840479" h="171450">
                <a:moveTo>
                  <a:pt x="3725545" y="56768"/>
                </a:moveTo>
                <a:lnTo>
                  <a:pt x="3706535" y="56892"/>
                </a:lnTo>
                <a:lnTo>
                  <a:pt x="3725734" y="85249"/>
                </a:lnTo>
                <a:lnTo>
                  <a:pt x="3725545" y="56768"/>
                </a:lnTo>
                <a:close/>
              </a:path>
              <a:path w="3840479" h="171450">
                <a:moveTo>
                  <a:pt x="3668014" y="0"/>
                </a:moveTo>
                <a:lnTo>
                  <a:pt x="3706535" y="56892"/>
                </a:lnTo>
                <a:lnTo>
                  <a:pt x="3783512" y="56768"/>
                </a:lnTo>
                <a:lnTo>
                  <a:pt x="3668014" y="0"/>
                </a:lnTo>
                <a:close/>
              </a:path>
            </a:pathLst>
          </a:custGeom>
          <a:solidFill>
            <a:srgbClr val="394D53"/>
          </a:solidFill>
        </p:spPr>
        <p:txBody>
          <a:bodyPr wrap="square" lIns="0" tIns="0" rIns="0" bIns="0" rtlCol="0"/>
          <a:lstStyle/>
          <a:p>
            <a:endParaRPr/>
          </a:p>
        </p:txBody>
      </p:sp>
      <p:sp>
        <p:nvSpPr>
          <p:cNvPr id="12" name="object 10"/>
          <p:cNvSpPr txBox="1"/>
          <p:nvPr/>
        </p:nvSpPr>
        <p:spPr>
          <a:xfrm>
            <a:off x="7334054" y="1376108"/>
            <a:ext cx="1420688" cy="299720"/>
          </a:xfrm>
          <a:prstGeom prst="rect">
            <a:avLst/>
          </a:prstGeom>
        </p:spPr>
        <p:txBody>
          <a:bodyPr vert="horz" wrap="square" lIns="0" tIns="12700" rIns="0" bIns="0" rtlCol="0">
            <a:spAutoFit/>
          </a:bodyPr>
          <a:lstStyle/>
          <a:p>
            <a:pPr marL="12700">
              <a:lnSpc>
                <a:spcPct val="100000"/>
              </a:lnSpc>
              <a:spcBef>
                <a:spcPts val="100"/>
              </a:spcBef>
            </a:pPr>
            <a:r>
              <a:rPr lang="en-US" sz="1800" i="1" spc="-60" dirty="0">
                <a:solidFill>
                  <a:srgbClr val="394D53"/>
                </a:solidFill>
                <a:latin typeface="Trebuchet MS"/>
                <a:cs typeface="Trebuchet MS"/>
              </a:rPr>
              <a:t>Build &amp; </a:t>
            </a:r>
            <a:r>
              <a:rPr sz="1800" i="1" spc="-60" dirty="0">
                <a:solidFill>
                  <a:srgbClr val="394D53"/>
                </a:solidFill>
                <a:latin typeface="Trebuchet MS"/>
                <a:cs typeface="Trebuchet MS"/>
              </a:rPr>
              <a:t>P</a:t>
            </a:r>
            <a:r>
              <a:rPr sz="1800" i="1" spc="-70" dirty="0">
                <a:solidFill>
                  <a:srgbClr val="394D53"/>
                </a:solidFill>
                <a:latin typeface="Trebuchet MS"/>
                <a:cs typeface="Trebuchet MS"/>
              </a:rPr>
              <a:t>u</a:t>
            </a:r>
            <a:r>
              <a:rPr sz="1800" i="1" spc="-55" dirty="0">
                <a:solidFill>
                  <a:srgbClr val="394D53"/>
                </a:solidFill>
                <a:latin typeface="Trebuchet MS"/>
                <a:cs typeface="Trebuchet MS"/>
              </a:rPr>
              <a:t>s</a:t>
            </a:r>
            <a:r>
              <a:rPr sz="1800" i="1" spc="-80" dirty="0">
                <a:solidFill>
                  <a:srgbClr val="394D53"/>
                </a:solidFill>
                <a:latin typeface="Trebuchet MS"/>
                <a:cs typeface="Trebuchet MS"/>
              </a:rPr>
              <a:t>h</a:t>
            </a:r>
            <a:endParaRPr sz="1800" dirty="0">
              <a:latin typeface="Trebuchet MS"/>
              <a:cs typeface="Trebuchet MS"/>
            </a:endParaRPr>
          </a:p>
        </p:txBody>
      </p:sp>
      <p:sp>
        <p:nvSpPr>
          <p:cNvPr id="13" name="object 11"/>
          <p:cNvSpPr/>
          <p:nvPr/>
        </p:nvSpPr>
        <p:spPr>
          <a:xfrm>
            <a:off x="7814688" y="3011994"/>
            <a:ext cx="2259330" cy="1744980"/>
          </a:xfrm>
          <a:custGeom>
            <a:avLst/>
            <a:gdLst/>
            <a:ahLst/>
            <a:cxnLst/>
            <a:rect l="l" t="t" r="r" b="b"/>
            <a:pathLst>
              <a:path w="2259329" h="1744979">
                <a:moveTo>
                  <a:pt x="83820" y="1572133"/>
                </a:moveTo>
                <a:lnTo>
                  <a:pt x="0" y="1744472"/>
                </a:lnTo>
                <a:lnTo>
                  <a:pt x="188214" y="1708023"/>
                </a:lnTo>
                <a:lnTo>
                  <a:pt x="157196" y="1697482"/>
                </a:lnTo>
                <a:lnTo>
                  <a:pt x="108076" y="1697482"/>
                </a:lnTo>
                <a:lnTo>
                  <a:pt x="73278" y="1652270"/>
                </a:lnTo>
                <a:lnTo>
                  <a:pt x="88393" y="1640658"/>
                </a:lnTo>
                <a:lnTo>
                  <a:pt x="83820" y="1572133"/>
                </a:lnTo>
                <a:close/>
              </a:path>
              <a:path w="2259329" h="1744979">
                <a:moveTo>
                  <a:pt x="90677" y="1674876"/>
                </a:moveTo>
                <a:lnTo>
                  <a:pt x="108076" y="1697482"/>
                </a:lnTo>
                <a:lnTo>
                  <a:pt x="123142" y="1685908"/>
                </a:lnTo>
                <a:lnTo>
                  <a:pt x="90677" y="1674876"/>
                </a:lnTo>
                <a:close/>
              </a:path>
              <a:path w="2259329" h="1744979">
                <a:moveTo>
                  <a:pt x="123142" y="1685908"/>
                </a:moveTo>
                <a:lnTo>
                  <a:pt x="108076" y="1697482"/>
                </a:lnTo>
                <a:lnTo>
                  <a:pt x="157196" y="1697482"/>
                </a:lnTo>
                <a:lnTo>
                  <a:pt x="123142" y="1685908"/>
                </a:lnTo>
                <a:close/>
              </a:path>
              <a:path w="2259329" h="1744979">
                <a:moveTo>
                  <a:pt x="2224024" y="0"/>
                </a:moveTo>
                <a:lnTo>
                  <a:pt x="88393" y="1640658"/>
                </a:lnTo>
                <a:lnTo>
                  <a:pt x="90677" y="1674876"/>
                </a:lnTo>
                <a:lnTo>
                  <a:pt x="123142" y="1685908"/>
                </a:lnTo>
                <a:lnTo>
                  <a:pt x="2258822" y="45338"/>
                </a:lnTo>
                <a:lnTo>
                  <a:pt x="2224024" y="0"/>
                </a:lnTo>
                <a:close/>
              </a:path>
              <a:path w="2259329" h="1744979">
                <a:moveTo>
                  <a:pt x="88393" y="1640658"/>
                </a:moveTo>
                <a:lnTo>
                  <a:pt x="73278" y="1652270"/>
                </a:lnTo>
                <a:lnTo>
                  <a:pt x="90677" y="1674876"/>
                </a:lnTo>
                <a:lnTo>
                  <a:pt x="88393" y="1640658"/>
                </a:lnTo>
                <a:close/>
              </a:path>
            </a:pathLst>
          </a:custGeom>
          <a:solidFill>
            <a:srgbClr val="394D53"/>
          </a:solidFill>
        </p:spPr>
        <p:txBody>
          <a:bodyPr wrap="square" lIns="0" tIns="0" rIns="0" bIns="0" rtlCol="0"/>
          <a:lstStyle/>
          <a:p>
            <a:endParaRPr/>
          </a:p>
        </p:txBody>
      </p:sp>
      <p:sp>
        <p:nvSpPr>
          <p:cNvPr id="14" name="object 12"/>
          <p:cNvSpPr txBox="1"/>
          <p:nvPr/>
        </p:nvSpPr>
        <p:spPr>
          <a:xfrm>
            <a:off x="9386822" y="3629469"/>
            <a:ext cx="706755" cy="299720"/>
          </a:xfrm>
          <a:prstGeom prst="rect">
            <a:avLst/>
          </a:prstGeom>
        </p:spPr>
        <p:txBody>
          <a:bodyPr vert="horz" wrap="square" lIns="0" tIns="12700" rIns="0" bIns="0" rtlCol="0">
            <a:spAutoFit/>
          </a:bodyPr>
          <a:lstStyle/>
          <a:p>
            <a:pPr marL="12700">
              <a:lnSpc>
                <a:spcPct val="100000"/>
              </a:lnSpc>
              <a:spcBef>
                <a:spcPts val="100"/>
              </a:spcBef>
            </a:pPr>
            <a:r>
              <a:rPr sz="1800" i="1" spc="-60" dirty="0">
                <a:solidFill>
                  <a:srgbClr val="394D53"/>
                </a:solidFill>
                <a:latin typeface="Trebuchet MS"/>
                <a:cs typeface="Trebuchet MS"/>
              </a:rPr>
              <a:t>Upd</a:t>
            </a:r>
            <a:r>
              <a:rPr sz="1800" i="1" spc="-105" dirty="0">
                <a:solidFill>
                  <a:srgbClr val="394D53"/>
                </a:solidFill>
                <a:latin typeface="Trebuchet MS"/>
                <a:cs typeface="Trebuchet MS"/>
              </a:rPr>
              <a:t>a</a:t>
            </a:r>
            <a:r>
              <a:rPr sz="1800" i="1" spc="-110" dirty="0">
                <a:solidFill>
                  <a:srgbClr val="394D53"/>
                </a:solidFill>
                <a:latin typeface="Trebuchet MS"/>
                <a:cs typeface="Trebuchet MS"/>
              </a:rPr>
              <a:t>te</a:t>
            </a:r>
            <a:endParaRPr sz="1800">
              <a:latin typeface="Trebuchet MS"/>
              <a:cs typeface="Trebuchet MS"/>
            </a:endParaRPr>
          </a:p>
        </p:txBody>
      </p:sp>
      <p:sp>
        <p:nvSpPr>
          <p:cNvPr id="15" name="object 13"/>
          <p:cNvSpPr/>
          <p:nvPr/>
        </p:nvSpPr>
        <p:spPr>
          <a:xfrm>
            <a:off x="679829" y="2078468"/>
            <a:ext cx="754380" cy="652780"/>
          </a:xfrm>
          <a:custGeom>
            <a:avLst/>
            <a:gdLst/>
            <a:ahLst/>
            <a:cxnLst/>
            <a:rect l="l" t="t" r="r" b="b"/>
            <a:pathLst>
              <a:path w="754380" h="652780">
                <a:moveTo>
                  <a:pt x="0" y="652348"/>
                </a:moveTo>
                <a:lnTo>
                  <a:pt x="754113" y="652348"/>
                </a:lnTo>
                <a:lnTo>
                  <a:pt x="754113" y="0"/>
                </a:lnTo>
                <a:lnTo>
                  <a:pt x="0" y="0"/>
                </a:lnTo>
                <a:lnTo>
                  <a:pt x="0" y="652348"/>
                </a:lnTo>
                <a:close/>
              </a:path>
            </a:pathLst>
          </a:custGeom>
          <a:solidFill>
            <a:srgbClr val="EC7C30"/>
          </a:solidFill>
        </p:spPr>
        <p:txBody>
          <a:bodyPr wrap="square" lIns="0" tIns="0" rIns="0" bIns="0" rtlCol="0"/>
          <a:lstStyle/>
          <a:p>
            <a:endParaRPr/>
          </a:p>
        </p:txBody>
      </p:sp>
      <p:sp>
        <p:nvSpPr>
          <p:cNvPr id="16" name="object 14"/>
          <p:cNvSpPr txBox="1"/>
          <p:nvPr/>
        </p:nvSpPr>
        <p:spPr>
          <a:xfrm>
            <a:off x="679829" y="2078468"/>
            <a:ext cx="754380" cy="652780"/>
          </a:xfrm>
          <a:prstGeom prst="rect">
            <a:avLst/>
          </a:prstGeom>
          <a:ln w="12700">
            <a:solidFill>
              <a:srgbClr val="41709C"/>
            </a:solidFill>
          </a:ln>
        </p:spPr>
        <p:txBody>
          <a:bodyPr vert="horz" wrap="square" lIns="0" tIns="36830" rIns="0" bIns="0" rtlCol="0">
            <a:spAutoFit/>
          </a:bodyPr>
          <a:lstStyle/>
          <a:p>
            <a:pPr marL="198755" marR="131445" indent="-59690">
              <a:lnSpc>
                <a:spcPct val="100000"/>
              </a:lnSpc>
              <a:spcBef>
                <a:spcPts val="290"/>
              </a:spcBef>
            </a:pPr>
            <a:r>
              <a:rPr sz="1800" spc="-114" dirty="0">
                <a:solidFill>
                  <a:srgbClr val="FFFFFF"/>
                </a:solidFill>
                <a:latin typeface="Arial"/>
                <a:cs typeface="Arial"/>
              </a:rPr>
              <a:t>Bins</a:t>
            </a:r>
            <a:r>
              <a:rPr sz="1800" spc="195" dirty="0">
                <a:solidFill>
                  <a:srgbClr val="FFFFFF"/>
                </a:solidFill>
                <a:latin typeface="Arial"/>
                <a:cs typeface="Arial"/>
              </a:rPr>
              <a:t>/  </a:t>
            </a:r>
            <a:r>
              <a:rPr sz="1800" spc="-130" dirty="0">
                <a:solidFill>
                  <a:srgbClr val="FFFFFF"/>
                </a:solidFill>
                <a:latin typeface="Arial"/>
                <a:cs typeface="Arial"/>
              </a:rPr>
              <a:t>Libs</a:t>
            </a:r>
            <a:endParaRPr sz="1800">
              <a:latin typeface="Arial"/>
              <a:cs typeface="Arial"/>
            </a:endParaRPr>
          </a:p>
        </p:txBody>
      </p:sp>
      <p:sp>
        <p:nvSpPr>
          <p:cNvPr id="17" name="object 15"/>
          <p:cNvSpPr txBox="1"/>
          <p:nvPr/>
        </p:nvSpPr>
        <p:spPr>
          <a:xfrm>
            <a:off x="679829" y="1275460"/>
            <a:ext cx="754380" cy="796925"/>
          </a:xfrm>
          <a:prstGeom prst="rect">
            <a:avLst/>
          </a:prstGeom>
          <a:solidFill>
            <a:srgbClr val="5B9BD4"/>
          </a:solidFill>
        </p:spPr>
        <p:txBody>
          <a:bodyPr vert="horz" wrap="square" lIns="0" tIns="114935" rIns="0" bIns="0" rtlCol="0">
            <a:spAutoFit/>
          </a:bodyPr>
          <a:lstStyle/>
          <a:p>
            <a:pPr marL="315595" marR="177800" indent="-120650">
              <a:lnSpc>
                <a:spcPct val="100000"/>
              </a:lnSpc>
              <a:spcBef>
                <a:spcPts val="905"/>
              </a:spcBef>
            </a:pPr>
            <a:r>
              <a:rPr sz="1800" spc="-75" dirty="0">
                <a:solidFill>
                  <a:srgbClr val="FFFFFF"/>
                </a:solidFill>
                <a:latin typeface="Arial"/>
                <a:cs typeface="Arial"/>
              </a:rPr>
              <a:t>App  </a:t>
            </a:r>
            <a:r>
              <a:rPr sz="1800" spc="-160" dirty="0">
                <a:solidFill>
                  <a:srgbClr val="FFFFFF"/>
                </a:solidFill>
                <a:latin typeface="Arial"/>
                <a:cs typeface="Arial"/>
              </a:rPr>
              <a:t>A</a:t>
            </a:r>
            <a:endParaRPr sz="1800">
              <a:latin typeface="Arial"/>
              <a:cs typeface="Arial"/>
            </a:endParaRPr>
          </a:p>
        </p:txBody>
      </p:sp>
      <p:sp>
        <p:nvSpPr>
          <p:cNvPr id="18" name="object 16"/>
          <p:cNvSpPr/>
          <p:nvPr/>
        </p:nvSpPr>
        <p:spPr>
          <a:xfrm>
            <a:off x="2552316" y="1346009"/>
            <a:ext cx="969644" cy="1454785"/>
          </a:xfrm>
          <a:custGeom>
            <a:avLst/>
            <a:gdLst/>
            <a:ahLst/>
            <a:cxnLst/>
            <a:rect l="l" t="t" r="r" b="b"/>
            <a:pathLst>
              <a:path w="969645" h="1454785">
                <a:moveTo>
                  <a:pt x="0" y="1454277"/>
                </a:moveTo>
                <a:lnTo>
                  <a:pt x="969098" y="1454277"/>
                </a:lnTo>
                <a:lnTo>
                  <a:pt x="969098" y="0"/>
                </a:lnTo>
                <a:lnTo>
                  <a:pt x="0" y="0"/>
                </a:lnTo>
                <a:lnTo>
                  <a:pt x="0" y="1454277"/>
                </a:lnTo>
                <a:close/>
              </a:path>
            </a:pathLst>
          </a:custGeom>
          <a:ln w="12700">
            <a:solidFill>
              <a:srgbClr val="394D53"/>
            </a:solidFill>
            <a:prstDash val="sysDash"/>
          </a:ln>
        </p:spPr>
        <p:txBody>
          <a:bodyPr wrap="square" lIns="0" tIns="0" rIns="0" bIns="0" rtlCol="0"/>
          <a:lstStyle/>
          <a:p>
            <a:endParaRPr/>
          </a:p>
        </p:txBody>
      </p:sp>
      <p:sp>
        <p:nvSpPr>
          <p:cNvPr id="19" name="object 17"/>
          <p:cNvSpPr/>
          <p:nvPr/>
        </p:nvSpPr>
        <p:spPr>
          <a:xfrm>
            <a:off x="3308728" y="1363928"/>
            <a:ext cx="197485" cy="803910"/>
          </a:xfrm>
          <a:custGeom>
            <a:avLst/>
            <a:gdLst/>
            <a:ahLst/>
            <a:cxnLst/>
            <a:rect l="l" t="t" r="r" b="b"/>
            <a:pathLst>
              <a:path w="197485" h="803910">
                <a:moveTo>
                  <a:pt x="0" y="803389"/>
                </a:moveTo>
                <a:lnTo>
                  <a:pt x="196900" y="803389"/>
                </a:lnTo>
                <a:lnTo>
                  <a:pt x="196900" y="0"/>
                </a:lnTo>
                <a:lnTo>
                  <a:pt x="0" y="0"/>
                </a:lnTo>
                <a:lnTo>
                  <a:pt x="0" y="803389"/>
                </a:lnTo>
                <a:close/>
              </a:path>
            </a:pathLst>
          </a:custGeom>
          <a:solidFill>
            <a:srgbClr val="5B9BD4"/>
          </a:solidFill>
        </p:spPr>
        <p:txBody>
          <a:bodyPr wrap="square" lIns="0" tIns="0" rIns="0" bIns="0" rtlCol="0"/>
          <a:lstStyle/>
          <a:p>
            <a:endParaRPr/>
          </a:p>
        </p:txBody>
      </p:sp>
      <p:sp>
        <p:nvSpPr>
          <p:cNvPr id="20" name="object 18"/>
          <p:cNvSpPr/>
          <p:nvPr/>
        </p:nvSpPr>
        <p:spPr>
          <a:xfrm>
            <a:off x="3308728" y="1363928"/>
            <a:ext cx="197485" cy="803910"/>
          </a:xfrm>
          <a:custGeom>
            <a:avLst/>
            <a:gdLst/>
            <a:ahLst/>
            <a:cxnLst/>
            <a:rect l="l" t="t" r="r" b="b"/>
            <a:pathLst>
              <a:path w="197485" h="803910">
                <a:moveTo>
                  <a:pt x="0" y="803389"/>
                </a:moveTo>
                <a:lnTo>
                  <a:pt x="196900" y="803389"/>
                </a:lnTo>
                <a:lnTo>
                  <a:pt x="196900" y="0"/>
                </a:lnTo>
                <a:lnTo>
                  <a:pt x="0" y="0"/>
                </a:lnTo>
                <a:lnTo>
                  <a:pt x="0" y="803389"/>
                </a:lnTo>
                <a:close/>
              </a:path>
            </a:pathLst>
          </a:custGeom>
          <a:ln w="12700">
            <a:solidFill>
              <a:srgbClr val="5B9BD4"/>
            </a:solidFill>
          </a:ln>
        </p:spPr>
        <p:txBody>
          <a:bodyPr wrap="square" lIns="0" tIns="0" rIns="0" bIns="0" rtlCol="0"/>
          <a:lstStyle/>
          <a:p>
            <a:endParaRPr/>
          </a:p>
        </p:txBody>
      </p:sp>
      <p:sp>
        <p:nvSpPr>
          <p:cNvPr id="21" name="object 19"/>
          <p:cNvSpPr txBox="1"/>
          <p:nvPr/>
        </p:nvSpPr>
        <p:spPr>
          <a:xfrm>
            <a:off x="3261739" y="1475676"/>
            <a:ext cx="254000" cy="578485"/>
          </a:xfrm>
          <a:prstGeom prst="rect">
            <a:avLst/>
          </a:prstGeom>
        </p:spPr>
        <p:txBody>
          <a:bodyPr vert="vert" wrap="square" lIns="0" tIns="0" rIns="0" bIns="0" rtlCol="0">
            <a:spAutoFit/>
          </a:bodyPr>
          <a:lstStyle/>
          <a:p>
            <a:pPr marL="12700">
              <a:lnSpc>
                <a:spcPts val="1810"/>
              </a:lnSpc>
            </a:pPr>
            <a:r>
              <a:rPr sz="1800" spc="-90" dirty="0">
                <a:solidFill>
                  <a:srgbClr val="FFFFFF"/>
                </a:solidFill>
                <a:latin typeface="Arial"/>
                <a:cs typeface="Arial"/>
              </a:rPr>
              <a:t>App</a:t>
            </a:r>
            <a:r>
              <a:rPr sz="1800" spc="-180" dirty="0">
                <a:solidFill>
                  <a:srgbClr val="FFFFFF"/>
                </a:solidFill>
                <a:latin typeface="Arial"/>
                <a:cs typeface="Arial"/>
              </a:rPr>
              <a:t> </a:t>
            </a:r>
            <a:r>
              <a:rPr sz="1800" spc="-190" dirty="0">
                <a:solidFill>
                  <a:srgbClr val="FFFFFF"/>
                </a:solidFill>
                <a:latin typeface="Arial"/>
                <a:cs typeface="Arial"/>
              </a:rPr>
              <a:t>Δ</a:t>
            </a:r>
            <a:endParaRPr sz="1800">
              <a:latin typeface="Arial"/>
              <a:cs typeface="Arial"/>
            </a:endParaRPr>
          </a:p>
        </p:txBody>
      </p:sp>
      <p:sp>
        <p:nvSpPr>
          <p:cNvPr id="22" name="object 20"/>
          <p:cNvSpPr/>
          <p:nvPr/>
        </p:nvSpPr>
        <p:spPr>
          <a:xfrm>
            <a:off x="5108191" y="2136520"/>
            <a:ext cx="197485" cy="664210"/>
          </a:xfrm>
          <a:custGeom>
            <a:avLst/>
            <a:gdLst/>
            <a:ahLst/>
            <a:cxnLst/>
            <a:rect l="l" t="t" r="r" b="b"/>
            <a:pathLst>
              <a:path w="197484" h="664210">
                <a:moveTo>
                  <a:pt x="0" y="663765"/>
                </a:moveTo>
                <a:lnTo>
                  <a:pt x="196900" y="663765"/>
                </a:lnTo>
                <a:lnTo>
                  <a:pt x="196900" y="0"/>
                </a:lnTo>
                <a:lnTo>
                  <a:pt x="0" y="0"/>
                </a:lnTo>
                <a:lnTo>
                  <a:pt x="0" y="663765"/>
                </a:lnTo>
                <a:close/>
              </a:path>
            </a:pathLst>
          </a:custGeom>
          <a:solidFill>
            <a:srgbClr val="EC7C30"/>
          </a:solidFill>
        </p:spPr>
        <p:txBody>
          <a:bodyPr wrap="square" lIns="0" tIns="0" rIns="0" bIns="0" rtlCol="0"/>
          <a:lstStyle/>
          <a:p>
            <a:endParaRPr/>
          </a:p>
        </p:txBody>
      </p:sp>
      <p:sp>
        <p:nvSpPr>
          <p:cNvPr id="23" name="object 21"/>
          <p:cNvSpPr/>
          <p:nvPr/>
        </p:nvSpPr>
        <p:spPr>
          <a:xfrm>
            <a:off x="5108191" y="2136520"/>
            <a:ext cx="197485" cy="664210"/>
          </a:xfrm>
          <a:custGeom>
            <a:avLst/>
            <a:gdLst/>
            <a:ahLst/>
            <a:cxnLst/>
            <a:rect l="l" t="t" r="r" b="b"/>
            <a:pathLst>
              <a:path w="197484" h="664210">
                <a:moveTo>
                  <a:pt x="0" y="663765"/>
                </a:moveTo>
                <a:lnTo>
                  <a:pt x="196900" y="663765"/>
                </a:lnTo>
                <a:lnTo>
                  <a:pt x="196900" y="0"/>
                </a:lnTo>
                <a:lnTo>
                  <a:pt x="0" y="0"/>
                </a:lnTo>
                <a:lnTo>
                  <a:pt x="0" y="663765"/>
                </a:lnTo>
                <a:close/>
              </a:path>
            </a:pathLst>
          </a:custGeom>
          <a:ln w="12700">
            <a:solidFill>
              <a:srgbClr val="41709C"/>
            </a:solidFill>
          </a:ln>
        </p:spPr>
        <p:txBody>
          <a:bodyPr wrap="square" lIns="0" tIns="0" rIns="0" bIns="0" rtlCol="0"/>
          <a:lstStyle/>
          <a:p>
            <a:endParaRPr/>
          </a:p>
        </p:txBody>
      </p:sp>
      <p:sp>
        <p:nvSpPr>
          <p:cNvPr id="24" name="object 22"/>
          <p:cNvSpPr txBox="1"/>
          <p:nvPr/>
        </p:nvSpPr>
        <p:spPr>
          <a:xfrm>
            <a:off x="588770" y="3198431"/>
            <a:ext cx="935355" cy="848994"/>
          </a:xfrm>
          <a:prstGeom prst="rect">
            <a:avLst/>
          </a:prstGeom>
        </p:spPr>
        <p:txBody>
          <a:bodyPr vert="horz" wrap="square" lIns="0" tIns="12700" rIns="0" bIns="0" rtlCol="0">
            <a:spAutoFit/>
          </a:bodyPr>
          <a:lstStyle/>
          <a:p>
            <a:pPr marL="12700" marR="5080" indent="-48895" algn="ctr">
              <a:lnSpc>
                <a:spcPct val="100000"/>
              </a:lnSpc>
              <a:spcBef>
                <a:spcPts val="100"/>
              </a:spcBef>
            </a:pPr>
            <a:r>
              <a:rPr sz="1800" spc="-170" dirty="0">
                <a:solidFill>
                  <a:srgbClr val="394D53"/>
                </a:solidFill>
                <a:latin typeface="Arial"/>
                <a:cs typeface="Arial"/>
              </a:rPr>
              <a:t>Base  </a:t>
            </a:r>
            <a:r>
              <a:rPr sz="1800" spc="-165" dirty="0">
                <a:solidFill>
                  <a:srgbClr val="394D53"/>
                </a:solidFill>
                <a:latin typeface="Arial"/>
                <a:cs typeface="Arial"/>
              </a:rPr>
              <a:t>Co</a:t>
            </a:r>
            <a:r>
              <a:rPr sz="1800" spc="-150" dirty="0">
                <a:solidFill>
                  <a:srgbClr val="394D53"/>
                </a:solidFill>
                <a:latin typeface="Arial"/>
                <a:cs typeface="Arial"/>
              </a:rPr>
              <a:t>n</a:t>
            </a:r>
            <a:r>
              <a:rPr sz="1800" spc="70" dirty="0">
                <a:solidFill>
                  <a:srgbClr val="394D53"/>
                </a:solidFill>
                <a:latin typeface="Arial"/>
                <a:cs typeface="Arial"/>
              </a:rPr>
              <a:t>t</a:t>
            </a:r>
            <a:r>
              <a:rPr sz="1800" spc="-50" dirty="0">
                <a:solidFill>
                  <a:srgbClr val="394D53"/>
                </a:solidFill>
                <a:latin typeface="Arial"/>
                <a:cs typeface="Arial"/>
              </a:rPr>
              <a:t>ainer  </a:t>
            </a:r>
            <a:r>
              <a:rPr sz="1800" spc="-105" dirty="0">
                <a:solidFill>
                  <a:srgbClr val="394D53"/>
                </a:solidFill>
                <a:latin typeface="Arial"/>
                <a:cs typeface="Arial"/>
              </a:rPr>
              <a:t>Image</a:t>
            </a:r>
            <a:endParaRPr sz="1800">
              <a:latin typeface="Arial"/>
              <a:cs typeface="Arial"/>
            </a:endParaRPr>
          </a:p>
        </p:txBody>
      </p:sp>
      <p:sp>
        <p:nvSpPr>
          <p:cNvPr id="25" name="object 23"/>
          <p:cNvSpPr txBox="1"/>
          <p:nvPr/>
        </p:nvSpPr>
        <p:spPr>
          <a:xfrm>
            <a:off x="2117582" y="6521589"/>
            <a:ext cx="2163445" cy="300355"/>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394D53"/>
                </a:solidFill>
                <a:latin typeface="Arial"/>
                <a:cs typeface="Arial"/>
              </a:rPr>
              <a:t>Host </a:t>
            </a:r>
            <a:r>
              <a:rPr sz="1800" spc="-100" dirty="0">
                <a:solidFill>
                  <a:srgbClr val="394D53"/>
                </a:solidFill>
                <a:latin typeface="Arial"/>
                <a:cs typeface="Arial"/>
              </a:rPr>
              <a:t>is </a:t>
            </a:r>
            <a:r>
              <a:rPr sz="1800" spc="-45" dirty="0">
                <a:solidFill>
                  <a:srgbClr val="394D53"/>
                </a:solidFill>
                <a:latin typeface="Arial"/>
                <a:cs typeface="Arial"/>
              </a:rPr>
              <a:t>now </a:t>
            </a:r>
            <a:r>
              <a:rPr sz="1800" spc="-50" dirty="0">
                <a:solidFill>
                  <a:srgbClr val="394D53"/>
                </a:solidFill>
                <a:latin typeface="Arial"/>
                <a:cs typeface="Arial"/>
              </a:rPr>
              <a:t>running</a:t>
            </a:r>
            <a:r>
              <a:rPr sz="1800" spc="-185" dirty="0">
                <a:solidFill>
                  <a:srgbClr val="394D53"/>
                </a:solidFill>
                <a:latin typeface="Arial"/>
                <a:cs typeface="Arial"/>
              </a:rPr>
              <a:t> </a:t>
            </a:r>
            <a:r>
              <a:rPr sz="1800" spc="-50" dirty="0">
                <a:solidFill>
                  <a:srgbClr val="394D53"/>
                </a:solidFill>
                <a:latin typeface="Arial"/>
                <a:cs typeface="Arial"/>
              </a:rPr>
              <a:t>A’’</a:t>
            </a:r>
            <a:endParaRPr sz="1800" dirty="0">
              <a:latin typeface="Arial"/>
              <a:cs typeface="Arial"/>
            </a:endParaRPr>
          </a:p>
        </p:txBody>
      </p:sp>
      <p:sp>
        <p:nvSpPr>
          <p:cNvPr id="26" name="object 24"/>
          <p:cNvSpPr txBox="1"/>
          <p:nvPr/>
        </p:nvSpPr>
        <p:spPr>
          <a:xfrm>
            <a:off x="4478907" y="3233864"/>
            <a:ext cx="935355" cy="574675"/>
          </a:xfrm>
          <a:prstGeom prst="rect">
            <a:avLst/>
          </a:prstGeom>
        </p:spPr>
        <p:txBody>
          <a:bodyPr vert="horz" wrap="square" lIns="0" tIns="12700" rIns="0" bIns="0" rtlCol="0">
            <a:spAutoFit/>
          </a:bodyPr>
          <a:lstStyle/>
          <a:p>
            <a:pPr marL="12700">
              <a:lnSpc>
                <a:spcPct val="100000"/>
              </a:lnSpc>
              <a:spcBef>
                <a:spcPts val="100"/>
              </a:spcBef>
            </a:pPr>
            <a:r>
              <a:rPr sz="1800" spc="-165" dirty="0">
                <a:solidFill>
                  <a:srgbClr val="394D53"/>
                </a:solidFill>
                <a:latin typeface="Arial"/>
                <a:cs typeface="Arial"/>
              </a:rPr>
              <a:t>Co</a:t>
            </a:r>
            <a:r>
              <a:rPr sz="1800" spc="-150" dirty="0">
                <a:solidFill>
                  <a:srgbClr val="394D53"/>
                </a:solidFill>
                <a:latin typeface="Arial"/>
                <a:cs typeface="Arial"/>
              </a:rPr>
              <a:t>n</a:t>
            </a:r>
            <a:r>
              <a:rPr sz="1800" spc="70" dirty="0">
                <a:solidFill>
                  <a:srgbClr val="394D53"/>
                </a:solidFill>
                <a:latin typeface="Arial"/>
                <a:cs typeface="Arial"/>
              </a:rPr>
              <a:t>t</a:t>
            </a:r>
            <a:r>
              <a:rPr sz="1800" spc="-55" dirty="0">
                <a:solidFill>
                  <a:srgbClr val="394D53"/>
                </a:solidFill>
                <a:latin typeface="Arial"/>
                <a:cs typeface="Arial"/>
              </a:rPr>
              <a:t>ainer</a:t>
            </a:r>
            <a:endParaRPr sz="1800">
              <a:latin typeface="Arial"/>
              <a:cs typeface="Arial"/>
            </a:endParaRPr>
          </a:p>
          <a:p>
            <a:pPr marL="12700">
              <a:lnSpc>
                <a:spcPct val="100000"/>
              </a:lnSpc>
            </a:pPr>
            <a:r>
              <a:rPr sz="1800" spc="-25" dirty="0">
                <a:solidFill>
                  <a:srgbClr val="394D53"/>
                </a:solidFill>
                <a:latin typeface="Arial"/>
                <a:cs typeface="Arial"/>
              </a:rPr>
              <a:t>Mod</a:t>
            </a:r>
            <a:r>
              <a:rPr sz="1800" spc="-114" dirty="0">
                <a:solidFill>
                  <a:srgbClr val="394D53"/>
                </a:solidFill>
                <a:latin typeface="Arial"/>
                <a:cs typeface="Arial"/>
              </a:rPr>
              <a:t> </a:t>
            </a:r>
            <a:r>
              <a:rPr sz="1800" spc="-50" dirty="0">
                <a:solidFill>
                  <a:srgbClr val="394D53"/>
                </a:solidFill>
                <a:latin typeface="Arial"/>
                <a:cs typeface="Arial"/>
              </a:rPr>
              <a:t>A’’</a:t>
            </a:r>
            <a:endParaRPr sz="1800">
              <a:latin typeface="Arial"/>
              <a:cs typeface="Arial"/>
            </a:endParaRPr>
          </a:p>
        </p:txBody>
      </p:sp>
      <p:sp>
        <p:nvSpPr>
          <p:cNvPr id="27" name="object 25"/>
          <p:cNvSpPr/>
          <p:nvPr/>
        </p:nvSpPr>
        <p:spPr>
          <a:xfrm>
            <a:off x="1378074" y="2367469"/>
            <a:ext cx="1230630" cy="171450"/>
          </a:xfrm>
          <a:custGeom>
            <a:avLst/>
            <a:gdLst/>
            <a:ahLst/>
            <a:cxnLst/>
            <a:rect l="l" t="t" r="r" b="b"/>
            <a:pathLst>
              <a:path w="1230629" h="171450">
                <a:moveTo>
                  <a:pt x="1059053" y="0"/>
                </a:moveTo>
                <a:lnTo>
                  <a:pt x="1096899" y="57319"/>
                </a:lnTo>
                <a:lnTo>
                  <a:pt x="1115948" y="57403"/>
                </a:lnTo>
                <a:lnTo>
                  <a:pt x="1115695" y="114553"/>
                </a:lnTo>
                <a:lnTo>
                  <a:pt x="1096588" y="114553"/>
                </a:lnTo>
                <a:lnTo>
                  <a:pt x="1058291" y="171450"/>
                </a:lnTo>
                <a:lnTo>
                  <a:pt x="1173358" y="114553"/>
                </a:lnTo>
                <a:lnTo>
                  <a:pt x="1115695" y="114553"/>
                </a:lnTo>
                <a:lnTo>
                  <a:pt x="1173529" y="114469"/>
                </a:lnTo>
                <a:lnTo>
                  <a:pt x="1230121" y="86487"/>
                </a:lnTo>
                <a:lnTo>
                  <a:pt x="1059053" y="0"/>
                </a:lnTo>
                <a:close/>
              </a:path>
              <a:path w="1230629" h="171450">
                <a:moveTo>
                  <a:pt x="1115821" y="85978"/>
                </a:moveTo>
                <a:lnTo>
                  <a:pt x="1096644" y="114469"/>
                </a:lnTo>
                <a:lnTo>
                  <a:pt x="1115695" y="114553"/>
                </a:lnTo>
                <a:lnTo>
                  <a:pt x="1115821" y="85978"/>
                </a:lnTo>
                <a:close/>
              </a:path>
              <a:path w="1230629" h="171450">
                <a:moveTo>
                  <a:pt x="254" y="52450"/>
                </a:moveTo>
                <a:lnTo>
                  <a:pt x="0" y="109600"/>
                </a:lnTo>
                <a:lnTo>
                  <a:pt x="1096644" y="114469"/>
                </a:lnTo>
                <a:lnTo>
                  <a:pt x="1115821" y="85978"/>
                </a:lnTo>
                <a:lnTo>
                  <a:pt x="1096899" y="57319"/>
                </a:lnTo>
                <a:lnTo>
                  <a:pt x="254" y="52450"/>
                </a:lnTo>
                <a:close/>
              </a:path>
              <a:path w="1230629" h="171450">
                <a:moveTo>
                  <a:pt x="1096899" y="57319"/>
                </a:moveTo>
                <a:lnTo>
                  <a:pt x="1115821" y="85978"/>
                </a:lnTo>
                <a:lnTo>
                  <a:pt x="1115948" y="57403"/>
                </a:lnTo>
                <a:lnTo>
                  <a:pt x="1096899" y="57319"/>
                </a:lnTo>
                <a:close/>
              </a:path>
            </a:pathLst>
          </a:custGeom>
          <a:solidFill>
            <a:srgbClr val="394D53"/>
          </a:solidFill>
        </p:spPr>
        <p:txBody>
          <a:bodyPr wrap="square" lIns="0" tIns="0" rIns="0" bIns="0" rtlCol="0"/>
          <a:lstStyle/>
          <a:p>
            <a:endParaRPr/>
          </a:p>
        </p:txBody>
      </p:sp>
      <p:sp>
        <p:nvSpPr>
          <p:cNvPr id="28" name="object 26"/>
          <p:cNvSpPr/>
          <p:nvPr/>
        </p:nvSpPr>
        <p:spPr>
          <a:xfrm>
            <a:off x="3341876" y="2265869"/>
            <a:ext cx="1230630" cy="171450"/>
          </a:xfrm>
          <a:custGeom>
            <a:avLst/>
            <a:gdLst/>
            <a:ahLst/>
            <a:cxnLst/>
            <a:rect l="l" t="t" r="r" b="b"/>
            <a:pathLst>
              <a:path w="1230629" h="171450">
                <a:moveTo>
                  <a:pt x="1059052" y="0"/>
                </a:moveTo>
                <a:lnTo>
                  <a:pt x="1096900" y="57321"/>
                </a:lnTo>
                <a:lnTo>
                  <a:pt x="1115948" y="57403"/>
                </a:lnTo>
                <a:lnTo>
                  <a:pt x="1115694" y="114553"/>
                </a:lnTo>
                <a:lnTo>
                  <a:pt x="1096588" y="114553"/>
                </a:lnTo>
                <a:lnTo>
                  <a:pt x="1058290" y="171450"/>
                </a:lnTo>
                <a:lnTo>
                  <a:pt x="1173358" y="114553"/>
                </a:lnTo>
                <a:lnTo>
                  <a:pt x="1115694" y="114553"/>
                </a:lnTo>
                <a:lnTo>
                  <a:pt x="1173525" y="114471"/>
                </a:lnTo>
                <a:lnTo>
                  <a:pt x="1230121" y="86487"/>
                </a:lnTo>
                <a:lnTo>
                  <a:pt x="1059052" y="0"/>
                </a:lnTo>
                <a:close/>
              </a:path>
              <a:path w="1230629" h="171450">
                <a:moveTo>
                  <a:pt x="1115821" y="85978"/>
                </a:moveTo>
                <a:lnTo>
                  <a:pt x="1096643" y="114471"/>
                </a:lnTo>
                <a:lnTo>
                  <a:pt x="1115694" y="114553"/>
                </a:lnTo>
                <a:lnTo>
                  <a:pt x="1115821" y="85978"/>
                </a:lnTo>
                <a:close/>
              </a:path>
              <a:path w="1230629" h="171450">
                <a:moveTo>
                  <a:pt x="253" y="52577"/>
                </a:moveTo>
                <a:lnTo>
                  <a:pt x="0" y="109727"/>
                </a:lnTo>
                <a:lnTo>
                  <a:pt x="1096643" y="114471"/>
                </a:lnTo>
                <a:lnTo>
                  <a:pt x="1115821" y="85978"/>
                </a:lnTo>
                <a:lnTo>
                  <a:pt x="1096900" y="57321"/>
                </a:lnTo>
                <a:lnTo>
                  <a:pt x="253" y="52577"/>
                </a:lnTo>
                <a:close/>
              </a:path>
              <a:path w="1230629" h="171450">
                <a:moveTo>
                  <a:pt x="1096900" y="57321"/>
                </a:moveTo>
                <a:lnTo>
                  <a:pt x="1115821" y="85978"/>
                </a:lnTo>
                <a:lnTo>
                  <a:pt x="1115948" y="57403"/>
                </a:lnTo>
                <a:lnTo>
                  <a:pt x="1096900" y="57321"/>
                </a:lnTo>
                <a:close/>
              </a:path>
            </a:pathLst>
          </a:custGeom>
          <a:solidFill>
            <a:srgbClr val="394D53"/>
          </a:solidFill>
        </p:spPr>
        <p:txBody>
          <a:bodyPr wrap="square" lIns="0" tIns="0" rIns="0" bIns="0" rtlCol="0"/>
          <a:lstStyle/>
          <a:p>
            <a:endParaRPr/>
          </a:p>
        </p:txBody>
      </p:sp>
      <p:sp>
        <p:nvSpPr>
          <p:cNvPr id="29" name="object 27"/>
          <p:cNvSpPr/>
          <p:nvPr/>
        </p:nvSpPr>
        <p:spPr>
          <a:xfrm>
            <a:off x="8256267" y="3245294"/>
            <a:ext cx="969644" cy="1454785"/>
          </a:xfrm>
          <a:custGeom>
            <a:avLst/>
            <a:gdLst/>
            <a:ahLst/>
            <a:cxnLst/>
            <a:rect l="l" t="t" r="r" b="b"/>
            <a:pathLst>
              <a:path w="969645" h="1454785">
                <a:moveTo>
                  <a:pt x="0" y="1454277"/>
                </a:moveTo>
                <a:lnTo>
                  <a:pt x="969098" y="1454277"/>
                </a:lnTo>
                <a:lnTo>
                  <a:pt x="969098" y="0"/>
                </a:lnTo>
                <a:lnTo>
                  <a:pt x="0" y="0"/>
                </a:lnTo>
                <a:lnTo>
                  <a:pt x="0" y="1454277"/>
                </a:lnTo>
                <a:close/>
              </a:path>
            </a:pathLst>
          </a:custGeom>
          <a:solidFill>
            <a:srgbClr val="FFFFFF"/>
          </a:solidFill>
        </p:spPr>
        <p:txBody>
          <a:bodyPr wrap="square" lIns="0" tIns="0" rIns="0" bIns="0" rtlCol="0"/>
          <a:lstStyle/>
          <a:p>
            <a:endParaRPr/>
          </a:p>
        </p:txBody>
      </p:sp>
      <p:sp>
        <p:nvSpPr>
          <p:cNvPr id="30" name="object 28"/>
          <p:cNvSpPr/>
          <p:nvPr/>
        </p:nvSpPr>
        <p:spPr>
          <a:xfrm>
            <a:off x="8256267" y="3245294"/>
            <a:ext cx="969644" cy="1454785"/>
          </a:xfrm>
          <a:custGeom>
            <a:avLst/>
            <a:gdLst/>
            <a:ahLst/>
            <a:cxnLst/>
            <a:rect l="l" t="t" r="r" b="b"/>
            <a:pathLst>
              <a:path w="969645" h="1454785">
                <a:moveTo>
                  <a:pt x="0" y="1454277"/>
                </a:moveTo>
                <a:lnTo>
                  <a:pt x="969098" y="1454277"/>
                </a:lnTo>
                <a:lnTo>
                  <a:pt x="969098" y="0"/>
                </a:lnTo>
                <a:lnTo>
                  <a:pt x="0" y="0"/>
                </a:lnTo>
                <a:lnTo>
                  <a:pt x="0" y="1454277"/>
                </a:lnTo>
                <a:close/>
              </a:path>
            </a:pathLst>
          </a:custGeom>
          <a:ln w="12700">
            <a:solidFill>
              <a:srgbClr val="394D53"/>
            </a:solidFill>
            <a:prstDash val="sysDash"/>
          </a:ln>
        </p:spPr>
        <p:txBody>
          <a:bodyPr wrap="square" lIns="0" tIns="0" rIns="0" bIns="0" rtlCol="0"/>
          <a:lstStyle/>
          <a:p>
            <a:endParaRPr/>
          </a:p>
        </p:txBody>
      </p:sp>
      <p:sp>
        <p:nvSpPr>
          <p:cNvPr id="31" name="object 29"/>
          <p:cNvSpPr/>
          <p:nvPr/>
        </p:nvSpPr>
        <p:spPr>
          <a:xfrm>
            <a:off x="9011410" y="3270706"/>
            <a:ext cx="197485" cy="803910"/>
          </a:xfrm>
          <a:custGeom>
            <a:avLst/>
            <a:gdLst/>
            <a:ahLst/>
            <a:cxnLst/>
            <a:rect l="l" t="t" r="r" b="b"/>
            <a:pathLst>
              <a:path w="197484" h="803910">
                <a:moveTo>
                  <a:pt x="0" y="803389"/>
                </a:moveTo>
                <a:lnTo>
                  <a:pt x="196900" y="803389"/>
                </a:lnTo>
                <a:lnTo>
                  <a:pt x="196900" y="0"/>
                </a:lnTo>
                <a:lnTo>
                  <a:pt x="0" y="0"/>
                </a:lnTo>
                <a:lnTo>
                  <a:pt x="0" y="803389"/>
                </a:lnTo>
                <a:close/>
              </a:path>
            </a:pathLst>
          </a:custGeom>
          <a:solidFill>
            <a:srgbClr val="5B9BD4"/>
          </a:solidFill>
        </p:spPr>
        <p:txBody>
          <a:bodyPr wrap="square" lIns="0" tIns="0" rIns="0" bIns="0" rtlCol="0"/>
          <a:lstStyle/>
          <a:p>
            <a:endParaRPr/>
          </a:p>
        </p:txBody>
      </p:sp>
      <p:sp>
        <p:nvSpPr>
          <p:cNvPr id="32" name="object 30"/>
          <p:cNvSpPr/>
          <p:nvPr/>
        </p:nvSpPr>
        <p:spPr>
          <a:xfrm>
            <a:off x="9011410" y="3270706"/>
            <a:ext cx="197485" cy="803910"/>
          </a:xfrm>
          <a:custGeom>
            <a:avLst/>
            <a:gdLst/>
            <a:ahLst/>
            <a:cxnLst/>
            <a:rect l="l" t="t" r="r" b="b"/>
            <a:pathLst>
              <a:path w="197484" h="803910">
                <a:moveTo>
                  <a:pt x="0" y="803389"/>
                </a:moveTo>
                <a:lnTo>
                  <a:pt x="196900" y="803389"/>
                </a:lnTo>
                <a:lnTo>
                  <a:pt x="196900" y="0"/>
                </a:lnTo>
                <a:lnTo>
                  <a:pt x="0" y="0"/>
                </a:lnTo>
                <a:lnTo>
                  <a:pt x="0" y="803389"/>
                </a:lnTo>
                <a:close/>
              </a:path>
            </a:pathLst>
          </a:custGeom>
          <a:ln w="12700">
            <a:solidFill>
              <a:srgbClr val="5B9BD4"/>
            </a:solidFill>
          </a:ln>
        </p:spPr>
        <p:txBody>
          <a:bodyPr wrap="square" lIns="0" tIns="0" rIns="0" bIns="0" rtlCol="0"/>
          <a:lstStyle/>
          <a:p>
            <a:endParaRPr/>
          </a:p>
        </p:txBody>
      </p:sp>
      <p:sp>
        <p:nvSpPr>
          <p:cNvPr id="33" name="object 31"/>
          <p:cNvSpPr txBox="1"/>
          <p:nvPr/>
        </p:nvSpPr>
        <p:spPr>
          <a:xfrm>
            <a:off x="8964800" y="3382834"/>
            <a:ext cx="254000" cy="578485"/>
          </a:xfrm>
          <a:prstGeom prst="rect">
            <a:avLst/>
          </a:prstGeom>
        </p:spPr>
        <p:txBody>
          <a:bodyPr vert="vert" wrap="square" lIns="0" tIns="0" rIns="0" bIns="0" rtlCol="0">
            <a:spAutoFit/>
          </a:bodyPr>
          <a:lstStyle/>
          <a:p>
            <a:pPr marL="12700">
              <a:lnSpc>
                <a:spcPts val="1810"/>
              </a:lnSpc>
            </a:pPr>
            <a:r>
              <a:rPr sz="1800" spc="-90" dirty="0">
                <a:solidFill>
                  <a:srgbClr val="FFFFFF"/>
                </a:solidFill>
                <a:latin typeface="Arial"/>
                <a:cs typeface="Arial"/>
              </a:rPr>
              <a:t>App</a:t>
            </a:r>
            <a:r>
              <a:rPr sz="1800" spc="-180" dirty="0">
                <a:solidFill>
                  <a:srgbClr val="FFFFFF"/>
                </a:solidFill>
                <a:latin typeface="Arial"/>
                <a:cs typeface="Arial"/>
              </a:rPr>
              <a:t> </a:t>
            </a:r>
            <a:r>
              <a:rPr sz="1800" spc="-190" dirty="0">
                <a:solidFill>
                  <a:srgbClr val="FFFFFF"/>
                </a:solidFill>
                <a:latin typeface="Arial"/>
                <a:cs typeface="Arial"/>
              </a:rPr>
              <a:t>Δ</a:t>
            </a:r>
            <a:endParaRPr sz="1800">
              <a:latin typeface="Arial"/>
              <a:cs typeface="Arial"/>
            </a:endParaRPr>
          </a:p>
        </p:txBody>
      </p:sp>
      <p:sp>
        <p:nvSpPr>
          <p:cNvPr id="34" name="object 32"/>
          <p:cNvSpPr/>
          <p:nvPr/>
        </p:nvSpPr>
        <p:spPr>
          <a:xfrm>
            <a:off x="9024110" y="4072508"/>
            <a:ext cx="197485" cy="664210"/>
          </a:xfrm>
          <a:custGeom>
            <a:avLst/>
            <a:gdLst/>
            <a:ahLst/>
            <a:cxnLst/>
            <a:rect l="l" t="t" r="r" b="b"/>
            <a:pathLst>
              <a:path w="197484" h="664210">
                <a:moveTo>
                  <a:pt x="0" y="663765"/>
                </a:moveTo>
                <a:lnTo>
                  <a:pt x="196900" y="663765"/>
                </a:lnTo>
                <a:lnTo>
                  <a:pt x="196900" y="0"/>
                </a:lnTo>
                <a:lnTo>
                  <a:pt x="0" y="0"/>
                </a:lnTo>
                <a:lnTo>
                  <a:pt x="0" y="663765"/>
                </a:lnTo>
                <a:close/>
              </a:path>
            </a:pathLst>
          </a:custGeom>
          <a:solidFill>
            <a:srgbClr val="EC7C30"/>
          </a:solidFill>
        </p:spPr>
        <p:txBody>
          <a:bodyPr wrap="square" lIns="0" tIns="0" rIns="0" bIns="0" rtlCol="0"/>
          <a:lstStyle/>
          <a:p>
            <a:endParaRPr/>
          </a:p>
        </p:txBody>
      </p:sp>
      <p:sp>
        <p:nvSpPr>
          <p:cNvPr id="35" name="object 33"/>
          <p:cNvSpPr/>
          <p:nvPr/>
        </p:nvSpPr>
        <p:spPr>
          <a:xfrm>
            <a:off x="9024110" y="4072508"/>
            <a:ext cx="197485" cy="664210"/>
          </a:xfrm>
          <a:custGeom>
            <a:avLst/>
            <a:gdLst/>
            <a:ahLst/>
            <a:cxnLst/>
            <a:rect l="l" t="t" r="r" b="b"/>
            <a:pathLst>
              <a:path w="197484" h="664210">
                <a:moveTo>
                  <a:pt x="0" y="663765"/>
                </a:moveTo>
                <a:lnTo>
                  <a:pt x="196900" y="663765"/>
                </a:lnTo>
                <a:lnTo>
                  <a:pt x="196900" y="0"/>
                </a:lnTo>
                <a:lnTo>
                  <a:pt x="0" y="0"/>
                </a:lnTo>
                <a:lnTo>
                  <a:pt x="0" y="663765"/>
                </a:lnTo>
                <a:close/>
              </a:path>
            </a:pathLst>
          </a:custGeom>
          <a:ln w="12700">
            <a:solidFill>
              <a:srgbClr val="41709C"/>
            </a:solidFill>
          </a:ln>
        </p:spPr>
        <p:txBody>
          <a:bodyPr wrap="square" lIns="0" tIns="0" rIns="0" bIns="0" rtlCol="0"/>
          <a:lstStyle/>
          <a:p>
            <a:endParaRPr/>
          </a:p>
        </p:txBody>
      </p:sp>
      <p:sp>
        <p:nvSpPr>
          <p:cNvPr id="36" name="object 34"/>
          <p:cNvSpPr/>
          <p:nvPr/>
        </p:nvSpPr>
        <p:spPr>
          <a:xfrm>
            <a:off x="5206616" y="5196902"/>
            <a:ext cx="755015" cy="633095"/>
          </a:xfrm>
          <a:custGeom>
            <a:avLst/>
            <a:gdLst/>
            <a:ahLst/>
            <a:cxnLst/>
            <a:rect l="l" t="t" r="r" b="b"/>
            <a:pathLst>
              <a:path w="755015" h="633095">
                <a:moveTo>
                  <a:pt x="754888" y="158241"/>
                </a:moveTo>
                <a:lnTo>
                  <a:pt x="735075" y="158241"/>
                </a:lnTo>
                <a:lnTo>
                  <a:pt x="735075" y="474713"/>
                </a:lnTo>
                <a:lnTo>
                  <a:pt x="754888" y="474713"/>
                </a:lnTo>
                <a:lnTo>
                  <a:pt x="754888" y="158241"/>
                </a:lnTo>
                <a:close/>
              </a:path>
              <a:path w="755015" h="633095">
                <a:moveTo>
                  <a:pt x="715390" y="158241"/>
                </a:moveTo>
                <a:lnTo>
                  <a:pt x="675766" y="158241"/>
                </a:lnTo>
                <a:lnTo>
                  <a:pt x="675766" y="474713"/>
                </a:lnTo>
                <a:lnTo>
                  <a:pt x="715390" y="474713"/>
                </a:lnTo>
                <a:lnTo>
                  <a:pt x="715390" y="158241"/>
                </a:lnTo>
                <a:close/>
              </a:path>
              <a:path w="755015" h="633095">
                <a:moveTo>
                  <a:pt x="316484" y="0"/>
                </a:moveTo>
                <a:lnTo>
                  <a:pt x="0" y="316483"/>
                </a:lnTo>
                <a:lnTo>
                  <a:pt x="316484" y="632955"/>
                </a:lnTo>
                <a:lnTo>
                  <a:pt x="316484" y="474713"/>
                </a:lnTo>
                <a:lnTo>
                  <a:pt x="655955" y="474713"/>
                </a:lnTo>
                <a:lnTo>
                  <a:pt x="655955" y="158241"/>
                </a:lnTo>
                <a:lnTo>
                  <a:pt x="316484" y="158241"/>
                </a:lnTo>
                <a:lnTo>
                  <a:pt x="316484" y="0"/>
                </a:lnTo>
                <a:close/>
              </a:path>
            </a:pathLst>
          </a:custGeom>
          <a:solidFill>
            <a:srgbClr val="5B9BD4"/>
          </a:solidFill>
        </p:spPr>
        <p:txBody>
          <a:bodyPr wrap="square" lIns="0" tIns="0" rIns="0" bIns="0" rtlCol="0"/>
          <a:lstStyle/>
          <a:p>
            <a:endParaRPr/>
          </a:p>
        </p:txBody>
      </p:sp>
      <p:sp>
        <p:nvSpPr>
          <p:cNvPr id="37" name="object 35"/>
          <p:cNvSpPr/>
          <p:nvPr/>
        </p:nvSpPr>
        <p:spPr>
          <a:xfrm>
            <a:off x="5951599" y="5348795"/>
            <a:ext cx="0" cy="329565"/>
          </a:xfrm>
          <a:custGeom>
            <a:avLst/>
            <a:gdLst/>
            <a:ahLst/>
            <a:cxnLst/>
            <a:rect l="l" t="t" r="r" b="b"/>
            <a:pathLst>
              <a:path h="329564">
                <a:moveTo>
                  <a:pt x="0" y="0"/>
                </a:moveTo>
                <a:lnTo>
                  <a:pt x="0" y="329171"/>
                </a:lnTo>
              </a:path>
            </a:pathLst>
          </a:custGeom>
          <a:ln w="32512">
            <a:solidFill>
              <a:srgbClr val="41709C"/>
            </a:solidFill>
          </a:ln>
        </p:spPr>
        <p:txBody>
          <a:bodyPr wrap="square" lIns="0" tIns="0" rIns="0" bIns="0" rtlCol="0"/>
          <a:lstStyle/>
          <a:p>
            <a:endParaRPr/>
          </a:p>
        </p:txBody>
      </p:sp>
      <p:sp>
        <p:nvSpPr>
          <p:cNvPr id="38" name="object 36"/>
          <p:cNvSpPr/>
          <p:nvPr/>
        </p:nvSpPr>
        <p:spPr>
          <a:xfrm>
            <a:off x="5882384" y="5355145"/>
            <a:ext cx="40005" cy="316865"/>
          </a:xfrm>
          <a:custGeom>
            <a:avLst/>
            <a:gdLst/>
            <a:ahLst/>
            <a:cxnLst/>
            <a:rect l="l" t="t" r="r" b="b"/>
            <a:pathLst>
              <a:path w="40004" h="316864">
                <a:moveTo>
                  <a:pt x="39624" y="316471"/>
                </a:moveTo>
                <a:lnTo>
                  <a:pt x="0" y="316471"/>
                </a:lnTo>
                <a:lnTo>
                  <a:pt x="0" y="0"/>
                </a:lnTo>
                <a:lnTo>
                  <a:pt x="39624" y="0"/>
                </a:lnTo>
                <a:lnTo>
                  <a:pt x="39624" y="316471"/>
                </a:lnTo>
                <a:close/>
              </a:path>
            </a:pathLst>
          </a:custGeom>
          <a:ln w="12700">
            <a:solidFill>
              <a:srgbClr val="41709C"/>
            </a:solidFill>
          </a:ln>
        </p:spPr>
        <p:txBody>
          <a:bodyPr wrap="square" lIns="0" tIns="0" rIns="0" bIns="0" rtlCol="0"/>
          <a:lstStyle/>
          <a:p>
            <a:endParaRPr/>
          </a:p>
        </p:txBody>
      </p:sp>
      <p:sp>
        <p:nvSpPr>
          <p:cNvPr id="39" name="object 37"/>
          <p:cNvSpPr/>
          <p:nvPr/>
        </p:nvSpPr>
        <p:spPr>
          <a:xfrm>
            <a:off x="5206616" y="5196902"/>
            <a:ext cx="655955" cy="633095"/>
          </a:xfrm>
          <a:custGeom>
            <a:avLst/>
            <a:gdLst/>
            <a:ahLst/>
            <a:cxnLst/>
            <a:rect l="l" t="t" r="r" b="b"/>
            <a:pathLst>
              <a:path w="655954" h="633095">
                <a:moveTo>
                  <a:pt x="655955" y="474713"/>
                </a:moveTo>
                <a:lnTo>
                  <a:pt x="316484" y="474713"/>
                </a:lnTo>
                <a:lnTo>
                  <a:pt x="316484" y="632955"/>
                </a:lnTo>
                <a:lnTo>
                  <a:pt x="0" y="316483"/>
                </a:lnTo>
                <a:lnTo>
                  <a:pt x="316484" y="0"/>
                </a:lnTo>
                <a:lnTo>
                  <a:pt x="316484" y="158241"/>
                </a:lnTo>
                <a:lnTo>
                  <a:pt x="655955" y="158241"/>
                </a:lnTo>
                <a:lnTo>
                  <a:pt x="655955" y="474713"/>
                </a:lnTo>
                <a:close/>
              </a:path>
            </a:pathLst>
          </a:custGeom>
          <a:ln w="12700">
            <a:solidFill>
              <a:srgbClr val="41709C"/>
            </a:solidFill>
          </a:ln>
        </p:spPr>
        <p:txBody>
          <a:bodyPr wrap="square" lIns="0" tIns="0" rIns="0" bIns="0" rtlCol="0"/>
          <a:lstStyle/>
          <a:p>
            <a:endParaRPr/>
          </a:p>
        </p:txBody>
      </p:sp>
      <p:sp>
        <p:nvSpPr>
          <p:cNvPr id="40" name="object 38"/>
          <p:cNvSpPr txBox="1"/>
          <p:nvPr/>
        </p:nvSpPr>
        <p:spPr>
          <a:xfrm>
            <a:off x="7051482" y="5154815"/>
            <a:ext cx="755015" cy="654685"/>
          </a:xfrm>
          <a:prstGeom prst="rect">
            <a:avLst/>
          </a:prstGeom>
          <a:solidFill>
            <a:srgbClr val="EC7C30"/>
          </a:solidFill>
          <a:ln w="12700">
            <a:solidFill>
              <a:srgbClr val="41709C"/>
            </a:solidFill>
          </a:ln>
        </p:spPr>
        <p:txBody>
          <a:bodyPr vert="horz" wrap="square" lIns="0" tIns="37465" rIns="0" bIns="0" rtlCol="0">
            <a:spAutoFit/>
          </a:bodyPr>
          <a:lstStyle/>
          <a:p>
            <a:pPr marL="200025" marR="130810" indent="-59690">
              <a:lnSpc>
                <a:spcPct val="100000"/>
              </a:lnSpc>
              <a:spcBef>
                <a:spcPts val="295"/>
              </a:spcBef>
            </a:pPr>
            <a:r>
              <a:rPr sz="1800" spc="-114" dirty="0">
                <a:solidFill>
                  <a:srgbClr val="FFFFFF"/>
                </a:solidFill>
                <a:latin typeface="Arial"/>
                <a:cs typeface="Arial"/>
              </a:rPr>
              <a:t>Bins</a:t>
            </a:r>
            <a:r>
              <a:rPr sz="1800" spc="195" dirty="0">
                <a:solidFill>
                  <a:srgbClr val="FFFFFF"/>
                </a:solidFill>
                <a:latin typeface="Arial"/>
                <a:cs typeface="Arial"/>
              </a:rPr>
              <a:t>/  </a:t>
            </a:r>
            <a:r>
              <a:rPr sz="1800" spc="-130" dirty="0">
                <a:solidFill>
                  <a:srgbClr val="FFFFFF"/>
                </a:solidFill>
                <a:latin typeface="Arial"/>
                <a:cs typeface="Arial"/>
              </a:rPr>
              <a:t>Libs</a:t>
            </a:r>
            <a:endParaRPr sz="1800">
              <a:latin typeface="Arial"/>
              <a:cs typeface="Arial"/>
            </a:endParaRPr>
          </a:p>
        </p:txBody>
      </p:sp>
      <p:sp>
        <p:nvSpPr>
          <p:cNvPr id="41" name="object 39"/>
          <p:cNvSpPr txBox="1"/>
          <p:nvPr/>
        </p:nvSpPr>
        <p:spPr>
          <a:xfrm>
            <a:off x="7051482" y="4351908"/>
            <a:ext cx="755015" cy="796925"/>
          </a:xfrm>
          <a:prstGeom prst="rect">
            <a:avLst/>
          </a:prstGeom>
          <a:solidFill>
            <a:srgbClr val="5B9BD4"/>
          </a:solidFill>
        </p:spPr>
        <p:txBody>
          <a:bodyPr vert="horz" wrap="square" lIns="0" tIns="116205" rIns="0" bIns="0" rtlCol="0">
            <a:spAutoFit/>
          </a:bodyPr>
          <a:lstStyle/>
          <a:p>
            <a:pPr marL="316865" marR="177165" indent="-120650">
              <a:lnSpc>
                <a:spcPct val="100000"/>
              </a:lnSpc>
              <a:spcBef>
                <a:spcPts val="915"/>
              </a:spcBef>
            </a:pPr>
            <a:r>
              <a:rPr sz="1800" spc="-75" dirty="0">
                <a:solidFill>
                  <a:srgbClr val="FFFFFF"/>
                </a:solidFill>
                <a:latin typeface="Arial"/>
                <a:cs typeface="Arial"/>
              </a:rPr>
              <a:t>App  </a:t>
            </a:r>
            <a:r>
              <a:rPr sz="1800" spc="-160" dirty="0">
                <a:solidFill>
                  <a:srgbClr val="FFFFFF"/>
                </a:solidFill>
                <a:latin typeface="Arial"/>
                <a:cs typeface="Arial"/>
              </a:rPr>
              <a:t>A</a:t>
            </a:r>
            <a:endParaRPr sz="1800">
              <a:latin typeface="Arial"/>
              <a:cs typeface="Arial"/>
            </a:endParaRPr>
          </a:p>
        </p:txBody>
      </p:sp>
      <p:graphicFrame>
        <p:nvGraphicFramePr>
          <p:cNvPr id="42" name="object 40"/>
          <p:cNvGraphicFramePr>
            <a:graphicFrameLocks noGrp="1"/>
          </p:cNvGraphicFramePr>
          <p:nvPr>
            <p:extLst>
              <p:ext uri="{D42A27DB-BD31-4B8C-83A1-F6EECF244321}">
                <p14:modId xmlns:p14="http://schemas.microsoft.com/office/powerpoint/2010/main" val="2201208698"/>
              </p:ext>
            </p:extLst>
          </p:nvPr>
        </p:nvGraphicFramePr>
        <p:xfrm>
          <a:off x="2066160" y="4463389"/>
          <a:ext cx="1929129" cy="2036445"/>
        </p:xfrm>
        <a:graphic>
          <a:graphicData uri="http://schemas.openxmlformats.org/drawingml/2006/table">
            <a:tbl>
              <a:tblPr firstRow="1" bandRow="1">
                <a:tableStyleId>{2D5ABB26-0587-4C30-8999-92F81FD0307C}</a:tableStyleId>
              </a:tblPr>
              <a:tblGrid>
                <a:gridCol w="759460">
                  <a:extLst>
                    <a:ext uri="{9D8B030D-6E8A-4147-A177-3AD203B41FA5}">
                      <a16:colId xmlns:a16="http://schemas.microsoft.com/office/drawing/2014/main" val="20000"/>
                    </a:ext>
                  </a:extLst>
                </a:gridCol>
                <a:gridCol w="212725">
                  <a:extLst>
                    <a:ext uri="{9D8B030D-6E8A-4147-A177-3AD203B41FA5}">
                      <a16:colId xmlns:a16="http://schemas.microsoft.com/office/drawing/2014/main" val="20001"/>
                    </a:ext>
                  </a:extLst>
                </a:gridCol>
                <a:gridCol w="956944">
                  <a:extLst>
                    <a:ext uri="{9D8B030D-6E8A-4147-A177-3AD203B41FA5}">
                      <a16:colId xmlns:a16="http://schemas.microsoft.com/office/drawing/2014/main" val="20002"/>
                    </a:ext>
                  </a:extLst>
                </a:gridCol>
              </a:tblGrid>
              <a:tr h="793750">
                <a:tc gridSpan="2">
                  <a:txBody>
                    <a:bodyPr/>
                    <a:lstStyle/>
                    <a:p>
                      <a:pPr marR="179705" algn="ctr">
                        <a:lnSpc>
                          <a:spcPct val="100000"/>
                        </a:lnSpc>
                        <a:spcBef>
                          <a:spcPts val="844"/>
                        </a:spcBef>
                      </a:pPr>
                      <a:r>
                        <a:rPr sz="1800" spc="-90" dirty="0">
                          <a:solidFill>
                            <a:srgbClr val="FFFFFF"/>
                          </a:solidFill>
                          <a:latin typeface="Arial"/>
                          <a:cs typeface="Arial"/>
                        </a:rPr>
                        <a:t>App</a:t>
                      </a:r>
                      <a:endParaRPr sz="1800" dirty="0">
                        <a:latin typeface="Arial"/>
                        <a:cs typeface="Arial"/>
                      </a:endParaRPr>
                    </a:p>
                    <a:p>
                      <a:pPr marR="178435" algn="ctr">
                        <a:lnSpc>
                          <a:spcPct val="100000"/>
                        </a:lnSpc>
                      </a:pPr>
                      <a:r>
                        <a:rPr sz="1800" spc="-50" dirty="0">
                          <a:solidFill>
                            <a:srgbClr val="FFFFFF"/>
                          </a:solidFill>
                          <a:latin typeface="Arial"/>
                          <a:cs typeface="Arial"/>
                        </a:rPr>
                        <a:t>A’’</a:t>
                      </a:r>
                      <a:endParaRPr sz="1800" dirty="0">
                        <a:latin typeface="Arial"/>
                        <a:cs typeface="Arial"/>
                      </a:endParaRPr>
                    </a:p>
                  </a:txBody>
                  <a:tcPr marL="0" marR="0" marT="107314" marB="0">
                    <a:lnL w="12700">
                      <a:solidFill>
                        <a:srgbClr val="394D53"/>
                      </a:solidFill>
                      <a:prstDash val="solid"/>
                    </a:lnL>
                    <a:lnR w="12700">
                      <a:solidFill>
                        <a:srgbClr val="394D53"/>
                      </a:solidFill>
                      <a:prstDash val="solid"/>
                    </a:lnR>
                    <a:lnT w="12700">
                      <a:solidFill>
                        <a:srgbClr val="394D53"/>
                      </a:solidFill>
                      <a:prstDash val="solid"/>
                    </a:lnT>
                    <a:lnB w="12700">
                      <a:solidFill>
                        <a:srgbClr val="41709C"/>
                      </a:solidFill>
                      <a:prstDash val="solid"/>
                    </a:lnB>
                    <a:solidFill>
                      <a:srgbClr val="5B9BD4"/>
                    </a:solidFill>
                  </a:tcPr>
                </a:tc>
                <a:tc hMerge="1">
                  <a:txBody>
                    <a:bodyPr/>
                    <a:lstStyle/>
                    <a:p>
                      <a:endParaRPr/>
                    </a:p>
                  </a:txBody>
                  <a:tcPr marL="0" marR="0" marT="0" marB="0"/>
                </a:tc>
                <a:tc rowSpan="2">
                  <a:txBody>
                    <a:bodyPr/>
                    <a:lstStyle/>
                    <a:p>
                      <a:pPr>
                        <a:lnSpc>
                          <a:spcPct val="100000"/>
                        </a:lnSpc>
                      </a:pPr>
                      <a:endParaRPr sz="1900">
                        <a:latin typeface="Times New Roman"/>
                        <a:cs typeface="Times New Roman"/>
                      </a:endParaRPr>
                    </a:p>
                  </a:txBody>
                  <a:tcPr marL="0" marR="0" marT="0" marB="0">
                    <a:lnL w="12700" cap="flat" cmpd="sng" algn="ctr">
                      <a:solidFill>
                        <a:srgbClr val="394D53"/>
                      </a:solidFill>
                      <a:prstDash val="solid"/>
                      <a:round/>
                      <a:headEnd type="none" w="med" len="med"/>
                      <a:tailEnd type="none" w="med" len="med"/>
                    </a:lnL>
                    <a:lnB w="12700">
                      <a:solidFill>
                        <a:srgbClr val="41709C"/>
                      </a:solidFill>
                      <a:prstDash val="solid"/>
                    </a:lnB>
                  </a:tcPr>
                </a:tc>
                <a:extLst>
                  <a:ext uri="{0D108BD9-81ED-4DB2-BD59-A6C34878D82A}">
                    <a16:rowId xmlns:a16="http://schemas.microsoft.com/office/drawing/2014/main" val="10000"/>
                  </a:ext>
                </a:extLst>
              </a:tr>
              <a:tr h="669925">
                <a:tc>
                  <a:txBody>
                    <a:bodyPr/>
                    <a:lstStyle/>
                    <a:p>
                      <a:pPr marL="205104" marR="130175" indent="-59690">
                        <a:lnSpc>
                          <a:spcPct val="100000"/>
                        </a:lnSpc>
                        <a:spcBef>
                          <a:spcPts val="300"/>
                        </a:spcBef>
                      </a:pPr>
                      <a:r>
                        <a:rPr sz="1800" dirty="0">
                          <a:solidFill>
                            <a:srgbClr val="FFFFFF"/>
                          </a:solidFill>
                          <a:latin typeface="Arial"/>
                          <a:cs typeface="Arial"/>
                        </a:rPr>
                        <a:t>Bins/  </a:t>
                      </a:r>
                      <a:r>
                        <a:rPr sz="1800" spc="-130" dirty="0">
                          <a:solidFill>
                            <a:srgbClr val="FFFFFF"/>
                          </a:solidFill>
                          <a:latin typeface="Arial"/>
                          <a:cs typeface="Arial"/>
                        </a:rPr>
                        <a:t>Libs</a:t>
                      </a:r>
                      <a:endParaRPr sz="1800">
                        <a:latin typeface="Arial"/>
                        <a:cs typeface="Arial"/>
                      </a:endParaRPr>
                    </a:p>
                  </a:txBody>
                  <a:tcPr marL="0" marR="0" marT="38100" marB="0">
                    <a:lnL w="19050">
                      <a:solidFill>
                        <a:srgbClr val="41709C"/>
                      </a:solidFill>
                      <a:prstDash val="solid"/>
                    </a:lnL>
                    <a:lnR w="12700">
                      <a:solidFill>
                        <a:srgbClr val="41709C"/>
                      </a:solidFill>
                      <a:prstDash val="solid"/>
                    </a:lnR>
                    <a:lnT w="12700">
                      <a:solidFill>
                        <a:srgbClr val="41709C"/>
                      </a:solidFill>
                      <a:prstDash val="solid"/>
                    </a:lnT>
                    <a:lnB w="28575">
                      <a:solidFill>
                        <a:srgbClr val="41709C"/>
                      </a:solidFill>
                      <a:prstDash val="solid"/>
                    </a:lnB>
                    <a:solidFill>
                      <a:srgbClr val="EC7C30"/>
                    </a:solidFill>
                  </a:tcPr>
                </a:tc>
                <a:tc>
                  <a:txBody>
                    <a:bodyPr/>
                    <a:lstStyle/>
                    <a:p>
                      <a:pPr>
                        <a:lnSpc>
                          <a:spcPct val="100000"/>
                        </a:lnSpc>
                      </a:pPr>
                      <a:endParaRPr sz="1900">
                        <a:latin typeface="Times New Roman"/>
                        <a:cs typeface="Times New Roman"/>
                      </a:endParaRPr>
                    </a:p>
                  </a:txBody>
                  <a:tcPr marL="0" marR="0" marT="0" marB="0">
                    <a:lnL w="12700">
                      <a:solidFill>
                        <a:srgbClr val="41709C"/>
                      </a:solidFill>
                      <a:prstDash val="solid"/>
                    </a:lnL>
                    <a:lnR w="28575">
                      <a:solidFill>
                        <a:srgbClr val="41709C"/>
                      </a:solidFill>
                      <a:prstDash val="solid"/>
                    </a:lnR>
                    <a:lnT w="12700">
                      <a:solidFill>
                        <a:srgbClr val="41709C"/>
                      </a:solidFill>
                      <a:prstDash val="solid"/>
                    </a:lnT>
                    <a:lnB w="38100">
                      <a:solidFill>
                        <a:srgbClr val="41709C"/>
                      </a:solidFill>
                      <a:prstDash val="solid"/>
                    </a:lnB>
                    <a:solidFill>
                      <a:srgbClr val="EC7C30"/>
                    </a:solidFill>
                  </a:tcPr>
                </a:tc>
                <a:tc vMerge="1">
                  <a:txBody>
                    <a:bodyPr/>
                    <a:lstStyle/>
                    <a:p>
                      <a:endParaRPr/>
                    </a:p>
                  </a:txBody>
                  <a:tcPr marL="0" marR="0" marT="0" marB="0">
                    <a:lnL w="28575">
                      <a:solidFill>
                        <a:srgbClr val="41709C"/>
                      </a:solidFill>
                      <a:prstDash val="solid"/>
                    </a:lnL>
                    <a:lnB w="12700">
                      <a:solidFill>
                        <a:srgbClr val="41709C"/>
                      </a:solidFill>
                      <a:prstDash val="solid"/>
                    </a:lnB>
                  </a:tcPr>
                </a:tc>
                <a:extLst>
                  <a:ext uri="{0D108BD9-81ED-4DB2-BD59-A6C34878D82A}">
                    <a16:rowId xmlns:a16="http://schemas.microsoft.com/office/drawing/2014/main" val="10001"/>
                  </a:ext>
                </a:extLst>
              </a:tr>
              <a:tr h="381635">
                <a:tc gridSpan="3">
                  <a:txBody>
                    <a:bodyPr/>
                    <a:lstStyle/>
                    <a:p>
                      <a:pPr marL="305435">
                        <a:lnSpc>
                          <a:spcPct val="100000"/>
                        </a:lnSpc>
                        <a:spcBef>
                          <a:spcPts val="315"/>
                        </a:spcBef>
                      </a:pPr>
                      <a:r>
                        <a:rPr sz="1800" spc="-105" dirty="0">
                          <a:solidFill>
                            <a:srgbClr val="FFFFFF"/>
                          </a:solidFill>
                          <a:latin typeface="Arial"/>
                          <a:cs typeface="Arial"/>
                        </a:rPr>
                        <a:t>Docker</a:t>
                      </a:r>
                      <a:r>
                        <a:rPr sz="1800" spc="-95" dirty="0">
                          <a:solidFill>
                            <a:srgbClr val="FFFFFF"/>
                          </a:solidFill>
                          <a:latin typeface="Arial"/>
                          <a:cs typeface="Arial"/>
                        </a:rPr>
                        <a:t> </a:t>
                      </a:r>
                      <a:r>
                        <a:rPr sz="1800" spc="-120" dirty="0">
                          <a:solidFill>
                            <a:srgbClr val="FFFFFF"/>
                          </a:solidFill>
                          <a:latin typeface="Arial"/>
                          <a:cs typeface="Arial"/>
                        </a:rPr>
                        <a:t>Engine</a:t>
                      </a:r>
                      <a:endParaRPr sz="1800" dirty="0">
                        <a:latin typeface="Arial"/>
                        <a:cs typeface="Arial"/>
                      </a:endParaRPr>
                    </a:p>
                  </a:txBody>
                  <a:tcPr marL="0" marR="0" marT="40005" marB="0">
                    <a:lnL w="12700">
                      <a:solidFill>
                        <a:srgbClr val="41709C"/>
                      </a:solidFill>
                      <a:prstDash val="solid"/>
                    </a:lnL>
                    <a:lnR w="12700">
                      <a:solidFill>
                        <a:srgbClr val="41709C"/>
                      </a:solidFill>
                      <a:prstDash val="solid"/>
                    </a:lnR>
                    <a:lnT w="28575" cap="flat" cmpd="sng" algn="ctr">
                      <a:solidFill>
                        <a:srgbClr val="41709C"/>
                      </a:solidFill>
                      <a:prstDash val="solid"/>
                      <a:round/>
                      <a:headEnd type="none" w="med" len="med"/>
                      <a:tailEnd type="none" w="med" len="med"/>
                    </a:lnT>
                    <a:lnB w="12700">
                      <a:solidFill>
                        <a:srgbClr val="41709C"/>
                      </a:solidFill>
                      <a:prstDash val="solid"/>
                    </a:lnB>
                    <a:solidFill>
                      <a:srgbClr val="6FAC46"/>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43" name="object 41"/>
          <p:cNvSpPr txBox="1"/>
          <p:nvPr/>
        </p:nvSpPr>
        <p:spPr>
          <a:xfrm>
            <a:off x="6457059" y="6234569"/>
            <a:ext cx="3749103" cy="574040"/>
          </a:xfrm>
          <a:prstGeom prst="rect">
            <a:avLst/>
          </a:prstGeom>
        </p:spPr>
        <p:txBody>
          <a:bodyPr vert="horz" wrap="square" lIns="0" tIns="12700" rIns="0" bIns="0" rtlCol="0">
            <a:spAutoFit/>
          </a:bodyPr>
          <a:lstStyle/>
          <a:p>
            <a:pPr marL="12700" marR="5080">
              <a:lnSpc>
                <a:spcPct val="100000"/>
              </a:lnSpc>
              <a:spcBef>
                <a:spcPts val="100"/>
              </a:spcBef>
            </a:pPr>
            <a:r>
              <a:rPr sz="1800" spc="-95" dirty="0">
                <a:solidFill>
                  <a:srgbClr val="394D53"/>
                </a:solidFill>
                <a:latin typeface="Arial"/>
                <a:cs typeface="Arial"/>
              </a:rPr>
              <a:t>Host </a:t>
            </a:r>
            <a:r>
              <a:rPr sz="1800" spc="-55" dirty="0">
                <a:solidFill>
                  <a:srgbClr val="394D53"/>
                </a:solidFill>
                <a:latin typeface="Arial"/>
                <a:cs typeface="Arial"/>
              </a:rPr>
              <a:t>running </a:t>
            </a:r>
            <a:r>
              <a:rPr sz="1800" spc="-160" dirty="0">
                <a:solidFill>
                  <a:srgbClr val="394D53"/>
                </a:solidFill>
                <a:latin typeface="Arial"/>
                <a:cs typeface="Arial"/>
              </a:rPr>
              <a:t>A </a:t>
            </a:r>
            <a:r>
              <a:rPr sz="1800" spc="-70" dirty="0">
                <a:solidFill>
                  <a:srgbClr val="394D53"/>
                </a:solidFill>
                <a:latin typeface="Arial"/>
                <a:cs typeface="Arial"/>
              </a:rPr>
              <a:t>wants </a:t>
            </a:r>
            <a:r>
              <a:rPr sz="1800" spc="15" dirty="0">
                <a:solidFill>
                  <a:srgbClr val="394D53"/>
                </a:solidFill>
                <a:latin typeface="Arial"/>
                <a:cs typeface="Arial"/>
              </a:rPr>
              <a:t>to </a:t>
            </a:r>
            <a:r>
              <a:rPr sz="1800" spc="-85" dirty="0">
                <a:solidFill>
                  <a:srgbClr val="394D53"/>
                </a:solidFill>
                <a:latin typeface="Arial"/>
                <a:cs typeface="Arial"/>
              </a:rPr>
              <a:t>upgrade </a:t>
            </a:r>
            <a:r>
              <a:rPr sz="1800" spc="15" dirty="0">
                <a:solidFill>
                  <a:srgbClr val="394D53"/>
                </a:solidFill>
                <a:latin typeface="Arial"/>
                <a:cs typeface="Arial"/>
              </a:rPr>
              <a:t>to</a:t>
            </a:r>
            <a:r>
              <a:rPr sz="1800" spc="-200" dirty="0">
                <a:solidFill>
                  <a:srgbClr val="394D53"/>
                </a:solidFill>
                <a:latin typeface="Arial"/>
                <a:cs typeface="Arial"/>
              </a:rPr>
              <a:t> </a:t>
            </a:r>
            <a:r>
              <a:rPr sz="1800" spc="-90" dirty="0">
                <a:solidFill>
                  <a:srgbClr val="394D53"/>
                </a:solidFill>
                <a:latin typeface="Arial"/>
                <a:cs typeface="Arial"/>
              </a:rPr>
              <a:t>A’’.  </a:t>
            </a:r>
            <a:r>
              <a:rPr sz="1800" spc="-125" dirty="0">
                <a:solidFill>
                  <a:srgbClr val="394D53"/>
                </a:solidFill>
                <a:latin typeface="Arial"/>
                <a:cs typeface="Arial"/>
              </a:rPr>
              <a:t>Requests </a:t>
            </a:r>
            <a:r>
              <a:rPr sz="1800" spc="-60" dirty="0">
                <a:solidFill>
                  <a:srgbClr val="394D53"/>
                </a:solidFill>
                <a:latin typeface="Arial"/>
                <a:cs typeface="Arial"/>
              </a:rPr>
              <a:t>update. </a:t>
            </a:r>
            <a:r>
              <a:rPr sz="1800" spc="-120" dirty="0">
                <a:solidFill>
                  <a:srgbClr val="394D53"/>
                </a:solidFill>
                <a:latin typeface="Arial"/>
                <a:cs typeface="Arial"/>
              </a:rPr>
              <a:t>Gets </a:t>
            </a:r>
            <a:r>
              <a:rPr sz="1800" spc="-50" dirty="0">
                <a:solidFill>
                  <a:srgbClr val="394D53"/>
                </a:solidFill>
                <a:latin typeface="Arial"/>
                <a:cs typeface="Arial"/>
              </a:rPr>
              <a:t>only</a:t>
            </a:r>
            <a:r>
              <a:rPr sz="1800" spc="-90" dirty="0">
                <a:solidFill>
                  <a:srgbClr val="394D53"/>
                </a:solidFill>
                <a:latin typeface="Arial"/>
                <a:cs typeface="Arial"/>
              </a:rPr>
              <a:t> </a:t>
            </a:r>
            <a:r>
              <a:rPr sz="1800" spc="-40" dirty="0">
                <a:solidFill>
                  <a:srgbClr val="394D53"/>
                </a:solidFill>
                <a:latin typeface="Arial"/>
                <a:cs typeface="Arial"/>
              </a:rPr>
              <a:t>diffs</a:t>
            </a:r>
            <a:endParaRPr sz="1800" dirty="0">
              <a:latin typeface="Arial"/>
              <a:cs typeface="Arial"/>
            </a:endParaRPr>
          </a:p>
        </p:txBody>
      </p:sp>
      <p:sp>
        <p:nvSpPr>
          <p:cNvPr id="44" name="object 42"/>
          <p:cNvSpPr txBox="1"/>
          <p:nvPr/>
        </p:nvSpPr>
        <p:spPr>
          <a:xfrm>
            <a:off x="2660266" y="3233864"/>
            <a:ext cx="935355" cy="574675"/>
          </a:xfrm>
          <a:prstGeom prst="rect">
            <a:avLst/>
          </a:prstGeom>
        </p:spPr>
        <p:txBody>
          <a:bodyPr vert="horz" wrap="square" lIns="0" tIns="12700" rIns="0" bIns="0" rtlCol="0">
            <a:spAutoFit/>
          </a:bodyPr>
          <a:lstStyle/>
          <a:p>
            <a:pPr marL="12700">
              <a:lnSpc>
                <a:spcPct val="100000"/>
              </a:lnSpc>
              <a:spcBef>
                <a:spcPts val="100"/>
              </a:spcBef>
            </a:pPr>
            <a:r>
              <a:rPr sz="1800" spc="-165" dirty="0">
                <a:solidFill>
                  <a:srgbClr val="394D53"/>
                </a:solidFill>
                <a:latin typeface="Arial"/>
                <a:cs typeface="Arial"/>
              </a:rPr>
              <a:t>Co</a:t>
            </a:r>
            <a:r>
              <a:rPr sz="1800" spc="-150" dirty="0">
                <a:solidFill>
                  <a:srgbClr val="394D53"/>
                </a:solidFill>
                <a:latin typeface="Arial"/>
                <a:cs typeface="Arial"/>
              </a:rPr>
              <a:t>n</a:t>
            </a:r>
            <a:r>
              <a:rPr sz="1800" spc="70" dirty="0">
                <a:solidFill>
                  <a:srgbClr val="394D53"/>
                </a:solidFill>
                <a:latin typeface="Arial"/>
                <a:cs typeface="Arial"/>
              </a:rPr>
              <a:t>t</a:t>
            </a:r>
            <a:r>
              <a:rPr sz="1800" spc="-55" dirty="0">
                <a:solidFill>
                  <a:srgbClr val="394D53"/>
                </a:solidFill>
                <a:latin typeface="Arial"/>
                <a:cs typeface="Arial"/>
              </a:rPr>
              <a:t>ainer</a:t>
            </a:r>
            <a:endParaRPr sz="1800">
              <a:latin typeface="Arial"/>
              <a:cs typeface="Arial"/>
            </a:endParaRPr>
          </a:p>
          <a:p>
            <a:pPr marL="12700">
              <a:lnSpc>
                <a:spcPct val="100000"/>
              </a:lnSpc>
            </a:pPr>
            <a:r>
              <a:rPr sz="1800" spc="-25" dirty="0">
                <a:solidFill>
                  <a:srgbClr val="394D53"/>
                </a:solidFill>
                <a:latin typeface="Arial"/>
                <a:cs typeface="Arial"/>
              </a:rPr>
              <a:t>Mod</a:t>
            </a:r>
            <a:r>
              <a:rPr sz="1800" spc="-114" dirty="0">
                <a:solidFill>
                  <a:srgbClr val="394D53"/>
                </a:solidFill>
                <a:latin typeface="Arial"/>
                <a:cs typeface="Arial"/>
              </a:rPr>
              <a:t> </a:t>
            </a:r>
            <a:r>
              <a:rPr sz="1800" spc="-90" dirty="0">
                <a:solidFill>
                  <a:srgbClr val="394D53"/>
                </a:solidFill>
                <a:latin typeface="Arial"/>
                <a:cs typeface="Arial"/>
              </a:rPr>
              <a:t>A’</a:t>
            </a:r>
            <a:endParaRPr sz="1800">
              <a:latin typeface="Arial"/>
              <a:cs typeface="Arial"/>
            </a:endParaRPr>
          </a:p>
        </p:txBody>
      </p:sp>
    </p:spTree>
    <p:extLst>
      <p:ext uri="{BB962C8B-B14F-4D97-AF65-F5344CB8AC3E}">
        <p14:creationId xmlns:p14="http://schemas.microsoft.com/office/powerpoint/2010/main" val="875406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48</a:t>
            </a:fld>
            <a:endParaRPr lang="en" dirty="0"/>
          </a:p>
        </p:txBody>
      </p:sp>
      <p:sp>
        <p:nvSpPr>
          <p:cNvPr id="3" name="Title 2"/>
          <p:cNvSpPr>
            <a:spLocks noGrp="1"/>
          </p:cNvSpPr>
          <p:nvPr>
            <p:ph type="title"/>
          </p:nvPr>
        </p:nvSpPr>
        <p:spPr/>
        <p:txBody>
          <a:bodyPr/>
          <a:lstStyle/>
          <a:p>
            <a:r>
              <a:rPr lang="en-US" dirty="0"/>
              <a:t>Run Platforms</a:t>
            </a:r>
          </a:p>
        </p:txBody>
      </p:sp>
      <p:sp>
        <p:nvSpPr>
          <p:cNvPr id="4" name="Text Placeholder 3"/>
          <p:cNvSpPr>
            <a:spLocks noGrp="1"/>
          </p:cNvSpPr>
          <p:nvPr>
            <p:ph type="body" idx="1"/>
          </p:nvPr>
        </p:nvSpPr>
        <p:spPr/>
        <p:txBody>
          <a:bodyPr/>
          <a:lstStyle/>
          <a:p>
            <a:r>
              <a:rPr lang="de-CH" dirty="0" err="1">
                <a:latin typeface="Arial" panose="020B0604020202020204" pitchFamily="34" charset="0"/>
                <a:cs typeface="Arial" panose="020B0604020202020204" pitchFamily="34" charset="0"/>
              </a:rPr>
              <a:t>Various</a:t>
            </a:r>
            <a:r>
              <a:rPr lang="de-CH" dirty="0">
                <a:latin typeface="Arial" panose="020B0604020202020204" pitchFamily="34" charset="0"/>
                <a:cs typeface="Arial" panose="020B0604020202020204" pitchFamily="34" charset="0"/>
              </a:rPr>
              <a:t> Linux </a:t>
            </a:r>
            <a:r>
              <a:rPr lang="de-CH" dirty="0" err="1">
                <a:latin typeface="Arial" panose="020B0604020202020204" pitchFamily="34" charset="0"/>
                <a:cs typeface="Arial" panose="020B0604020202020204" pitchFamily="34" charset="0"/>
              </a:rPr>
              <a:t>distributions</a:t>
            </a:r>
            <a:r>
              <a:rPr lang="de-CH" dirty="0">
                <a:latin typeface="Arial" panose="020B0604020202020204" pitchFamily="34" charset="0"/>
                <a:cs typeface="Arial" panose="020B0604020202020204" pitchFamily="34" charset="0"/>
              </a:rPr>
              <a:t> (Ubuntu, Fedora, RHEL, </a:t>
            </a:r>
            <a:r>
              <a:rPr lang="de-CH" dirty="0" err="1">
                <a:latin typeface="Arial" panose="020B0604020202020204" pitchFamily="34" charset="0"/>
                <a:cs typeface="Arial" panose="020B0604020202020204" pitchFamily="34" charset="0"/>
              </a:rPr>
              <a:t>Centos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openSUSE</a:t>
            </a:r>
            <a:r>
              <a:rPr lang="de-CH" dirty="0">
                <a:latin typeface="Arial" panose="020B0604020202020204" pitchFamily="34" charset="0"/>
                <a:cs typeface="Arial" panose="020B0604020202020204" pitchFamily="34" charset="0"/>
              </a:rPr>
              <a:t>, ...)</a:t>
            </a:r>
          </a:p>
          <a:p>
            <a:r>
              <a:rPr lang="de-CH" dirty="0">
                <a:latin typeface="Arial" panose="020B0604020202020204" pitchFamily="34" charset="0"/>
                <a:cs typeface="Arial" panose="020B0604020202020204" pitchFamily="34" charset="0"/>
              </a:rPr>
              <a:t>Cloud (Amazon EC2, Google </a:t>
            </a:r>
            <a:r>
              <a:rPr lang="de-CH" dirty="0" err="1">
                <a:latin typeface="Arial" panose="020B0604020202020204" pitchFamily="34" charset="0"/>
                <a:cs typeface="Arial" panose="020B0604020202020204" pitchFamily="34" charset="0"/>
              </a:rPr>
              <a:t>Compute</a:t>
            </a:r>
            <a:r>
              <a:rPr lang="de-CH" dirty="0">
                <a:latin typeface="Arial" panose="020B0604020202020204" pitchFamily="34" charset="0"/>
                <a:cs typeface="Arial" panose="020B0604020202020204" pitchFamily="34" charset="0"/>
              </a:rPr>
              <a:t> Engine, </a:t>
            </a:r>
            <a:r>
              <a:rPr lang="de-CH" dirty="0" err="1">
                <a:latin typeface="Arial" panose="020B0604020202020204" pitchFamily="34" charset="0"/>
                <a:cs typeface="Arial" panose="020B0604020202020204" pitchFamily="34" charset="0"/>
              </a:rPr>
              <a:t>Rackspace</a:t>
            </a:r>
            <a:r>
              <a:rPr lang="de-CH" dirty="0">
                <a:latin typeface="Arial" panose="020B0604020202020204" pitchFamily="34" charset="0"/>
                <a:cs typeface="Arial" panose="020B0604020202020204" pitchFamily="34" charset="0"/>
              </a:rPr>
              <a:t>)</a:t>
            </a:r>
          </a:p>
          <a:p>
            <a:r>
              <a:rPr lang="de-CH" dirty="0">
                <a:latin typeface="Arial" panose="020B0604020202020204" pitchFamily="34" charset="0"/>
                <a:cs typeface="Arial" panose="020B0604020202020204" pitchFamily="34" charset="0"/>
              </a:rPr>
              <a:t>2020: Microsoft </a:t>
            </a:r>
            <a:r>
              <a:rPr lang="de-CH" dirty="0" err="1">
                <a:latin typeface="Arial" panose="020B0604020202020204" pitchFamily="34" charset="0"/>
                <a:cs typeface="Arial" panose="020B0604020202020204" pitchFamily="34" charset="0"/>
              </a:rPr>
              <a:t>announces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plans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integrate</a:t>
            </a:r>
            <a:r>
              <a:rPr lang="de-CH" dirty="0">
                <a:latin typeface="Arial" panose="020B0604020202020204" pitchFamily="34" charset="0"/>
                <a:cs typeface="Arial" panose="020B0604020202020204" pitchFamily="34" charset="0"/>
              </a:rPr>
              <a:t> Docker </a:t>
            </a:r>
            <a:r>
              <a:rPr lang="de-CH" dirty="0" err="1">
                <a:latin typeface="Arial" panose="020B0604020202020204" pitchFamily="34" charset="0"/>
                <a:cs typeface="Arial" panose="020B0604020202020204" pitchFamily="34" charset="0"/>
              </a:rPr>
              <a:t>with</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next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release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of</a:t>
            </a:r>
            <a:r>
              <a:rPr lang="de-CH" dirty="0">
                <a:latin typeface="Arial" panose="020B0604020202020204" pitchFamily="34" charset="0"/>
                <a:cs typeface="Arial" panose="020B0604020202020204" pitchFamily="34" charset="0"/>
              </a:rPr>
              <a:t> Windows Server</a:t>
            </a: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831928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49</a:t>
            </a:fld>
            <a:endParaRPr lang="en-US" dirty="0"/>
          </a:p>
        </p:txBody>
      </p:sp>
      <p:sp>
        <p:nvSpPr>
          <p:cNvPr id="5" name="Title 4">
            <a:extLst>
              <a:ext uri="{FF2B5EF4-FFF2-40B4-BE49-F238E27FC236}">
                <a16:creationId xmlns:a16="http://schemas.microsoft.com/office/drawing/2014/main" id="{A4AD5853-03FC-C044-9239-79A5AD9E57E6}"/>
              </a:ext>
            </a:extLst>
          </p:cNvPr>
          <p:cNvSpPr>
            <a:spLocks noGrp="1"/>
          </p:cNvSpPr>
          <p:nvPr>
            <p:ph type="title"/>
          </p:nvPr>
        </p:nvSpPr>
        <p:spPr/>
        <p:txBody>
          <a:bodyPr/>
          <a:lstStyle/>
          <a:p>
            <a:r>
              <a:rPr lang="de-CH" dirty="0" err="1"/>
              <a:t>Hello</a:t>
            </a:r>
            <a:r>
              <a:rPr lang="de-CH" dirty="0"/>
              <a:t> World</a:t>
            </a:r>
            <a:endParaRPr lang="en-US" dirty="0"/>
          </a:p>
        </p:txBody>
      </p:sp>
      <p:sp>
        <p:nvSpPr>
          <p:cNvPr id="3" name="Text Placeholder 2"/>
          <p:cNvSpPr>
            <a:spLocks noGrp="1"/>
          </p:cNvSpPr>
          <p:nvPr>
            <p:ph type="body" idx="1"/>
          </p:nvPr>
        </p:nvSpPr>
        <p:spPr/>
        <p:txBody>
          <a:bodyPr/>
          <a:lstStyle/>
          <a:p>
            <a:pPr marL="0" indent="0">
              <a:buNone/>
            </a:pPr>
            <a:r>
              <a:rPr lang="de-CH" b="1" dirty="0"/>
              <a:t>Simple Command - Ad-Hoc Container</a:t>
            </a:r>
          </a:p>
          <a:p>
            <a:r>
              <a:rPr lang="de-CH" dirty="0" err="1">
                <a:latin typeface="Courier New" panose="02070309020205020404" pitchFamily="49" charset="0"/>
                <a:cs typeface="Courier New" panose="02070309020205020404" pitchFamily="49" charset="0"/>
              </a:rPr>
              <a:t>docker</a:t>
            </a:r>
            <a:r>
              <a:rPr lang="de-CH" dirty="0">
                <a:latin typeface="Courier New" panose="02070309020205020404" pitchFamily="49" charset="0"/>
                <a:cs typeface="Courier New" panose="02070309020205020404" pitchFamily="49" charset="0"/>
              </a:rPr>
              <a:t> </a:t>
            </a:r>
            <a:r>
              <a:rPr lang="de-CH" dirty="0" err="1">
                <a:latin typeface="Courier New" panose="02070309020205020404" pitchFamily="49" charset="0"/>
                <a:cs typeface="Courier New" panose="02070309020205020404" pitchFamily="49" charset="0"/>
              </a:rPr>
              <a:t>run</a:t>
            </a:r>
            <a:r>
              <a:rPr lang="de-CH" dirty="0">
                <a:latin typeface="Courier New" panose="02070309020205020404" pitchFamily="49" charset="0"/>
                <a:cs typeface="Courier New" panose="02070309020205020404" pitchFamily="49" charset="0"/>
              </a:rPr>
              <a:t> </a:t>
            </a:r>
            <a:r>
              <a:rPr lang="de-CH" dirty="0" err="1">
                <a:latin typeface="Courier New" panose="02070309020205020404" pitchFamily="49" charset="0"/>
                <a:cs typeface="Courier New" panose="02070309020205020404" pitchFamily="49" charset="0"/>
              </a:rPr>
              <a:t>ubuntu</a:t>
            </a:r>
            <a:r>
              <a:rPr lang="de-CH" dirty="0">
                <a:latin typeface="Courier New" panose="02070309020205020404" pitchFamily="49" charset="0"/>
                <a:cs typeface="Courier New" panose="02070309020205020404" pitchFamily="49" charset="0"/>
              </a:rPr>
              <a:t> echo </a:t>
            </a:r>
            <a:r>
              <a:rPr lang="de-CH" dirty="0" err="1">
                <a:latin typeface="Courier New" panose="02070309020205020404" pitchFamily="49" charset="0"/>
                <a:cs typeface="Courier New" panose="02070309020205020404" pitchFamily="49" charset="0"/>
              </a:rPr>
              <a:t>Hello</a:t>
            </a:r>
            <a:r>
              <a:rPr lang="de-CH" dirty="0">
                <a:latin typeface="Courier New" panose="02070309020205020404" pitchFamily="49" charset="0"/>
                <a:cs typeface="Courier New" panose="02070309020205020404" pitchFamily="49" charset="0"/>
              </a:rPr>
              <a:t> World</a:t>
            </a:r>
          </a:p>
          <a:p>
            <a:pPr lvl="1"/>
            <a:r>
              <a:rPr lang="de-CH" dirty="0" err="1">
                <a:latin typeface="Courier New" panose="02070309020205020404" pitchFamily="49" charset="0"/>
                <a:cs typeface="Courier New" panose="02070309020205020404" pitchFamily="49" charset="0"/>
              </a:rPr>
              <a:t>docker</a:t>
            </a:r>
            <a:r>
              <a:rPr lang="de-CH" dirty="0">
                <a:latin typeface="Courier New" panose="02070309020205020404" pitchFamily="49" charset="0"/>
                <a:cs typeface="Courier New" panose="02070309020205020404" pitchFamily="49" charset="0"/>
              </a:rPr>
              <a:t> </a:t>
            </a:r>
            <a:r>
              <a:rPr lang="de-CH" dirty="0" err="1">
                <a:latin typeface="Courier New" panose="02070309020205020404" pitchFamily="49" charset="0"/>
                <a:cs typeface="Courier New" panose="02070309020205020404" pitchFamily="49" charset="0"/>
              </a:rPr>
              <a:t>images</a:t>
            </a:r>
            <a:r>
              <a:rPr lang="de-CH" dirty="0">
                <a:latin typeface="Courier New" panose="02070309020205020404" pitchFamily="49" charset="0"/>
                <a:cs typeface="Courier New" panose="02070309020205020404" pitchFamily="49" charset="0"/>
              </a:rPr>
              <a:t> [-a]</a:t>
            </a:r>
          </a:p>
          <a:p>
            <a:pPr lvl="1"/>
            <a:r>
              <a:rPr lang="de-CH" dirty="0" err="1">
                <a:latin typeface="Courier New" panose="02070309020205020404" pitchFamily="49" charset="0"/>
                <a:cs typeface="Courier New" panose="02070309020205020404" pitchFamily="49" charset="0"/>
              </a:rPr>
              <a:t>docker</a:t>
            </a:r>
            <a:r>
              <a:rPr lang="de-CH" dirty="0">
                <a:latin typeface="Courier New" panose="02070309020205020404" pitchFamily="49" charset="0"/>
                <a:cs typeface="Courier New" panose="02070309020205020404" pitchFamily="49" charset="0"/>
              </a:rPr>
              <a:t> </a:t>
            </a:r>
            <a:r>
              <a:rPr lang="de-CH" dirty="0" err="1">
                <a:latin typeface="Courier New" panose="02070309020205020404" pitchFamily="49" charset="0"/>
                <a:cs typeface="Courier New" panose="02070309020205020404" pitchFamily="49" charset="0"/>
              </a:rPr>
              <a:t>ps</a:t>
            </a:r>
            <a:r>
              <a:rPr lang="de-CH" dirty="0">
                <a:latin typeface="Courier New" panose="02070309020205020404" pitchFamily="49" charset="0"/>
                <a:cs typeface="Courier New" panose="02070309020205020404" pitchFamily="49" charset="0"/>
              </a:rPr>
              <a:t> –a</a:t>
            </a:r>
            <a:endParaRPr lang="de-CH" dirty="0"/>
          </a:p>
          <a:p>
            <a:endParaRPr lang="de-CH" dirty="0"/>
          </a:p>
        </p:txBody>
      </p:sp>
    </p:spTree>
    <p:extLst>
      <p:ext uri="{BB962C8B-B14F-4D97-AF65-F5344CB8AC3E}">
        <p14:creationId xmlns:p14="http://schemas.microsoft.com/office/powerpoint/2010/main" val="3032120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Virtualization?</a:t>
            </a:r>
            <a:endParaRPr lang="en-IN" dirty="0"/>
          </a:p>
        </p:txBody>
      </p:sp>
      <p:sp>
        <p:nvSpPr>
          <p:cNvPr id="38914" name="Content Placeholder 2"/>
          <p:cNvSpPr>
            <a:spLocks noGrp="1"/>
          </p:cNvSpPr>
          <p:nvPr>
            <p:ph type="body" idx="1"/>
          </p:nvPr>
        </p:nvSpPr>
        <p:spPr/>
        <p:txBody>
          <a:bodyPr/>
          <a:lstStyle/>
          <a:p>
            <a:r>
              <a:rPr lang="en-US" altLang="en-US" dirty="0"/>
              <a:t>To define it in a general sense, </a:t>
            </a:r>
          </a:p>
          <a:p>
            <a:pPr lvl="1"/>
            <a:r>
              <a:rPr lang="en-US" altLang="en-US" dirty="0"/>
              <a:t>virtualization encompasses any technology - either software or hardware - that adds an extra layer of isolation or extra flexibility to a standard system. </a:t>
            </a:r>
          </a:p>
          <a:p>
            <a:r>
              <a:rPr lang="en-US" altLang="en-US" dirty="0"/>
              <a:t>Familiar examples include </a:t>
            </a:r>
          </a:p>
          <a:p>
            <a:pPr lvl="1"/>
            <a:r>
              <a:rPr lang="en-US" altLang="en-US" dirty="0"/>
              <a:t>virtual memory for memory management, </a:t>
            </a:r>
          </a:p>
          <a:p>
            <a:pPr lvl="1"/>
            <a:r>
              <a:rPr lang="en-US" altLang="en-US" dirty="0"/>
              <a:t>virtual disks to allow for partitioning </a:t>
            </a:r>
          </a:p>
          <a:p>
            <a:pPr lvl="1"/>
            <a:r>
              <a:rPr lang="en-US" altLang="en-US" dirty="0"/>
              <a:t>"virtual machines" (e.g. for of Java and </a:t>
            </a:r>
            <a:r>
              <a:rPr lang="en-US" altLang="en-US" dirty="0" err="1"/>
              <a:t>.net</a:t>
            </a:r>
            <a:r>
              <a:rPr lang="en-US" altLang="en-US" dirty="0"/>
              <a:t>) to allow for better software portability. </a:t>
            </a:r>
          </a:p>
        </p:txBody>
      </p:sp>
    </p:spTree>
    <p:extLst>
      <p:ext uri="{BB962C8B-B14F-4D97-AF65-F5344CB8AC3E}">
        <p14:creationId xmlns:p14="http://schemas.microsoft.com/office/powerpoint/2010/main" val="2393499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50</a:t>
            </a:fld>
            <a:endParaRPr lang="en-US" dirty="0"/>
          </a:p>
        </p:txBody>
      </p:sp>
      <p:sp>
        <p:nvSpPr>
          <p:cNvPr id="5" name="Title 4">
            <a:extLst>
              <a:ext uri="{FF2B5EF4-FFF2-40B4-BE49-F238E27FC236}">
                <a16:creationId xmlns:a16="http://schemas.microsoft.com/office/drawing/2014/main" id="{CFECCD01-6142-804B-ADF4-1BAD2CB5141F}"/>
              </a:ext>
            </a:extLst>
          </p:cNvPr>
          <p:cNvSpPr>
            <a:spLocks noGrp="1"/>
          </p:cNvSpPr>
          <p:nvPr>
            <p:ph type="title"/>
          </p:nvPr>
        </p:nvSpPr>
        <p:spPr/>
        <p:txBody>
          <a:bodyPr/>
          <a:lstStyle/>
          <a:p>
            <a:r>
              <a:rPr lang="de-CH" dirty="0" err="1"/>
              <a:t>Terminology</a:t>
            </a:r>
            <a:r>
              <a:rPr lang="de-CH" dirty="0"/>
              <a:t> – Image</a:t>
            </a:r>
            <a:endParaRPr lang="en-US" dirty="0"/>
          </a:p>
        </p:txBody>
      </p:sp>
      <p:sp>
        <p:nvSpPr>
          <p:cNvPr id="3" name="Text Placeholder 2"/>
          <p:cNvSpPr>
            <a:spLocks noGrp="1"/>
          </p:cNvSpPr>
          <p:nvPr>
            <p:ph type="body" idx="1"/>
          </p:nvPr>
        </p:nvSpPr>
        <p:spPr/>
        <p:txBody>
          <a:bodyPr/>
          <a:lstStyle/>
          <a:p>
            <a:r>
              <a:rPr lang="de-CH" dirty="0" err="1"/>
              <a:t>Persisted</a:t>
            </a:r>
            <a:r>
              <a:rPr lang="de-CH" dirty="0"/>
              <a:t> </a:t>
            </a:r>
            <a:r>
              <a:rPr lang="de-CH" dirty="0" err="1"/>
              <a:t>snapshot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run</a:t>
            </a:r>
            <a:endParaRPr lang="de-CH" dirty="0"/>
          </a:p>
          <a:p>
            <a:pPr lvl="1"/>
            <a:r>
              <a:rPr lang="de-CH" i="1" dirty="0" err="1"/>
              <a:t>images</a:t>
            </a:r>
            <a:r>
              <a:rPr lang="de-CH" i="1" dirty="0"/>
              <a:t>: </a:t>
            </a:r>
            <a:r>
              <a:rPr lang="de-CH" dirty="0"/>
              <a:t>List all </a:t>
            </a:r>
            <a:r>
              <a:rPr lang="de-CH" dirty="0" err="1"/>
              <a:t>local</a:t>
            </a:r>
            <a:r>
              <a:rPr lang="de-CH" dirty="0"/>
              <a:t> </a:t>
            </a:r>
            <a:r>
              <a:rPr lang="de-CH" dirty="0" err="1"/>
              <a:t>images</a:t>
            </a:r>
            <a:endParaRPr lang="de-CH" dirty="0"/>
          </a:p>
          <a:p>
            <a:pPr lvl="1"/>
            <a:r>
              <a:rPr lang="de-CH" i="1" dirty="0" err="1"/>
              <a:t>run</a:t>
            </a:r>
            <a:r>
              <a:rPr lang="de-CH" dirty="0"/>
              <a:t>: Create a </a:t>
            </a:r>
            <a:r>
              <a:rPr lang="de-CH" dirty="0" err="1"/>
              <a:t>container</a:t>
            </a:r>
            <a:r>
              <a:rPr lang="de-CH" dirty="0"/>
              <a:t> </a:t>
            </a:r>
            <a:r>
              <a:rPr lang="de-CH" dirty="0" err="1"/>
              <a:t>from</a:t>
            </a:r>
            <a:r>
              <a:rPr lang="de-CH" dirty="0"/>
              <a:t> an </a:t>
            </a:r>
            <a:r>
              <a:rPr lang="de-CH" dirty="0" err="1"/>
              <a:t>image</a:t>
            </a:r>
            <a:r>
              <a:rPr lang="de-CH" dirty="0"/>
              <a:t> </a:t>
            </a:r>
            <a:r>
              <a:rPr lang="de-CH" dirty="0" err="1"/>
              <a:t>and</a:t>
            </a:r>
            <a:r>
              <a:rPr lang="de-CH" dirty="0"/>
              <a:t> </a:t>
            </a:r>
            <a:r>
              <a:rPr lang="de-CH" dirty="0" err="1"/>
              <a:t>execute</a:t>
            </a:r>
            <a:r>
              <a:rPr lang="de-CH" dirty="0"/>
              <a:t> a </a:t>
            </a:r>
            <a:r>
              <a:rPr lang="de-CH" dirty="0" err="1"/>
              <a:t>command</a:t>
            </a:r>
            <a:r>
              <a:rPr lang="de-CH" dirty="0"/>
              <a:t> in </a:t>
            </a:r>
            <a:r>
              <a:rPr lang="de-CH" dirty="0" err="1"/>
              <a:t>it</a:t>
            </a:r>
            <a:endParaRPr lang="de-CH" dirty="0"/>
          </a:p>
          <a:p>
            <a:pPr lvl="1"/>
            <a:r>
              <a:rPr lang="de-CH" i="1" dirty="0"/>
              <a:t>tag</a:t>
            </a:r>
            <a:r>
              <a:rPr lang="de-CH" dirty="0"/>
              <a:t>: Tag an </a:t>
            </a:r>
            <a:r>
              <a:rPr lang="de-CH" dirty="0" err="1"/>
              <a:t>image</a:t>
            </a:r>
            <a:endParaRPr lang="de-CH" dirty="0"/>
          </a:p>
          <a:p>
            <a:pPr lvl="1"/>
            <a:r>
              <a:rPr lang="de-CH" i="1" dirty="0"/>
              <a:t>pull</a:t>
            </a:r>
            <a:r>
              <a:rPr lang="de-CH" dirty="0"/>
              <a:t>: Download </a:t>
            </a:r>
            <a:r>
              <a:rPr lang="de-CH" dirty="0" err="1"/>
              <a:t>image</a:t>
            </a:r>
            <a:r>
              <a:rPr lang="de-CH" dirty="0"/>
              <a:t> </a:t>
            </a:r>
            <a:r>
              <a:rPr lang="de-CH" dirty="0" err="1"/>
              <a:t>from</a:t>
            </a:r>
            <a:r>
              <a:rPr lang="de-CH" dirty="0"/>
              <a:t> </a:t>
            </a:r>
            <a:r>
              <a:rPr lang="de-CH" dirty="0" err="1"/>
              <a:t>repository</a:t>
            </a:r>
            <a:endParaRPr lang="de-CH" dirty="0"/>
          </a:p>
          <a:p>
            <a:pPr lvl="1"/>
            <a:r>
              <a:rPr lang="de-CH" i="1" dirty="0" err="1"/>
              <a:t>rmi</a:t>
            </a:r>
            <a:r>
              <a:rPr lang="de-CH" dirty="0"/>
              <a:t>: Delete a </a:t>
            </a:r>
            <a:r>
              <a:rPr lang="de-CH" dirty="0" err="1"/>
              <a:t>local</a:t>
            </a:r>
            <a:r>
              <a:rPr lang="de-CH" dirty="0"/>
              <a:t> </a:t>
            </a:r>
            <a:r>
              <a:rPr lang="de-CH" dirty="0" err="1"/>
              <a:t>image</a:t>
            </a:r>
            <a:endParaRPr lang="de-CH" dirty="0"/>
          </a:p>
          <a:p>
            <a:pPr lvl="2"/>
            <a:r>
              <a:rPr lang="de-CH" dirty="0"/>
              <a:t>This will also </a:t>
            </a:r>
            <a:r>
              <a:rPr lang="de-CH" dirty="0" err="1"/>
              <a:t>remove</a:t>
            </a:r>
            <a:r>
              <a:rPr lang="de-CH" dirty="0"/>
              <a:t> intermediate </a:t>
            </a:r>
            <a:r>
              <a:rPr lang="de-CH" dirty="0" err="1"/>
              <a:t>images</a:t>
            </a:r>
            <a:r>
              <a:rPr lang="de-CH" dirty="0"/>
              <a:t> </a:t>
            </a:r>
            <a:r>
              <a:rPr lang="de-CH" dirty="0" err="1"/>
              <a:t>if</a:t>
            </a:r>
            <a:r>
              <a:rPr lang="de-CH" dirty="0"/>
              <a:t> </a:t>
            </a:r>
            <a:r>
              <a:rPr lang="de-CH" dirty="0" err="1"/>
              <a:t>no</a:t>
            </a:r>
            <a:r>
              <a:rPr lang="de-CH" dirty="0"/>
              <a:t> </a:t>
            </a:r>
            <a:r>
              <a:rPr lang="de-CH" dirty="0" err="1"/>
              <a:t>longer</a:t>
            </a:r>
            <a:r>
              <a:rPr lang="de-CH" dirty="0"/>
              <a:t> </a:t>
            </a:r>
            <a:r>
              <a:rPr lang="de-CH" dirty="0" err="1"/>
              <a:t>used</a:t>
            </a:r>
            <a:endParaRPr lang="de-CH" dirty="0"/>
          </a:p>
          <a:p>
            <a:endParaRPr lang="en-US" dirty="0"/>
          </a:p>
        </p:txBody>
      </p:sp>
    </p:spTree>
    <p:extLst>
      <p:ext uri="{BB962C8B-B14F-4D97-AF65-F5344CB8AC3E}">
        <p14:creationId xmlns:p14="http://schemas.microsoft.com/office/powerpoint/2010/main" val="2440775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51</a:t>
            </a:fld>
            <a:endParaRPr lang="en-US" dirty="0"/>
          </a:p>
        </p:txBody>
      </p:sp>
      <p:sp>
        <p:nvSpPr>
          <p:cNvPr id="5" name="Title 4">
            <a:extLst>
              <a:ext uri="{FF2B5EF4-FFF2-40B4-BE49-F238E27FC236}">
                <a16:creationId xmlns:a16="http://schemas.microsoft.com/office/drawing/2014/main" id="{A341BBEC-D7F9-F24A-8D2A-71C2790560BC}"/>
              </a:ext>
            </a:extLst>
          </p:cNvPr>
          <p:cNvSpPr>
            <a:spLocks noGrp="1"/>
          </p:cNvSpPr>
          <p:nvPr>
            <p:ph type="title"/>
          </p:nvPr>
        </p:nvSpPr>
        <p:spPr/>
        <p:txBody>
          <a:bodyPr/>
          <a:lstStyle/>
          <a:p>
            <a:r>
              <a:rPr lang="de-CH" dirty="0" err="1"/>
              <a:t>Terminology</a:t>
            </a:r>
            <a:r>
              <a:rPr lang="de-CH" dirty="0"/>
              <a:t> - Container</a:t>
            </a:r>
            <a:endParaRPr lang="en-US" dirty="0"/>
          </a:p>
        </p:txBody>
      </p:sp>
      <p:sp>
        <p:nvSpPr>
          <p:cNvPr id="3" name="Text Placeholder 2"/>
          <p:cNvSpPr>
            <a:spLocks noGrp="1"/>
          </p:cNvSpPr>
          <p:nvPr>
            <p:ph type="body" idx="1"/>
          </p:nvPr>
        </p:nvSpPr>
        <p:spPr/>
        <p:txBody>
          <a:bodyPr>
            <a:normAutofit/>
          </a:bodyPr>
          <a:lstStyle/>
          <a:p>
            <a:r>
              <a:rPr lang="de-CH" dirty="0" err="1"/>
              <a:t>Runnable</a:t>
            </a:r>
            <a:r>
              <a:rPr lang="de-CH" dirty="0"/>
              <a:t> </a:t>
            </a:r>
            <a:r>
              <a:rPr lang="de-CH" dirty="0" err="1"/>
              <a:t>instance</a:t>
            </a:r>
            <a:r>
              <a:rPr lang="de-CH" dirty="0"/>
              <a:t> </a:t>
            </a:r>
            <a:r>
              <a:rPr lang="de-CH" dirty="0" err="1"/>
              <a:t>of</a:t>
            </a:r>
            <a:r>
              <a:rPr lang="de-CH" dirty="0"/>
              <a:t> an </a:t>
            </a:r>
            <a:r>
              <a:rPr lang="de-CH" dirty="0" err="1"/>
              <a:t>image</a:t>
            </a:r>
            <a:endParaRPr lang="de-CH" dirty="0"/>
          </a:p>
          <a:p>
            <a:pPr lvl="1"/>
            <a:r>
              <a:rPr lang="de-CH" i="1" dirty="0" err="1"/>
              <a:t>ps</a:t>
            </a:r>
            <a:r>
              <a:rPr lang="de-CH" i="1" dirty="0"/>
              <a:t>:</a:t>
            </a:r>
            <a:r>
              <a:rPr lang="de-CH" dirty="0"/>
              <a:t> List all </a:t>
            </a:r>
            <a:r>
              <a:rPr lang="de-CH" dirty="0" err="1"/>
              <a:t>running</a:t>
            </a:r>
            <a:r>
              <a:rPr lang="de-CH" dirty="0"/>
              <a:t> </a:t>
            </a:r>
            <a:r>
              <a:rPr lang="de-CH" dirty="0" err="1"/>
              <a:t>containers</a:t>
            </a:r>
            <a:endParaRPr lang="de-CH" dirty="0"/>
          </a:p>
          <a:p>
            <a:pPr lvl="1"/>
            <a:r>
              <a:rPr lang="de-CH" i="1" dirty="0" err="1"/>
              <a:t>ps</a:t>
            </a:r>
            <a:r>
              <a:rPr lang="de-CH" i="1" dirty="0"/>
              <a:t> –a</a:t>
            </a:r>
            <a:r>
              <a:rPr lang="de-CH" dirty="0"/>
              <a:t>: List all </a:t>
            </a:r>
            <a:r>
              <a:rPr lang="de-CH" dirty="0" err="1"/>
              <a:t>containers</a:t>
            </a:r>
            <a:r>
              <a:rPr lang="de-CH" dirty="0"/>
              <a:t> (incl. </a:t>
            </a:r>
            <a:r>
              <a:rPr lang="de-CH" dirty="0" err="1"/>
              <a:t>stopped</a:t>
            </a:r>
            <a:r>
              <a:rPr lang="de-CH" dirty="0"/>
              <a:t>)</a:t>
            </a:r>
          </a:p>
          <a:p>
            <a:pPr lvl="1"/>
            <a:r>
              <a:rPr lang="de-CH" i="1" dirty="0"/>
              <a:t>top</a:t>
            </a:r>
            <a:r>
              <a:rPr lang="de-CH" dirty="0"/>
              <a:t>: Display </a:t>
            </a:r>
            <a:r>
              <a:rPr lang="de-CH" dirty="0" err="1"/>
              <a:t>processes</a:t>
            </a:r>
            <a:r>
              <a:rPr lang="de-CH" dirty="0"/>
              <a:t> </a:t>
            </a:r>
            <a:r>
              <a:rPr lang="de-CH" dirty="0" err="1"/>
              <a:t>of</a:t>
            </a:r>
            <a:r>
              <a:rPr lang="de-CH" dirty="0"/>
              <a:t> a </a:t>
            </a:r>
            <a:r>
              <a:rPr lang="de-CH" dirty="0" err="1"/>
              <a:t>container</a:t>
            </a:r>
            <a:endParaRPr lang="de-CH" dirty="0"/>
          </a:p>
          <a:p>
            <a:pPr lvl="1"/>
            <a:r>
              <a:rPr lang="de-CH" i="1" dirty="0" err="1"/>
              <a:t>start</a:t>
            </a:r>
            <a:r>
              <a:rPr lang="de-CH" dirty="0"/>
              <a:t>: Start a </a:t>
            </a:r>
            <a:r>
              <a:rPr lang="de-CH" dirty="0" err="1"/>
              <a:t>stopped</a:t>
            </a:r>
            <a:r>
              <a:rPr lang="de-CH" dirty="0"/>
              <a:t> </a:t>
            </a:r>
            <a:r>
              <a:rPr lang="de-CH" dirty="0" err="1"/>
              <a:t>container</a:t>
            </a:r>
            <a:endParaRPr lang="de-CH" dirty="0"/>
          </a:p>
          <a:p>
            <a:pPr lvl="1"/>
            <a:r>
              <a:rPr lang="de-CH" i="1" dirty="0" err="1"/>
              <a:t>stop</a:t>
            </a:r>
            <a:r>
              <a:rPr lang="de-CH" dirty="0"/>
              <a:t>: </a:t>
            </a:r>
            <a:r>
              <a:rPr lang="de-CH" dirty="0" err="1"/>
              <a:t>Stop</a:t>
            </a:r>
            <a:r>
              <a:rPr lang="de-CH" dirty="0"/>
              <a:t> a </a:t>
            </a:r>
            <a:r>
              <a:rPr lang="de-CH" dirty="0" err="1"/>
              <a:t>running</a:t>
            </a:r>
            <a:r>
              <a:rPr lang="de-CH" dirty="0"/>
              <a:t> </a:t>
            </a:r>
            <a:r>
              <a:rPr lang="de-CH" dirty="0" err="1"/>
              <a:t>container</a:t>
            </a:r>
            <a:endParaRPr lang="de-CH" dirty="0"/>
          </a:p>
          <a:p>
            <a:pPr lvl="1"/>
            <a:r>
              <a:rPr lang="de-CH" i="1" dirty="0"/>
              <a:t>pause</a:t>
            </a:r>
            <a:r>
              <a:rPr lang="de-CH" dirty="0"/>
              <a:t>: Pause all </a:t>
            </a:r>
            <a:r>
              <a:rPr lang="de-CH" dirty="0" err="1"/>
              <a:t>processes</a:t>
            </a:r>
            <a:r>
              <a:rPr lang="de-CH" dirty="0"/>
              <a:t> </a:t>
            </a:r>
            <a:r>
              <a:rPr lang="de-CH" dirty="0" err="1"/>
              <a:t>within</a:t>
            </a:r>
            <a:r>
              <a:rPr lang="de-CH" dirty="0"/>
              <a:t> a </a:t>
            </a:r>
            <a:r>
              <a:rPr lang="de-CH" dirty="0" err="1"/>
              <a:t>container</a:t>
            </a:r>
            <a:endParaRPr lang="de-CH" dirty="0"/>
          </a:p>
          <a:p>
            <a:pPr lvl="1"/>
            <a:r>
              <a:rPr lang="de-CH" i="1" dirty="0" err="1"/>
              <a:t>rm</a:t>
            </a:r>
            <a:r>
              <a:rPr lang="de-CH" dirty="0"/>
              <a:t>: Delete a </a:t>
            </a:r>
            <a:r>
              <a:rPr lang="de-CH" dirty="0" err="1"/>
              <a:t>container</a:t>
            </a:r>
            <a:endParaRPr lang="de-CH" dirty="0"/>
          </a:p>
          <a:p>
            <a:pPr lvl="1"/>
            <a:r>
              <a:rPr lang="de-CH" i="1" dirty="0" err="1"/>
              <a:t>commit</a:t>
            </a:r>
            <a:r>
              <a:rPr lang="de-CH" dirty="0"/>
              <a:t>: Create an </a:t>
            </a:r>
            <a:r>
              <a:rPr lang="de-CH" dirty="0" err="1"/>
              <a:t>image</a:t>
            </a:r>
            <a:r>
              <a:rPr lang="de-CH" dirty="0"/>
              <a:t> </a:t>
            </a:r>
            <a:r>
              <a:rPr lang="de-CH" dirty="0" err="1"/>
              <a:t>from</a:t>
            </a:r>
            <a:r>
              <a:rPr lang="de-CH" dirty="0"/>
              <a:t> a </a:t>
            </a:r>
            <a:r>
              <a:rPr lang="de-CH" dirty="0" err="1"/>
              <a:t>container</a:t>
            </a:r>
            <a:endParaRPr lang="de-CH" dirty="0"/>
          </a:p>
          <a:p>
            <a:endParaRPr lang="en-US" dirty="0"/>
          </a:p>
        </p:txBody>
      </p:sp>
      <p:sp>
        <p:nvSpPr>
          <p:cNvPr id="4" name="Text Placeholder 3"/>
          <p:cNvSpPr>
            <a:spLocks noGrp="1"/>
          </p:cNvSpPr>
          <p:nvPr>
            <p:ph type="body" sz="quarter" idx="4294967295"/>
          </p:nvPr>
        </p:nvSpPr>
        <p:spPr>
          <a:xfrm>
            <a:off x="4813300" y="1924050"/>
            <a:ext cx="7378700" cy="4056063"/>
          </a:xfrm>
        </p:spPr>
        <p:txBody>
          <a:bodyPr>
            <a:normAutofit/>
          </a:bodyPr>
          <a:lstStyle/>
          <a:p>
            <a:pPr lvl="1"/>
            <a:endParaRPr lang="en-US" dirty="0"/>
          </a:p>
          <a:p>
            <a:endParaRPr lang="en-US" dirty="0"/>
          </a:p>
        </p:txBody>
      </p:sp>
    </p:spTree>
    <p:extLst>
      <p:ext uri="{BB962C8B-B14F-4D97-AF65-F5344CB8AC3E}">
        <p14:creationId xmlns:p14="http://schemas.microsoft.com/office/powerpoint/2010/main" val="3218017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52</a:t>
            </a:fld>
            <a:endParaRPr lang="en" dirty="0"/>
          </a:p>
        </p:txBody>
      </p:sp>
      <p:sp>
        <p:nvSpPr>
          <p:cNvPr id="3" name="Title 2"/>
          <p:cNvSpPr>
            <a:spLocks noGrp="1"/>
          </p:cNvSpPr>
          <p:nvPr>
            <p:ph type="title"/>
          </p:nvPr>
        </p:nvSpPr>
        <p:spPr/>
        <p:txBody>
          <a:bodyPr/>
          <a:lstStyle/>
          <a:p>
            <a:r>
              <a:rPr lang="en-US" dirty="0" err="1"/>
              <a:t>Docker</a:t>
            </a:r>
            <a:r>
              <a:rPr lang="en-US" dirty="0"/>
              <a:t> Architecture</a:t>
            </a:r>
          </a:p>
        </p:txBody>
      </p:sp>
      <p:pic>
        <p:nvPicPr>
          <p:cNvPr id="5" name="Picture 4">
            <a:extLst>
              <a:ext uri="{FF2B5EF4-FFF2-40B4-BE49-F238E27FC236}">
                <a16:creationId xmlns:a16="http://schemas.microsoft.com/office/drawing/2014/main" id="{B474C7ED-80E7-DE40-AA54-D1B3C425D1A6}"/>
              </a:ext>
            </a:extLst>
          </p:cNvPr>
          <p:cNvPicPr>
            <a:picLocks noChangeAspect="1"/>
          </p:cNvPicPr>
          <p:nvPr/>
        </p:nvPicPr>
        <p:blipFill rotWithShape="1">
          <a:blip r:embed="rId2"/>
          <a:srcRect b="4224"/>
          <a:stretch/>
        </p:blipFill>
        <p:spPr>
          <a:xfrm>
            <a:off x="1485507" y="1606983"/>
            <a:ext cx="7950724" cy="4657800"/>
          </a:xfrm>
          <a:prstGeom prst="rect">
            <a:avLst/>
          </a:prstGeom>
        </p:spPr>
      </p:pic>
    </p:spTree>
    <p:extLst>
      <p:ext uri="{BB962C8B-B14F-4D97-AF65-F5344CB8AC3E}">
        <p14:creationId xmlns:p14="http://schemas.microsoft.com/office/powerpoint/2010/main" val="1912855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7124528" y="5619702"/>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cid4</a:t>
            </a:r>
            <a:endParaRPr lang="en-US" dirty="0"/>
          </a:p>
        </p:txBody>
      </p:sp>
      <p:sp>
        <p:nvSpPr>
          <p:cNvPr id="31" name="Rounded Rectangle 30"/>
          <p:cNvSpPr/>
          <p:nvPr/>
        </p:nvSpPr>
        <p:spPr>
          <a:xfrm>
            <a:off x="6972128" y="5256284"/>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cid3</a:t>
            </a:r>
            <a:endParaRPr lang="en-US" dirty="0"/>
          </a:p>
        </p:txBody>
      </p:sp>
      <p:sp>
        <p:nvSpPr>
          <p:cNvPr id="2" name="Slide Number Placeholder 1"/>
          <p:cNvSpPr>
            <a:spLocks noGrp="1"/>
          </p:cNvSpPr>
          <p:nvPr>
            <p:ph type="sldNum" idx="12"/>
          </p:nvPr>
        </p:nvSpPr>
        <p:spPr/>
        <p:txBody>
          <a:bodyPr/>
          <a:lstStyle/>
          <a:p>
            <a:fld id="{1BA865F8-D0B2-3245-A9F6-5F06F5A3A0C6}" type="slidenum">
              <a:rPr lang="en-US" smtClean="0"/>
              <a:pPr/>
              <a:t>53</a:t>
            </a:fld>
            <a:endParaRPr lang="en-US" dirty="0"/>
          </a:p>
        </p:txBody>
      </p:sp>
      <p:sp>
        <p:nvSpPr>
          <p:cNvPr id="4" name="Title 3">
            <a:extLst>
              <a:ext uri="{FF2B5EF4-FFF2-40B4-BE49-F238E27FC236}">
                <a16:creationId xmlns:a16="http://schemas.microsoft.com/office/drawing/2014/main" id="{12873A1A-6F6D-DA4B-8741-7E5F52DC57F1}"/>
              </a:ext>
            </a:extLst>
          </p:cNvPr>
          <p:cNvSpPr>
            <a:spLocks noGrp="1"/>
          </p:cNvSpPr>
          <p:nvPr>
            <p:ph type="title"/>
          </p:nvPr>
        </p:nvSpPr>
        <p:spPr/>
        <p:txBody>
          <a:bodyPr/>
          <a:lstStyle/>
          <a:p>
            <a:r>
              <a:rPr lang="de-CH" dirty="0"/>
              <a:t>Image vs. Container</a:t>
            </a:r>
            <a:endParaRPr lang="en-US" dirty="0"/>
          </a:p>
        </p:txBody>
      </p:sp>
      <p:sp>
        <p:nvSpPr>
          <p:cNvPr id="3" name="Text Placeholder 2"/>
          <p:cNvSpPr>
            <a:spLocks noGrp="1"/>
          </p:cNvSpPr>
          <p:nvPr>
            <p:ph type="body" idx="1"/>
          </p:nvPr>
        </p:nvSpPr>
        <p:spPr/>
        <p:txBody>
          <a:bodyPr/>
          <a:lstStyle/>
          <a:p>
            <a:endParaRPr lang="en-US" dirty="0"/>
          </a:p>
        </p:txBody>
      </p:sp>
      <p:sp>
        <p:nvSpPr>
          <p:cNvPr id="5" name="Rectangle 4"/>
          <p:cNvSpPr/>
          <p:nvPr/>
        </p:nvSpPr>
        <p:spPr>
          <a:xfrm>
            <a:off x="2574300" y="2433240"/>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Base Image</a:t>
            </a:r>
          </a:p>
          <a:p>
            <a:pPr algn="ctr"/>
            <a:r>
              <a:rPr lang="de-CH" i="1" dirty="0"/>
              <a:t>ubuntu:latest</a:t>
            </a:r>
          </a:p>
        </p:txBody>
      </p:sp>
      <p:sp>
        <p:nvSpPr>
          <p:cNvPr id="6" name="Rounded Rectangle 5"/>
          <p:cNvSpPr/>
          <p:nvPr/>
        </p:nvSpPr>
        <p:spPr>
          <a:xfrm>
            <a:off x="6764463" y="2433239"/>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8" name="Straight Arrow Connector 7"/>
          <p:cNvCxnSpPr>
            <a:stCxn id="5" idx="3"/>
            <a:endCxn id="6" idx="1"/>
          </p:cNvCxnSpPr>
          <p:nvPr/>
        </p:nvCxnSpPr>
        <p:spPr>
          <a:xfrm flipV="1">
            <a:off x="4292569" y="2789956"/>
            <a:ext cx="24718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32691" y="2442617"/>
            <a:ext cx="518091" cy="369332"/>
          </a:xfrm>
          <a:prstGeom prst="rect">
            <a:avLst/>
          </a:prstGeom>
          <a:noFill/>
        </p:spPr>
        <p:txBody>
          <a:bodyPr wrap="none" rtlCol="0">
            <a:spAutoFit/>
          </a:bodyPr>
          <a:lstStyle/>
          <a:p>
            <a:r>
              <a:rPr lang="de-CH" dirty="0"/>
              <a:t>run</a:t>
            </a:r>
            <a:endParaRPr lang="en-US" dirty="0"/>
          </a:p>
        </p:txBody>
      </p:sp>
      <p:sp>
        <p:nvSpPr>
          <p:cNvPr id="10" name="Rounded Rectangle 9"/>
          <p:cNvSpPr/>
          <p:nvPr/>
        </p:nvSpPr>
        <p:spPr>
          <a:xfrm>
            <a:off x="6764463" y="3846438"/>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11" name="Straight Arrow Connector 10"/>
          <p:cNvCxnSpPr>
            <a:stCxn id="6" idx="2"/>
            <a:endCxn id="10" idx="0"/>
          </p:cNvCxnSpPr>
          <p:nvPr/>
        </p:nvCxnSpPr>
        <p:spPr>
          <a:xfrm>
            <a:off x="7623597" y="3146671"/>
            <a:ext cx="0" cy="699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94654" y="3305055"/>
            <a:ext cx="1962397" cy="369332"/>
          </a:xfrm>
          <a:prstGeom prst="rect">
            <a:avLst/>
          </a:prstGeom>
          <a:noFill/>
        </p:spPr>
        <p:txBody>
          <a:bodyPr wrap="none" rtlCol="0">
            <a:spAutoFit/>
          </a:bodyPr>
          <a:lstStyle/>
          <a:p>
            <a:r>
              <a:rPr lang="de-CH" dirty="0"/>
              <a:t>cmd </a:t>
            </a:r>
            <a:r>
              <a:rPr lang="de-CH" dirty="0">
                <a:sym typeface="Wingdings" panose="05000000000000000000" pitchFamily="2" charset="2"/>
              </a:rPr>
              <a:t> </a:t>
            </a:r>
            <a:r>
              <a:rPr lang="de-CH" dirty="0"/>
              <a:t>new state</a:t>
            </a:r>
            <a:endParaRPr lang="en-US" dirty="0"/>
          </a:p>
        </p:txBody>
      </p:sp>
      <p:cxnSp>
        <p:nvCxnSpPr>
          <p:cNvPr id="15" name="Straight Arrow Connector 14"/>
          <p:cNvCxnSpPr>
            <a:stCxn id="10" idx="1"/>
            <a:endCxn id="18" idx="3"/>
          </p:cNvCxnSpPr>
          <p:nvPr/>
        </p:nvCxnSpPr>
        <p:spPr>
          <a:xfrm flipH="1" flipV="1">
            <a:off x="4308843" y="4200698"/>
            <a:ext cx="2455621" cy="2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590574" y="3843981"/>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New Image</a:t>
            </a:r>
          </a:p>
          <a:p>
            <a:pPr algn="ctr"/>
            <a:r>
              <a:rPr lang="de-CH" dirty="0"/>
              <a:t>iid1</a:t>
            </a:r>
          </a:p>
        </p:txBody>
      </p:sp>
      <p:sp>
        <p:nvSpPr>
          <p:cNvPr id="20" name="TextBox 19"/>
          <p:cNvSpPr txBox="1"/>
          <p:nvPr/>
        </p:nvSpPr>
        <p:spPr>
          <a:xfrm>
            <a:off x="5088697" y="3846437"/>
            <a:ext cx="928459" cy="369332"/>
          </a:xfrm>
          <a:prstGeom prst="rect">
            <a:avLst/>
          </a:prstGeom>
          <a:noFill/>
        </p:spPr>
        <p:txBody>
          <a:bodyPr wrap="none" rtlCol="0">
            <a:spAutoFit/>
          </a:bodyPr>
          <a:lstStyle/>
          <a:p>
            <a:r>
              <a:rPr lang="de-CH" dirty="0"/>
              <a:t>commit</a:t>
            </a:r>
            <a:endParaRPr lang="en-US" dirty="0"/>
          </a:p>
        </p:txBody>
      </p:sp>
      <p:cxnSp>
        <p:nvCxnSpPr>
          <p:cNvPr id="21" name="Straight Arrow Connector 20"/>
          <p:cNvCxnSpPr>
            <a:stCxn id="18" idx="0"/>
            <a:endCxn id="5" idx="2"/>
          </p:cNvCxnSpPr>
          <p:nvPr/>
        </p:nvCxnSpPr>
        <p:spPr>
          <a:xfrm flipH="1" flipV="1">
            <a:off x="3433434" y="3146672"/>
            <a:ext cx="16274" cy="697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410256" y="3325598"/>
            <a:ext cx="1402948" cy="369332"/>
          </a:xfrm>
          <a:prstGeom prst="rect">
            <a:avLst/>
          </a:prstGeom>
          <a:noFill/>
        </p:spPr>
        <p:txBody>
          <a:bodyPr wrap="none" rtlCol="0">
            <a:spAutoFit/>
          </a:bodyPr>
          <a:lstStyle/>
          <a:p>
            <a:r>
              <a:rPr lang="de-CH" dirty="0"/>
              <a:t>base image</a:t>
            </a:r>
            <a:endParaRPr lang="en-US" dirty="0"/>
          </a:p>
        </p:txBody>
      </p:sp>
      <p:sp>
        <p:nvSpPr>
          <p:cNvPr id="25" name="Rounded Rectangle 24"/>
          <p:cNvSpPr/>
          <p:nvPr/>
        </p:nvSpPr>
        <p:spPr>
          <a:xfrm>
            <a:off x="6819728" y="4902920"/>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cid2</a:t>
            </a:r>
            <a:endParaRPr lang="en-US" dirty="0"/>
          </a:p>
        </p:txBody>
      </p:sp>
      <p:cxnSp>
        <p:nvCxnSpPr>
          <p:cNvPr id="26" name="Straight Arrow Connector 25"/>
          <p:cNvCxnSpPr>
            <a:stCxn id="18" idx="2"/>
            <a:endCxn id="25" idx="1"/>
          </p:cNvCxnSpPr>
          <p:nvPr/>
        </p:nvCxnSpPr>
        <p:spPr>
          <a:xfrm>
            <a:off x="3449708" y="4557414"/>
            <a:ext cx="3370020" cy="702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293880" y="4570028"/>
            <a:ext cx="518091" cy="369332"/>
          </a:xfrm>
          <a:prstGeom prst="rect">
            <a:avLst/>
          </a:prstGeom>
          <a:noFill/>
        </p:spPr>
        <p:txBody>
          <a:bodyPr wrap="none" rtlCol="0">
            <a:spAutoFit/>
          </a:bodyPr>
          <a:lstStyle/>
          <a:p>
            <a:r>
              <a:rPr lang="de-CH" dirty="0"/>
              <a:t>run</a:t>
            </a:r>
            <a:endParaRPr lang="en-US" dirty="0"/>
          </a:p>
        </p:txBody>
      </p:sp>
    </p:spTree>
    <p:extLst>
      <p:ext uri="{BB962C8B-B14F-4D97-AF65-F5344CB8AC3E}">
        <p14:creationId xmlns:p14="http://schemas.microsoft.com/office/powerpoint/2010/main" val="1612691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54</a:t>
            </a:fld>
            <a:endParaRPr lang="en-US" dirty="0"/>
          </a:p>
        </p:txBody>
      </p:sp>
      <p:sp>
        <p:nvSpPr>
          <p:cNvPr id="5" name="Title 4">
            <a:extLst>
              <a:ext uri="{FF2B5EF4-FFF2-40B4-BE49-F238E27FC236}">
                <a16:creationId xmlns:a16="http://schemas.microsoft.com/office/drawing/2014/main" id="{E9D98656-446A-204B-9597-52E1334BF8FE}"/>
              </a:ext>
            </a:extLst>
          </p:cNvPr>
          <p:cNvSpPr>
            <a:spLocks noGrp="1"/>
          </p:cNvSpPr>
          <p:nvPr>
            <p:ph type="title"/>
          </p:nvPr>
        </p:nvSpPr>
        <p:spPr/>
        <p:txBody>
          <a:bodyPr/>
          <a:lstStyle/>
          <a:p>
            <a:r>
              <a:rPr lang="de-CH" dirty="0"/>
              <a:t>Docker File</a:t>
            </a:r>
            <a:endParaRPr lang="en-US" dirty="0"/>
          </a:p>
        </p:txBody>
      </p:sp>
      <p:sp>
        <p:nvSpPr>
          <p:cNvPr id="3" name="Text Placeholder 2"/>
          <p:cNvSpPr>
            <a:spLocks noGrp="1"/>
          </p:cNvSpPr>
          <p:nvPr>
            <p:ph type="body" idx="1"/>
          </p:nvPr>
        </p:nvSpPr>
        <p:spPr/>
        <p:txBody>
          <a:bodyPr/>
          <a:lstStyle/>
          <a:p>
            <a:endParaRPr lang="de-CH" dirty="0"/>
          </a:p>
          <a:p>
            <a:r>
              <a:rPr lang="de-CH" dirty="0"/>
              <a:t>Create images automatically using a build script: «Dockerfile»</a:t>
            </a:r>
          </a:p>
          <a:p>
            <a:r>
              <a:rPr lang="de-CH" dirty="0"/>
              <a:t>Can be versioned in a version control system like Git or SVN, along with all dependencies</a:t>
            </a:r>
          </a:p>
          <a:p>
            <a:r>
              <a:rPr lang="de-CH" dirty="0"/>
              <a:t>Docker Hub can automatically build images based on dockerfiles on Github</a:t>
            </a:r>
            <a:endParaRPr lang="en-US" dirty="0"/>
          </a:p>
          <a:p>
            <a:endParaRPr lang="en-US" dirty="0"/>
          </a:p>
        </p:txBody>
      </p:sp>
    </p:spTree>
    <p:extLst>
      <p:ext uri="{BB962C8B-B14F-4D97-AF65-F5344CB8AC3E}">
        <p14:creationId xmlns:p14="http://schemas.microsoft.com/office/powerpoint/2010/main" val="3637507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55</a:t>
            </a:fld>
            <a:endParaRPr lang="en-US" dirty="0"/>
          </a:p>
        </p:txBody>
      </p:sp>
      <p:sp>
        <p:nvSpPr>
          <p:cNvPr id="5" name="Title 4">
            <a:extLst>
              <a:ext uri="{FF2B5EF4-FFF2-40B4-BE49-F238E27FC236}">
                <a16:creationId xmlns:a16="http://schemas.microsoft.com/office/drawing/2014/main" id="{A7E469AD-E5E4-854C-B72B-7E700021CF0A}"/>
              </a:ext>
            </a:extLst>
          </p:cNvPr>
          <p:cNvSpPr>
            <a:spLocks noGrp="1"/>
          </p:cNvSpPr>
          <p:nvPr>
            <p:ph type="title"/>
          </p:nvPr>
        </p:nvSpPr>
        <p:spPr/>
        <p:txBody>
          <a:bodyPr/>
          <a:lstStyle/>
          <a:p>
            <a:r>
              <a:rPr lang="de-CH" dirty="0"/>
              <a:t>Dockerfile Example</a:t>
            </a:r>
            <a:endParaRPr lang="en-US" dirty="0"/>
          </a:p>
        </p:txBody>
      </p:sp>
      <p:sp>
        <p:nvSpPr>
          <p:cNvPr id="3" name="Text Placeholder 2"/>
          <p:cNvSpPr>
            <a:spLocks noGrp="1"/>
          </p:cNvSpPr>
          <p:nvPr>
            <p:ph type="body" idx="1"/>
          </p:nvPr>
        </p:nvSpPr>
        <p:spPr/>
        <p:txBody>
          <a:bodyPr/>
          <a:lstStyle/>
          <a:p>
            <a:r>
              <a:rPr lang="de-CH" dirty="0"/>
              <a:t>Dockerfile:</a:t>
            </a:r>
            <a:endParaRPr lang="en-US" dirty="0"/>
          </a:p>
          <a:p>
            <a:pPr lvl="1"/>
            <a:r>
              <a:rPr lang="de-CH" dirty="0">
                <a:latin typeface="Courier New" panose="02070309020205020404" pitchFamily="49" charset="0"/>
                <a:cs typeface="Courier New" panose="02070309020205020404" pitchFamily="49" charset="0"/>
              </a:rPr>
              <a:t>FROM ubuntu</a:t>
            </a:r>
            <a:br>
              <a:rPr lang="de-CH"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ENV DOCK_MESSAGE Hello My World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ADD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/files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CMD ["bash", "</a:t>
            </a:r>
            <a:r>
              <a:rPr lang="en-US" dirty="0" err="1">
                <a:latin typeface="Courier New" panose="02070309020205020404" pitchFamily="49" charset="0"/>
                <a:cs typeface="Courier New" panose="02070309020205020404" pitchFamily="49" charset="0"/>
              </a:rPr>
              <a:t>someScript</a:t>
            </a:r>
            <a:r>
              <a:rPr lang="en-US" dirty="0">
                <a:latin typeface="Courier New" panose="02070309020205020404" pitchFamily="49" charset="0"/>
                <a:cs typeface="Courier New" panose="02070309020205020404" pitchFamily="49" charset="0"/>
              </a:rPr>
              <a:t>"]</a:t>
            </a:r>
          </a:p>
          <a:p>
            <a:r>
              <a:rPr lang="de-CH" dirty="0">
                <a:latin typeface="Courier New" panose="02070309020205020404" pitchFamily="49" charset="0"/>
                <a:cs typeface="Courier New" panose="02070309020205020404" pitchFamily="49" charset="0"/>
              </a:rPr>
              <a:t>docker build [DockerFileDir]</a:t>
            </a:r>
          </a:p>
          <a:p>
            <a:r>
              <a:rPr lang="de-CH" dirty="0">
                <a:latin typeface="Courier New" panose="02070309020205020404" pitchFamily="49" charset="0"/>
                <a:cs typeface="Courier New" panose="02070309020205020404" pitchFamily="49" charset="0"/>
              </a:rPr>
              <a:t>docker inspect [imageId]</a:t>
            </a: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650161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56</a:t>
            </a:fld>
            <a:endParaRPr lang="en-US" dirty="0"/>
          </a:p>
        </p:txBody>
      </p:sp>
      <p:sp>
        <p:nvSpPr>
          <p:cNvPr id="5" name="Title 4">
            <a:extLst>
              <a:ext uri="{FF2B5EF4-FFF2-40B4-BE49-F238E27FC236}">
                <a16:creationId xmlns:a16="http://schemas.microsoft.com/office/drawing/2014/main" id="{CA48F360-B441-7943-A637-E68A2B676B9E}"/>
              </a:ext>
            </a:extLst>
          </p:cNvPr>
          <p:cNvSpPr>
            <a:spLocks noGrp="1"/>
          </p:cNvSpPr>
          <p:nvPr>
            <p:ph type="title"/>
          </p:nvPr>
        </p:nvSpPr>
        <p:spPr/>
        <p:txBody>
          <a:bodyPr/>
          <a:lstStyle/>
          <a:p>
            <a:r>
              <a:rPr lang="de-CH" dirty="0"/>
              <a:t>Mount Volumes</a:t>
            </a:r>
            <a:endParaRPr lang="en-US" dirty="0"/>
          </a:p>
        </p:txBody>
      </p:sp>
      <p:sp>
        <p:nvSpPr>
          <p:cNvPr id="3" name="Text Placeholder 2"/>
          <p:cNvSpPr>
            <a:spLocks noGrp="1"/>
          </p:cNvSpPr>
          <p:nvPr>
            <p:ph type="body" idx="1"/>
          </p:nvPr>
        </p:nvSpPr>
        <p:spPr/>
        <p:txBody>
          <a:bodyPr/>
          <a:lstStyle/>
          <a:p>
            <a:r>
              <a:rPr lang="de-CH" dirty="0">
                <a:latin typeface="Courier New" panose="02070309020205020404" pitchFamily="49" charset="0"/>
                <a:cs typeface="Courier New" panose="02070309020205020404" pitchFamily="49" charset="0"/>
              </a:rPr>
              <a:t>docker run –ti </a:t>
            </a:r>
            <a:r>
              <a:rPr lang="de-CH" b="1" dirty="0">
                <a:latin typeface="Courier New" panose="02070309020205020404" pitchFamily="49" charset="0"/>
                <a:cs typeface="Courier New" panose="02070309020205020404" pitchFamily="49" charset="0"/>
              </a:rPr>
              <a:t>–v /hostLog:/log</a:t>
            </a:r>
            <a:r>
              <a:rPr lang="de-CH" dirty="0">
                <a:latin typeface="Courier New" panose="02070309020205020404" pitchFamily="49" charset="0"/>
                <a:cs typeface="Courier New" panose="02070309020205020404" pitchFamily="49" charset="0"/>
              </a:rPr>
              <a:t> ubuntu</a:t>
            </a:r>
          </a:p>
          <a:p>
            <a:r>
              <a:rPr lang="de-CH" dirty="0"/>
              <a:t>Run second container: Volume can be shared</a:t>
            </a:r>
          </a:p>
          <a:p>
            <a:pPr lvl="1"/>
            <a:r>
              <a:rPr lang="de-CH" dirty="0">
                <a:latin typeface="Courier New" panose="02070309020205020404" pitchFamily="49" charset="0"/>
                <a:cs typeface="Courier New" panose="02070309020205020404" pitchFamily="49" charset="0"/>
              </a:rPr>
              <a:t>docker run –ti --volumes-from firstContainerName ubuntu</a:t>
            </a: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061095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57</a:t>
            </a:fld>
            <a:endParaRPr lang="en-US" dirty="0"/>
          </a:p>
        </p:txBody>
      </p:sp>
      <p:sp>
        <p:nvSpPr>
          <p:cNvPr id="5" name="Title 4">
            <a:extLst>
              <a:ext uri="{FF2B5EF4-FFF2-40B4-BE49-F238E27FC236}">
                <a16:creationId xmlns:a16="http://schemas.microsoft.com/office/drawing/2014/main" id="{1B512EB8-1332-D547-A5E3-1DA6A29A4B7A}"/>
              </a:ext>
            </a:extLst>
          </p:cNvPr>
          <p:cNvSpPr>
            <a:spLocks noGrp="1"/>
          </p:cNvSpPr>
          <p:nvPr>
            <p:ph type="title"/>
          </p:nvPr>
        </p:nvSpPr>
        <p:spPr/>
        <p:txBody>
          <a:bodyPr/>
          <a:lstStyle/>
          <a:p>
            <a:r>
              <a:rPr lang="de-CH" dirty="0"/>
              <a:t>Publish Port</a:t>
            </a:r>
          </a:p>
        </p:txBody>
      </p:sp>
      <p:sp>
        <p:nvSpPr>
          <p:cNvPr id="3" name="Text Placeholder 2"/>
          <p:cNvSpPr>
            <a:spLocks noGrp="1"/>
          </p:cNvSpPr>
          <p:nvPr>
            <p:ph type="body" idx="1"/>
          </p:nvPr>
        </p:nvSpPr>
        <p:spPr/>
        <p:txBody>
          <a:bodyPr/>
          <a:lstStyle/>
          <a:p>
            <a:r>
              <a:rPr lang="de-CH" dirty="0">
                <a:latin typeface="Courier New" panose="02070309020205020404" pitchFamily="49" charset="0"/>
                <a:cs typeface="Courier New" panose="02070309020205020404" pitchFamily="49" charset="0"/>
              </a:rPr>
              <a:t>docker run –t –p 8080:80 ubuntu nc –l 80</a:t>
            </a:r>
          </a:p>
          <a:p>
            <a:pPr lvl="1"/>
            <a:r>
              <a:rPr lang="de-CH" dirty="0"/>
              <a:t>Map container port 80 to host port 8080</a:t>
            </a:r>
          </a:p>
          <a:p>
            <a:pPr lvl="1"/>
            <a:r>
              <a:rPr lang="de-CH" dirty="0"/>
              <a:t>Check on host: nc localhost 8080</a:t>
            </a:r>
          </a:p>
          <a:p>
            <a:r>
              <a:rPr lang="de-CH" dirty="0"/>
              <a:t>Link with other docker container</a:t>
            </a:r>
          </a:p>
          <a:p>
            <a:pPr lvl="1"/>
            <a:r>
              <a:rPr lang="de-CH" dirty="0">
                <a:latin typeface="Courier New" panose="02070309020205020404" pitchFamily="49" charset="0"/>
                <a:cs typeface="Courier New" panose="02070309020205020404" pitchFamily="49" charset="0"/>
              </a:rPr>
              <a:t>docker run -ti --link containerName:alias ubuntu</a:t>
            </a:r>
          </a:p>
          <a:p>
            <a:pPr lvl="1"/>
            <a:r>
              <a:rPr lang="de-CH" dirty="0"/>
              <a:t>See link info with </a:t>
            </a:r>
            <a:r>
              <a:rPr lang="de-CH" dirty="0">
                <a:latin typeface="Courier New" panose="02070309020205020404" pitchFamily="49" charset="0"/>
                <a:cs typeface="Courier New" panose="02070309020205020404" pitchFamily="49" charset="0"/>
              </a:rPr>
              <a:t>set</a:t>
            </a:r>
          </a:p>
          <a:p>
            <a:endParaRPr lang="en-US" dirty="0"/>
          </a:p>
        </p:txBody>
      </p:sp>
    </p:spTree>
    <p:extLst>
      <p:ext uri="{BB962C8B-B14F-4D97-AF65-F5344CB8AC3E}">
        <p14:creationId xmlns:p14="http://schemas.microsoft.com/office/powerpoint/2010/main" val="1520397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58</a:t>
            </a:fld>
            <a:endParaRPr lang="en-US" dirty="0"/>
          </a:p>
        </p:txBody>
      </p:sp>
      <p:sp>
        <p:nvSpPr>
          <p:cNvPr id="5" name="Title 4">
            <a:extLst>
              <a:ext uri="{FF2B5EF4-FFF2-40B4-BE49-F238E27FC236}">
                <a16:creationId xmlns:a16="http://schemas.microsoft.com/office/drawing/2014/main" id="{3AAC3B3C-0672-E34A-A831-7ABCF73F3F82}"/>
              </a:ext>
            </a:extLst>
          </p:cNvPr>
          <p:cNvSpPr>
            <a:spLocks noGrp="1"/>
          </p:cNvSpPr>
          <p:nvPr>
            <p:ph type="title"/>
          </p:nvPr>
        </p:nvSpPr>
        <p:spPr/>
        <p:txBody>
          <a:bodyPr/>
          <a:lstStyle/>
          <a:p>
            <a:r>
              <a:rPr lang="de-CH" dirty="0"/>
              <a:t>Around Docker</a:t>
            </a:r>
            <a:endParaRPr lang="en-US" dirty="0"/>
          </a:p>
        </p:txBody>
      </p:sp>
      <p:sp>
        <p:nvSpPr>
          <p:cNvPr id="3" name="Text Placeholder 2"/>
          <p:cNvSpPr>
            <a:spLocks noGrp="1"/>
          </p:cNvSpPr>
          <p:nvPr>
            <p:ph type="body" idx="1"/>
          </p:nvPr>
        </p:nvSpPr>
        <p:spPr/>
        <p:txBody>
          <a:bodyPr/>
          <a:lstStyle/>
          <a:p>
            <a:r>
              <a:rPr lang="de-CH" dirty="0"/>
              <a:t>Docker Images: Docker Hub</a:t>
            </a:r>
          </a:p>
          <a:p>
            <a:r>
              <a:rPr lang="de-CH" dirty="0"/>
              <a:t>Vagrant: «Docker for VMs»</a:t>
            </a:r>
          </a:p>
          <a:p>
            <a:r>
              <a:rPr lang="de-CH" dirty="0"/>
              <a:t>Automated Setup</a:t>
            </a:r>
          </a:p>
          <a:p>
            <a:pPr lvl="1"/>
            <a:r>
              <a:rPr lang="de-CH" dirty="0"/>
              <a:t>Puppet, Chef, Ansible, ...</a:t>
            </a:r>
          </a:p>
          <a:p>
            <a:r>
              <a:rPr lang="de-CH" dirty="0"/>
              <a:t>Docker Ecosystem</a:t>
            </a:r>
          </a:p>
          <a:p>
            <a:pPr lvl="1"/>
            <a:r>
              <a:rPr lang="de-CH" dirty="0"/>
              <a:t>skydock / skydns</a:t>
            </a:r>
          </a:p>
          <a:p>
            <a:pPr lvl="1"/>
            <a:r>
              <a:rPr lang="de-CH" dirty="0"/>
              <a:t>fig</a:t>
            </a:r>
          </a:p>
          <a:p>
            <a:endParaRPr lang="en-US" dirty="0"/>
          </a:p>
        </p:txBody>
      </p:sp>
    </p:spTree>
    <p:extLst>
      <p:ext uri="{BB962C8B-B14F-4D97-AF65-F5344CB8AC3E}">
        <p14:creationId xmlns:p14="http://schemas.microsoft.com/office/powerpoint/2010/main" val="3488361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59</a:t>
            </a:fld>
            <a:endParaRPr lang="en-US" dirty="0"/>
          </a:p>
        </p:txBody>
      </p:sp>
      <p:sp>
        <p:nvSpPr>
          <p:cNvPr id="5" name="Title 4">
            <a:extLst>
              <a:ext uri="{FF2B5EF4-FFF2-40B4-BE49-F238E27FC236}">
                <a16:creationId xmlns:a16="http://schemas.microsoft.com/office/drawing/2014/main" id="{7F9644B9-0CD7-6D4B-9004-6C9C446D0C9B}"/>
              </a:ext>
            </a:extLst>
          </p:cNvPr>
          <p:cNvSpPr>
            <a:spLocks noGrp="1"/>
          </p:cNvSpPr>
          <p:nvPr>
            <p:ph type="title"/>
          </p:nvPr>
        </p:nvSpPr>
        <p:spPr/>
        <p:txBody>
          <a:bodyPr/>
          <a:lstStyle/>
          <a:p>
            <a:r>
              <a:rPr lang="de-CH" dirty="0"/>
              <a:t>Docker Hub</a:t>
            </a:r>
            <a:endParaRPr lang="en-US" dirty="0"/>
          </a:p>
        </p:txBody>
      </p:sp>
      <p:sp>
        <p:nvSpPr>
          <p:cNvPr id="3" name="Text Placeholder 2"/>
          <p:cNvSpPr>
            <a:spLocks noGrp="1"/>
          </p:cNvSpPr>
          <p:nvPr>
            <p:ph type="body" idx="1"/>
          </p:nvPr>
        </p:nvSpPr>
        <p:spPr/>
        <p:txBody>
          <a:bodyPr/>
          <a:lstStyle/>
          <a:p>
            <a:r>
              <a:rPr lang="de-CH" dirty="0"/>
              <a:t>Public repository of Docker images</a:t>
            </a:r>
          </a:p>
          <a:p>
            <a:pPr lvl="1"/>
            <a:r>
              <a:rPr lang="en-US" dirty="0">
                <a:hlinkClick r:id="rId3"/>
              </a:rPr>
              <a:t>https://hub.docker.com/</a:t>
            </a:r>
            <a:endParaRPr lang="en-US" dirty="0"/>
          </a:p>
          <a:p>
            <a:pPr lvl="1"/>
            <a:r>
              <a:rPr lang="de-CH" dirty="0"/>
              <a:t>docker search [term]</a:t>
            </a:r>
          </a:p>
          <a:p>
            <a:r>
              <a:rPr lang="de-CH" dirty="0"/>
              <a:t>Automated: Has been automatically built from Dockerfile</a:t>
            </a:r>
          </a:p>
          <a:p>
            <a:pPr lvl="1"/>
            <a:r>
              <a:rPr lang="de-CH" dirty="0"/>
              <a:t>Source for build is available on GitHub</a:t>
            </a:r>
            <a:endParaRPr lang="en-US" dirty="0"/>
          </a:p>
          <a:p>
            <a:endParaRPr lang="en-US" dirty="0"/>
          </a:p>
        </p:txBody>
      </p:sp>
    </p:spTree>
    <p:extLst>
      <p:ext uri="{BB962C8B-B14F-4D97-AF65-F5344CB8AC3E}">
        <p14:creationId xmlns:p14="http://schemas.microsoft.com/office/powerpoint/2010/main" val="209856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Virtualization History</a:t>
            </a:r>
          </a:p>
        </p:txBody>
      </p:sp>
      <p:sp>
        <p:nvSpPr>
          <p:cNvPr id="39939" name="Rectangle 3"/>
          <p:cNvSpPr>
            <a:spLocks noGrp="1" noChangeArrowheads="1"/>
          </p:cNvSpPr>
          <p:nvPr>
            <p:ph type="body" idx="1"/>
          </p:nvPr>
        </p:nvSpPr>
        <p:spPr/>
        <p:txBody>
          <a:bodyPr/>
          <a:lstStyle/>
          <a:p>
            <a:pPr>
              <a:lnSpc>
                <a:spcPct val="90000"/>
              </a:lnSpc>
            </a:pPr>
            <a:r>
              <a:rPr lang="en-US" altLang="en-US" sz="1800"/>
              <a:t>Born from Mainframe Technology: </a:t>
            </a:r>
          </a:p>
          <a:p>
            <a:pPr lvl="1">
              <a:lnSpc>
                <a:spcPct val="90000"/>
              </a:lnSpc>
            </a:pPr>
            <a:r>
              <a:rPr lang="en-US" altLang="en-US" sz="1600"/>
              <a:t>Originally part of mainframe technology, virtualization is not a new concept. </a:t>
            </a:r>
          </a:p>
          <a:p>
            <a:pPr lvl="1">
              <a:lnSpc>
                <a:spcPct val="90000"/>
              </a:lnSpc>
            </a:pPr>
            <a:r>
              <a:rPr lang="en-US" altLang="en-US" sz="1600"/>
              <a:t>Mainframes started as very large computers in the 1960s to process compute tasks.</a:t>
            </a:r>
          </a:p>
          <a:p>
            <a:pPr>
              <a:lnSpc>
                <a:spcPct val="90000"/>
              </a:lnSpc>
              <a:buFontTx/>
              <a:buNone/>
            </a:pPr>
            <a:endParaRPr lang="en-US" altLang="en-US" sz="1800"/>
          </a:p>
        </p:txBody>
      </p:sp>
      <p:pic>
        <p:nvPicPr>
          <p:cNvPr id="39940" name="Picture 4" descr="univa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19400"/>
            <a:ext cx="62484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633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60</a:t>
            </a:fld>
            <a:endParaRPr lang="en-US" dirty="0"/>
          </a:p>
        </p:txBody>
      </p:sp>
      <p:sp>
        <p:nvSpPr>
          <p:cNvPr id="5" name="Title 4">
            <a:extLst>
              <a:ext uri="{FF2B5EF4-FFF2-40B4-BE49-F238E27FC236}">
                <a16:creationId xmlns:a16="http://schemas.microsoft.com/office/drawing/2014/main" id="{466B3A4B-8622-EF4F-B4B8-41961DF2E5B0}"/>
              </a:ext>
            </a:extLst>
          </p:cNvPr>
          <p:cNvSpPr>
            <a:spLocks noGrp="1"/>
          </p:cNvSpPr>
          <p:nvPr>
            <p:ph type="title"/>
          </p:nvPr>
        </p:nvSpPr>
        <p:spPr/>
        <p:txBody>
          <a:bodyPr/>
          <a:lstStyle/>
          <a:p>
            <a:r>
              <a:rPr lang="de-CH" dirty="0"/>
              <a:t>Docker </a:t>
            </a:r>
            <a:r>
              <a:rPr lang="de-CH" dirty="0" err="1"/>
              <a:t>Use</a:t>
            </a:r>
            <a:r>
              <a:rPr lang="de-CH" dirty="0"/>
              <a:t> Cases</a:t>
            </a:r>
            <a:endParaRPr lang="en-US" dirty="0"/>
          </a:p>
        </p:txBody>
      </p:sp>
      <p:sp>
        <p:nvSpPr>
          <p:cNvPr id="3" name="Text Placeholder 2"/>
          <p:cNvSpPr>
            <a:spLocks noGrp="1"/>
          </p:cNvSpPr>
          <p:nvPr>
            <p:ph type="body" idx="1"/>
          </p:nvPr>
        </p:nvSpPr>
        <p:spPr/>
        <p:txBody>
          <a:bodyPr/>
          <a:lstStyle/>
          <a:p>
            <a:r>
              <a:rPr lang="de-CH" dirty="0"/>
              <a:t>Development Environment</a:t>
            </a:r>
          </a:p>
          <a:p>
            <a:r>
              <a:rPr lang="de-CH" dirty="0"/>
              <a:t>Environments for Integration Tests</a:t>
            </a:r>
          </a:p>
          <a:p>
            <a:r>
              <a:rPr lang="de-CH" dirty="0"/>
              <a:t>Quick evaluation of software</a:t>
            </a:r>
          </a:p>
          <a:p>
            <a:r>
              <a:rPr lang="de-CH" dirty="0"/>
              <a:t>Microservices</a:t>
            </a:r>
          </a:p>
          <a:p>
            <a:r>
              <a:rPr lang="de-CH" dirty="0"/>
              <a:t>Multi-Tenancy</a:t>
            </a:r>
          </a:p>
          <a:p>
            <a:r>
              <a:rPr lang="de-CH" dirty="0"/>
              <a:t>Unified execution environment (dev </a:t>
            </a:r>
            <a:r>
              <a:rPr lang="de-CH" dirty="0">
                <a:sym typeface="Wingdings" panose="05000000000000000000" pitchFamily="2" charset="2"/>
              </a:rPr>
              <a:t> test  prod (local, VM, cloud, ...)</a:t>
            </a:r>
            <a:endParaRPr lang="en-US" dirty="0"/>
          </a:p>
          <a:p>
            <a:endParaRPr lang="en-US" dirty="0"/>
          </a:p>
        </p:txBody>
      </p:sp>
    </p:spTree>
    <p:extLst>
      <p:ext uri="{BB962C8B-B14F-4D97-AF65-F5344CB8AC3E}">
        <p14:creationId xmlns:p14="http://schemas.microsoft.com/office/powerpoint/2010/main" val="3919322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61</a:t>
            </a:fld>
            <a:endParaRPr lang="en" dirty="0"/>
          </a:p>
        </p:txBody>
      </p:sp>
      <p:sp>
        <p:nvSpPr>
          <p:cNvPr id="3" name="Title 2"/>
          <p:cNvSpPr>
            <a:spLocks noGrp="1"/>
          </p:cNvSpPr>
          <p:nvPr>
            <p:ph type="title"/>
          </p:nvPr>
        </p:nvSpPr>
        <p:spPr/>
        <p:txBody>
          <a:bodyPr/>
          <a:lstStyle/>
          <a:p>
            <a:r>
              <a:rPr lang="en-US" dirty="0"/>
              <a:t>Docker Mind Map</a:t>
            </a:r>
          </a:p>
        </p:txBody>
      </p:sp>
      <p:pic>
        <p:nvPicPr>
          <p:cNvPr id="5" name="Picture 4">
            <a:extLst>
              <a:ext uri="{FF2B5EF4-FFF2-40B4-BE49-F238E27FC236}">
                <a16:creationId xmlns:a16="http://schemas.microsoft.com/office/drawing/2014/main" id="{E5DD8E9F-1CE5-0441-98D0-994D29E360CB}"/>
              </a:ext>
            </a:extLst>
          </p:cNvPr>
          <p:cNvPicPr>
            <a:picLocks noChangeAspect="1"/>
          </p:cNvPicPr>
          <p:nvPr/>
        </p:nvPicPr>
        <p:blipFill>
          <a:blip r:embed="rId2"/>
          <a:stretch>
            <a:fillRect/>
          </a:stretch>
        </p:blipFill>
        <p:spPr>
          <a:xfrm>
            <a:off x="510489" y="1376313"/>
            <a:ext cx="10796290" cy="4785589"/>
          </a:xfrm>
          <a:prstGeom prst="rect">
            <a:avLst/>
          </a:prstGeom>
        </p:spPr>
      </p:pic>
    </p:spTree>
    <p:extLst>
      <p:ext uri="{BB962C8B-B14F-4D97-AF65-F5344CB8AC3E}">
        <p14:creationId xmlns:p14="http://schemas.microsoft.com/office/powerpoint/2010/main" val="329523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1BA865F8-D0B2-3245-A9F6-5F06F5A3A0C6}" type="slidenum">
              <a:rPr lang="en-US" smtClean="0"/>
              <a:pPr/>
              <a:t>62</a:t>
            </a:fld>
            <a:endParaRPr lang="en-US" dirty="0"/>
          </a:p>
        </p:txBody>
      </p:sp>
      <p:sp>
        <p:nvSpPr>
          <p:cNvPr id="5" name="Title 4">
            <a:extLst>
              <a:ext uri="{FF2B5EF4-FFF2-40B4-BE49-F238E27FC236}">
                <a16:creationId xmlns:a16="http://schemas.microsoft.com/office/drawing/2014/main" id="{8656F2D5-DED9-C44F-8FC4-23AD11257981}"/>
              </a:ext>
            </a:extLst>
          </p:cNvPr>
          <p:cNvSpPr>
            <a:spLocks noGrp="1"/>
          </p:cNvSpPr>
          <p:nvPr>
            <p:ph type="title"/>
          </p:nvPr>
        </p:nvSpPr>
        <p:spPr/>
        <p:txBody>
          <a:bodyPr/>
          <a:lstStyle/>
          <a:p>
            <a:r>
              <a:rPr lang="en-US" dirty="0"/>
              <a:t>Documentation</a:t>
            </a:r>
          </a:p>
        </p:txBody>
      </p:sp>
      <p:sp>
        <p:nvSpPr>
          <p:cNvPr id="3" name="Text Placeholder 2"/>
          <p:cNvSpPr>
            <a:spLocks noGrp="1"/>
          </p:cNvSpPr>
          <p:nvPr>
            <p:ph type="body" idx="1"/>
          </p:nvPr>
        </p:nvSpPr>
        <p:spPr/>
        <p:txBody>
          <a:bodyPr/>
          <a:lstStyle/>
          <a:p>
            <a:r>
              <a:rPr lang="en-US" dirty="0"/>
              <a:t>Docker</a:t>
            </a:r>
            <a:r>
              <a:rPr lang="de-CH" dirty="0"/>
              <a:t> </a:t>
            </a:r>
            <a:r>
              <a:rPr lang="de-CH" dirty="0" err="1"/>
              <a:t>homepage</a:t>
            </a:r>
            <a:r>
              <a:rPr lang="de-CH" dirty="0"/>
              <a:t>: </a:t>
            </a:r>
            <a:r>
              <a:rPr lang="de-CH" dirty="0">
                <a:hlinkClick r:id="rId2"/>
              </a:rPr>
              <a:t>https://www.docker.com/</a:t>
            </a:r>
            <a:endParaRPr lang="de-CH" dirty="0"/>
          </a:p>
          <a:p>
            <a:pPr lvl="1"/>
            <a:r>
              <a:rPr lang="de-CH" dirty="0" err="1"/>
              <a:t>Introduction</a:t>
            </a:r>
            <a:r>
              <a:rPr lang="de-CH" dirty="0"/>
              <a:t>: </a:t>
            </a:r>
            <a:r>
              <a:rPr lang="de-CH" dirty="0">
                <a:hlinkClick r:id="rId3"/>
              </a:rPr>
              <a:t>https://www.docker.com/whatisdocker/</a:t>
            </a:r>
            <a:r>
              <a:rPr lang="de-CH" dirty="0"/>
              <a:t> </a:t>
            </a:r>
          </a:p>
          <a:p>
            <a:pPr lvl="1"/>
            <a:r>
              <a:rPr lang="de-CH" dirty="0"/>
              <a:t>Online </a:t>
            </a:r>
            <a:r>
              <a:rPr lang="de-CH" dirty="0" err="1"/>
              <a:t>tutorial</a:t>
            </a:r>
            <a:r>
              <a:rPr lang="de-CH" dirty="0"/>
              <a:t>: </a:t>
            </a:r>
            <a:r>
              <a:rPr lang="de-CH" dirty="0">
                <a:hlinkClick r:id="rId4"/>
              </a:rPr>
              <a:t>https://www.docker.com/tryit/</a:t>
            </a:r>
            <a:endParaRPr lang="de-CH" dirty="0"/>
          </a:p>
          <a:p>
            <a:pPr lvl="1"/>
            <a:r>
              <a:rPr lang="de-CH" dirty="0"/>
              <a:t>Installation </a:t>
            </a:r>
            <a:r>
              <a:rPr lang="de-CH" dirty="0" err="1"/>
              <a:t>and</a:t>
            </a:r>
            <a:r>
              <a:rPr lang="de-CH" dirty="0"/>
              <a:t> </a:t>
            </a:r>
            <a:r>
              <a:rPr lang="de-CH" dirty="0" err="1"/>
              <a:t>user</a:t>
            </a:r>
            <a:r>
              <a:rPr lang="de-CH" dirty="0"/>
              <a:t> </a:t>
            </a:r>
            <a:r>
              <a:rPr lang="de-CH" dirty="0" err="1"/>
              <a:t>guide</a:t>
            </a:r>
            <a:r>
              <a:rPr lang="de-CH" dirty="0"/>
              <a:t>: </a:t>
            </a:r>
            <a:r>
              <a:rPr lang="de-CH" dirty="0">
                <a:hlinkClick r:id="rId5"/>
              </a:rPr>
              <a:t>https://docs.docker.com/</a:t>
            </a:r>
            <a:endParaRPr lang="de-CH" dirty="0"/>
          </a:p>
          <a:p>
            <a:endParaRPr lang="en-US" dirty="0"/>
          </a:p>
        </p:txBody>
      </p:sp>
    </p:spTree>
    <p:extLst>
      <p:ext uri="{BB962C8B-B14F-4D97-AF65-F5344CB8AC3E}">
        <p14:creationId xmlns:p14="http://schemas.microsoft.com/office/powerpoint/2010/main" val="3988252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76A54E-A454-6942-8097-D0AA8BAA21E8}"/>
              </a:ext>
            </a:extLst>
          </p:cNvPr>
          <p:cNvSpPr>
            <a:spLocks noGrp="1"/>
          </p:cNvSpPr>
          <p:nvPr>
            <p:ph type="sldNum" idx="12"/>
          </p:nvPr>
        </p:nvSpPr>
        <p:spPr/>
        <p:txBody>
          <a:bodyPr/>
          <a:lstStyle/>
          <a:p>
            <a:fld id="{00000000-1234-1234-1234-123412341234}" type="slidenum">
              <a:rPr lang="en" smtClean="0"/>
              <a:pPr/>
              <a:t>63</a:t>
            </a:fld>
            <a:endParaRPr lang="en" dirty="0"/>
          </a:p>
        </p:txBody>
      </p:sp>
      <p:sp>
        <p:nvSpPr>
          <p:cNvPr id="3" name="Title 2">
            <a:extLst>
              <a:ext uri="{FF2B5EF4-FFF2-40B4-BE49-F238E27FC236}">
                <a16:creationId xmlns:a16="http://schemas.microsoft.com/office/drawing/2014/main" id="{7BCFE14D-0FCF-E947-A463-907385E9A3AA}"/>
              </a:ext>
            </a:extLst>
          </p:cNvPr>
          <p:cNvSpPr>
            <a:spLocks noGrp="1"/>
          </p:cNvSpPr>
          <p:nvPr>
            <p:ph type="title"/>
          </p:nvPr>
        </p:nvSpPr>
        <p:spPr/>
        <p:txBody>
          <a:bodyPr/>
          <a:lstStyle/>
          <a:p>
            <a:r>
              <a:rPr lang="en-US" dirty="0"/>
              <a:t>PID, Namespaces and </a:t>
            </a:r>
            <a:r>
              <a:rPr lang="en-US" dirty="0" err="1"/>
              <a:t>CGroups</a:t>
            </a:r>
            <a:endParaRPr lang="en-US" dirty="0"/>
          </a:p>
        </p:txBody>
      </p:sp>
      <p:sp>
        <p:nvSpPr>
          <p:cNvPr id="4" name="Text Placeholder 3">
            <a:extLst>
              <a:ext uri="{FF2B5EF4-FFF2-40B4-BE49-F238E27FC236}">
                <a16:creationId xmlns:a16="http://schemas.microsoft.com/office/drawing/2014/main" id="{A8C888C4-0E57-2A4A-8582-FDC9B93BBB10}"/>
              </a:ext>
            </a:extLst>
          </p:cNvPr>
          <p:cNvSpPr>
            <a:spLocks noGrp="1"/>
          </p:cNvSpPr>
          <p:nvPr>
            <p:ph type="body" idx="1"/>
          </p:nvPr>
        </p:nvSpPr>
        <p:spPr>
          <a:xfrm>
            <a:off x="337877" y="1606983"/>
            <a:ext cx="10894899" cy="5013736"/>
          </a:xfrm>
        </p:spPr>
        <p:txBody>
          <a:bodyPr/>
          <a:lstStyle/>
          <a:p>
            <a:pPr marL="135464" indent="0">
              <a:buNone/>
            </a:pPr>
            <a:r>
              <a:rPr lang="en-IN" b="1" dirty="0"/>
              <a:t>PID</a:t>
            </a:r>
            <a:r>
              <a:rPr lang="en-IN" dirty="0"/>
              <a:t>: [Process ID]</a:t>
            </a:r>
          </a:p>
          <a:p>
            <a:pPr marL="135464" indent="0">
              <a:buNone/>
            </a:pPr>
            <a:r>
              <a:rPr lang="en-IN" dirty="0"/>
              <a:t>	Every process is uniquely identified in Unix with Process ID</a:t>
            </a:r>
          </a:p>
          <a:p>
            <a:pPr marL="135464" indent="0">
              <a:buNone/>
            </a:pPr>
            <a:r>
              <a:rPr lang="en-IN" b="1" dirty="0"/>
              <a:t>Namespaces</a:t>
            </a:r>
            <a:r>
              <a:rPr lang="en-IN" dirty="0"/>
              <a:t>: </a:t>
            </a:r>
          </a:p>
          <a:p>
            <a:pPr marL="135464" indent="0">
              <a:buNone/>
            </a:pPr>
            <a:r>
              <a:rPr lang="en-IN" dirty="0"/>
              <a:t>	wraps a global system resource in an abstraction that makes it appear to the processes within the namespace that they have their own isolated instance of the global resource.</a:t>
            </a:r>
          </a:p>
          <a:p>
            <a:pPr marL="135464" indent="0">
              <a:buNone/>
            </a:pPr>
            <a:r>
              <a:rPr lang="en-IN" dirty="0"/>
              <a:t>	Namespaces provide processes with their own view of the system</a:t>
            </a:r>
          </a:p>
          <a:p>
            <a:pPr marL="135464" lvl="0" indent="0">
              <a:spcBef>
                <a:spcPts val="0"/>
              </a:spcBef>
              <a:buNone/>
            </a:pPr>
            <a:r>
              <a:rPr lang="en-IN" b="1" dirty="0" err="1"/>
              <a:t>CGroup</a:t>
            </a:r>
            <a:r>
              <a:rPr lang="en-IN" dirty="0"/>
              <a:t>: </a:t>
            </a:r>
          </a:p>
          <a:p>
            <a:pPr marL="135464" lvl="0" indent="0">
              <a:spcBef>
                <a:spcPts val="0"/>
              </a:spcBef>
              <a:buNone/>
            </a:pPr>
            <a:r>
              <a:rPr lang="en-IN" dirty="0"/>
              <a:t>	Control Groups provide a mechanism for aggregating/partitioning sets of tasks, and all their future children, into hierarchical groups with specialized behaviour.</a:t>
            </a:r>
          </a:p>
          <a:p>
            <a:pPr fontAlgn="base"/>
            <a:r>
              <a:rPr lang="en-IN" dirty="0" err="1"/>
              <a:t>Cgroups</a:t>
            </a:r>
            <a:r>
              <a:rPr lang="en-IN" dirty="0"/>
              <a:t> involve resource metering and limiting:</a:t>
            </a:r>
          </a:p>
          <a:p>
            <a:pPr lvl="1" fontAlgn="base"/>
            <a:r>
              <a:rPr lang="en-IN" dirty="0"/>
              <a:t>memory</a:t>
            </a:r>
          </a:p>
          <a:p>
            <a:pPr lvl="1" fontAlgn="base"/>
            <a:r>
              <a:rPr lang="en-IN" dirty="0"/>
              <a:t>CPU</a:t>
            </a:r>
          </a:p>
          <a:p>
            <a:pPr lvl="1" fontAlgn="base"/>
            <a:r>
              <a:rPr lang="en-IN" dirty="0"/>
              <a:t>block I/O</a:t>
            </a:r>
          </a:p>
          <a:p>
            <a:pPr lvl="1" fontAlgn="base"/>
            <a:r>
              <a:rPr lang="en-IN" dirty="0"/>
              <a:t>network</a:t>
            </a:r>
          </a:p>
          <a:p>
            <a:pPr marL="135464" indent="0">
              <a:buNone/>
            </a:pPr>
            <a:endParaRPr lang="en-IN" dirty="0"/>
          </a:p>
        </p:txBody>
      </p:sp>
    </p:spTree>
    <p:extLst>
      <p:ext uri="{BB962C8B-B14F-4D97-AF65-F5344CB8AC3E}">
        <p14:creationId xmlns:p14="http://schemas.microsoft.com/office/powerpoint/2010/main" val="2074689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76A54E-A454-6942-8097-D0AA8BAA21E8}"/>
              </a:ext>
            </a:extLst>
          </p:cNvPr>
          <p:cNvSpPr>
            <a:spLocks noGrp="1"/>
          </p:cNvSpPr>
          <p:nvPr>
            <p:ph type="sldNum" idx="12"/>
          </p:nvPr>
        </p:nvSpPr>
        <p:spPr/>
        <p:txBody>
          <a:bodyPr/>
          <a:lstStyle/>
          <a:p>
            <a:fld id="{00000000-1234-1234-1234-123412341234}" type="slidenum">
              <a:rPr lang="en" smtClean="0"/>
              <a:pPr/>
              <a:t>64</a:t>
            </a:fld>
            <a:endParaRPr lang="en" dirty="0"/>
          </a:p>
        </p:txBody>
      </p:sp>
      <p:sp>
        <p:nvSpPr>
          <p:cNvPr id="3" name="Title 2">
            <a:extLst>
              <a:ext uri="{FF2B5EF4-FFF2-40B4-BE49-F238E27FC236}">
                <a16:creationId xmlns:a16="http://schemas.microsoft.com/office/drawing/2014/main" id="{7BCFE14D-0FCF-E947-A463-907385E9A3AA}"/>
              </a:ext>
            </a:extLst>
          </p:cNvPr>
          <p:cNvSpPr>
            <a:spLocks noGrp="1"/>
          </p:cNvSpPr>
          <p:nvPr>
            <p:ph type="title"/>
          </p:nvPr>
        </p:nvSpPr>
        <p:spPr/>
        <p:txBody>
          <a:bodyPr/>
          <a:lstStyle/>
          <a:p>
            <a:r>
              <a:rPr lang="en-US" dirty="0"/>
              <a:t>Namespaces</a:t>
            </a:r>
          </a:p>
        </p:txBody>
      </p:sp>
      <p:sp>
        <p:nvSpPr>
          <p:cNvPr id="4" name="Text Placeholder 3">
            <a:extLst>
              <a:ext uri="{FF2B5EF4-FFF2-40B4-BE49-F238E27FC236}">
                <a16:creationId xmlns:a16="http://schemas.microsoft.com/office/drawing/2014/main" id="{A8C888C4-0E57-2A4A-8582-FDC9B93BBB10}"/>
              </a:ext>
            </a:extLst>
          </p:cNvPr>
          <p:cNvSpPr>
            <a:spLocks noGrp="1"/>
          </p:cNvSpPr>
          <p:nvPr>
            <p:ph type="body" idx="1"/>
          </p:nvPr>
        </p:nvSpPr>
        <p:spPr/>
        <p:txBody>
          <a:bodyPr/>
          <a:lstStyle/>
          <a:p>
            <a:r>
              <a:rPr lang="en-IN" dirty="0"/>
              <a:t>lightweight process virtualization. </a:t>
            </a:r>
          </a:p>
          <a:p>
            <a:r>
              <a:rPr lang="en-IN" dirty="0"/>
              <a:t>Isolation: Enable a process (or several processes) to have different views of the system than other processes.</a:t>
            </a:r>
          </a:p>
          <a:p>
            <a:r>
              <a:rPr lang="en-IN" dirty="0"/>
              <a:t>Much like Zones in Solaris.</a:t>
            </a:r>
          </a:p>
          <a:p>
            <a:r>
              <a:rPr lang="en-IN" dirty="0"/>
              <a:t>Only one system call was added (</a:t>
            </a:r>
            <a:r>
              <a:rPr lang="en-IN" dirty="0" err="1"/>
              <a:t>setns</a:t>
            </a:r>
            <a:r>
              <a:rPr lang="en-IN" dirty="0"/>
              <a:t>())</a:t>
            </a:r>
          </a:p>
          <a:p>
            <a:r>
              <a:rPr lang="en-IN" dirty="0"/>
              <a:t>No hypervisor layer (as in OS virtualization like KVM, Xen)</a:t>
            </a:r>
            <a:endParaRPr lang="en-US" dirty="0"/>
          </a:p>
        </p:txBody>
      </p:sp>
    </p:spTree>
    <p:extLst>
      <p:ext uri="{BB962C8B-B14F-4D97-AF65-F5344CB8AC3E}">
        <p14:creationId xmlns:p14="http://schemas.microsoft.com/office/powerpoint/2010/main" val="686406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F04C24-E44A-9D47-884B-49463B415570}"/>
              </a:ext>
            </a:extLst>
          </p:cNvPr>
          <p:cNvSpPr>
            <a:spLocks noGrp="1"/>
          </p:cNvSpPr>
          <p:nvPr>
            <p:ph type="sldNum" idx="12"/>
          </p:nvPr>
        </p:nvSpPr>
        <p:spPr/>
        <p:txBody>
          <a:bodyPr/>
          <a:lstStyle/>
          <a:p>
            <a:fld id="{00000000-1234-1234-1234-123412341234}" type="slidenum">
              <a:rPr lang="en" smtClean="0"/>
              <a:pPr/>
              <a:t>65</a:t>
            </a:fld>
            <a:endParaRPr lang="en" dirty="0"/>
          </a:p>
        </p:txBody>
      </p:sp>
      <p:sp>
        <p:nvSpPr>
          <p:cNvPr id="3" name="Title 2">
            <a:extLst>
              <a:ext uri="{FF2B5EF4-FFF2-40B4-BE49-F238E27FC236}">
                <a16:creationId xmlns:a16="http://schemas.microsoft.com/office/drawing/2014/main" id="{8E36054A-B420-2249-B68C-FFF91486337E}"/>
              </a:ext>
            </a:extLst>
          </p:cNvPr>
          <p:cNvSpPr>
            <a:spLocks noGrp="1"/>
          </p:cNvSpPr>
          <p:nvPr>
            <p:ph type="title"/>
          </p:nvPr>
        </p:nvSpPr>
        <p:spPr/>
        <p:txBody>
          <a:bodyPr/>
          <a:lstStyle/>
          <a:p>
            <a:r>
              <a:rPr lang="en-US" dirty="0"/>
              <a:t>Namespaces</a:t>
            </a:r>
          </a:p>
        </p:txBody>
      </p:sp>
      <p:sp>
        <p:nvSpPr>
          <p:cNvPr id="4" name="Text Placeholder 3">
            <a:extLst>
              <a:ext uri="{FF2B5EF4-FFF2-40B4-BE49-F238E27FC236}">
                <a16:creationId xmlns:a16="http://schemas.microsoft.com/office/drawing/2014/main" id="{5C3F01CA-9C11-4446-9114-4DF16D73A560}"/>
              </a:ext>
            </a:extLst>
          </p:cNvPr>
          <p:cNvSpPr>
            <a:spLocks noGrp="1"/>
          </p:cNvSpPr>
          <p:nvPr>
            <p:ph type="body" idx="1"/>
          </p:nvPr>
        </p:nvSpPr>
        <p:spPr/>
        <p:txBody>
          <a:bodyPr/>
          <a:lstStyle/>
          <a:p>
            <a:pPr marL="135464" indent="0">
              <a:buNone/>
            </a:pPr>
            <a:r>
              <a:rPr lang="en-IN" dirty="0"/>
              <a:t>There are currently 6 namespaces: </a:t>
            </a:r>
          </a:p>
          <a:p>
            <a:r>
              <a:rPr lang="en-IN" dirty="0" err="1"/>
              <a:t>mnt</a:t>
            </a:r>
            <a:r>
              <a:rPr lang="en-IN" dirty="0"/>
              <a:t> (mount points, filesystems) </a:t>
            </a:r>
          </a:p>
          <a:p>
            <a:r>
              <a:rPr lang="en-IN" dirty="0" err="1"/>
              <a:t>pid</a:t>
            </a:r>
            <a:r>
              <a:rPr lang="en-IN" dirty="0"/>
              <a:t> (processes) </a:t>
            </a:r>
          </a:p>
          <a:p>
            <a:r>
              <a:rPr lang="en-IN" dirty="0"/>
              <a:t>net (network stack) </a:t>
            </a:r>
          </a:p>
          <a:p>
            <a:r>
              <a:rPr lang="en-IN" dirty="0" err="1"/>
              <a:t>ipc</a:t>
            </a:r>
            <a:r>
              <a:rPr lang="en-IN" dirty="0"/>
              <a:t> (System V IPC) </a:t>
            </a:r>
          </a:p>
          <a:p>
            <a:r>
              <a:rPr lang="en-IN" dirty="0" err="1"/>
              <a:t>uts</a:t>
            </a:r>
            <a:r>
              <a:rPr lang="en-IN" dirty="0"/>
              <a:t> (hostname) - Unix timesharing</a:t>
            </a:r>
          </a:p>
          <a:p>
            <a:r>
              <a:rPr lang="en-IN" dirty="0"/>
              <a:t>user (UIDs)</a:t>
            </a:r>
            <a:endParaRPr lang="en-US" dirty="0"/>
          </a:p>
        </p:txBody>
      </p:sp>
    </p:spTree>
    <p:extLst>
      <p:ext uri="{BB962C8B-B14F-4D97-AF65-F5344CB8AC3E}">
        <p14:creationId xmlns:p14="http://schemas.microsoft.com/office/powerpoint/2010/main" val="1150422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F04C24-E44A-9D47-884B-49463B415570}"/>
              </a:ext>
            </a:extLst>
          </p:cNvPr>
          <p:cNvSpPr>
            <a:spLocks noGrp="1"/>
          </p:cNvSpPr>
          <p:nvPr>
            <p:ph type="sldNum" idx="12"/>
          </p:nvPr>
        </p:nvSpPr>
        <p:spPr/>
        <p:txBody>
          <a:bodyPr/>
          <a:lstStyle/>
          <a:p>
            <a:fld id="{00000000-1234-1234-1234-123412341234}" type="slidenum">
              <a:rPr lang="en" smtClean="0"/>
              <a:pPr/>
              <a:t>66</a:t>
            </a:fld>
            <a:endParaRPr lang="en" dirty="0"/>
          </a:p>
        </p:txBody>
      </p:sp>
      <p:sp>
        <p:nvSpPr>
          <p:cNvPr id="3" name="Title 2">
            <a:extLst>
              <a:ext uri="{FF2B5EF4-FFF2-40B4-BE49-F238E27FC236}">
                <a16:creationId xmlns:a16="http://schemas.microsoft.com/office/drawing/2014/main" id="{8E36054A-B420-2249-B68C-FFF91486337E}"/>
              </a:ext>
            </a:extLst>
          </p:cNvPr>
          <p:cNvSpPr>
            <a:spLocks noGrp="1"/>
          </p:cNvSpPr>
          <p:nvPr>
            <p:ph type="title"/>
          </p:nvPr>
        </p:nvSpPr>
        <p:spPr/>
        <p:txBody>
          <a:bodyPr/>
          <a:lstStyle/>
          <a:p>
            <a:r>
              <a:rPr lang="en-IN" dirty="0"/>
              <a:t>How do we know if two processes are in the same namespace ?</a:t>
            </a:r>
            <a:endParaRPr lang="en-US" dirty="0"/>
          </a:p>
        </p:txBody>
      </p:sp>
      <p:sp>
        <p:nvSpPr>
          <p:cNvPr id="4" name="Text Placeholder 3">
            <a:extLst>
              <a:ext uri="{FF2B5EF4-FFF2-40B4-BE49-F238E27FC236}">
                <a16:creationId xmlns:a16="http://schemas.microsoft.com/office/drawing/2014/main" id="{5C3F01CA-9C11-4446-9114-4DF16D73A560}"/>
              </a:ext>
            </a:extLst>
          </p:cNvPr>
          <p:cNvSpPr>
            <a:spLocks noGrp="1"/>
          </p:cNvSpPr>
          <p:nvPr>
            <p:ph type="body" idx="1"/>
          </p:nvPr>
        </p:nvSpPr>
        <p:spPr/>
        <p:txBody>
          <a:bodyPr/>
          <a:lstStyle/>
          <a:p>
            <a:r>
              <a:rPr lang="en-IN" dirty="0"/>
              <a:t>Namespaces do not have names.</a:t>
            </a:r>
          </a:p>
          <a:p>
            <a:r>
              <a:rPr lang="en-IN" dirty="0"/>
              <a:t>Six entries (</a:t>
            </a:r>
            <a:r>
              <a:rPr lang="en-IN" dirty="0" err="1"/>
              <a:t>inodes</a:t>
            </a:r>
            <a:r>
              <a:rPr lang="en-IN" dirty="0"/>
              <a:t>) were added under /proc/&lt;</a:t>
            </a:r>
            <a:r>
              <a:rPr lang="en-IN" dirty="0" err="1"/>
              <a:t>pid</a:t>
            </a:r>
            <a:r>
              <a:rPr lang="en-IN" dirty="0"/>
              <a:t>&gt;/ns (one for each namespace).</a:t>
            </a:r>
          </a:p>
          <a:p>
            <a:r>
              <a:rPr lang="en-IN" dirty="0"/>
              <a:t>Each namespace has a unique </a:t>
            </a:r>
            <a:r>
              <a:rPr lang="en-IN" dirty="0" err="1"/>
              <a:t>inode</a:t>
            </a:r>
            <a:r>
              <a:rPr lang="en-IN" dirty="0"/>
              <a:t> number.</a:t>
            </a:r>
          </a:p>
          <a:p>
            <a:pPr lvl="1"/>
            <a:r>
              <a:rPr lang="en-IN" dirty="0"/>
              <a:t>This </a:t>
            </a:r>
            <a:r>
              <a:rPr lang="en-IN" dirty="0" err="1"/>
              <a:t>inode</a:t>
            </a:r>
            <a:r>
              <a:rPr lang="en-IN" dirty="0"/>
              <a:t> number of a each namespace is created when the namespace is created.</a:t>
            </a:r>
          </a:p>
          <a:p>
            <a:endParaRPr lang="en-US" dirty="0"/>
          </a:p>
        </p:txBody>
      </p:sp>
    </p:spTree>
    <p:extLst>
      <p:ext uri="{BB962C8B-B14F-4D97-AF65-F5344CB8AC3E}">
        <p14:creationId xmlns:p14="http://schemas.microsoft.com/office/powerpoint/2010/main" val="2416731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6750A9-3157-4043-8915-483D3B3EC944}"/>
              </a:ext>
            </a:extLst>
          </p:cNvPr>
          <p:cNvSpPr>
            <a:spLocks noGrp="1"/>
          </p:cNvSpPr>
          <p:nvPr>
            <p:ph type="sldNum" idx="12"/>
          </p:nvPr>
        </p:nvSpPr>
        <p:spPr/>
        <p:txBody>
          <a:bodyPr/>
          <a:lstStyle/>
          <a:p>
            <a:fld id="{00000000-1234-1234-1234-123412341234}" type="slidenum">
              <a:rPr lang="en" smtClean="0"/>
              <a:pPr/>
              <a:t>67</a:t>
            </a:fld>
            <a:endParaRPr lang="en" dirty="0"/>
          </a:p>
        </p:txBody>
      </p:sp>
      <p:sp>
        <p:nvSpPr>
          <p:cNvPr id="3" name="Title 2">
            <a:extLst>
              <a:ext uri="{FF2B5EF4-FFF2-40B4-BE49-F238E27FC236}">
                <a16:creationId xmlns:a16="http://schemas.microsoft.com/office/drawing/2014/main" id="{B8C1F4AE-AD9C-F74C-BAB4-A2BC311272B8}"/>
              </a:ext>
            </a:extLst>
          </p:cNvPr>
          <p:cNvSpPr>
            <a:spLocks noGrp="1"/>
          </p:cNvSpPr>
          <p:nvPr>
            <p:ph type="title"/>
          </p:nvPr>
        </p:nvSpPr>
        <p:spPr/>
        <p:txBody>
          <a:bodyPr/>
          <a:lstStyle/>
          <a:p>
            <a:r>
              <a:rPr lang="en-US" dirty="0" err="1"/>
              <a:t>CGroups</a:t>
            </a:r>
            <a:endParaRPr lang="en-US" dirty="0"/>
          </a:p>
        </p:txBody>
      </p:sp>
      <p:sp>
        <p:nvSpPr>
          <p:cNvPr id="4" name="Text Placeholder 3">
            <a:extLst>
              <a:ext uri="{FF2B5EF4-FFF2-40B4-BE49-F238E27FC236}">
                <a16:creationId xmlns:a16="http://schemas.microsoft.com/office/drawing/2014/main" id="{F8C2EEC4-49FA-D245-B96A-DB7997AB7D48}"/>
              </a:ext>
            </a:extLst>
          </p:cNvPr>
          <p:cNvSpPr>
            <a:spLocks noGrp="1"/>
          </p:cNvSpPr>
          <p:nvPr>
            <p:ph type="body" idx="1"/>
          </p:nvPr>
        </p:nvSpPr>
        <p:spPr/>
        <p:txBody>
          <a:bodyPr/>
          <a:lstStyle/>
          <a:p>
            <a:r>
              <a:rPr lang="en-IN" dirty="0" err="1"/>
              <a:t>cgroups</a:t>
            </a:r>
            <a:r>
              <a:rPr lang="en-IN" dirty="0"/>
              <a:t> (control groups) subsystem is a Resource Management solution providing a generic process-grouping framework.</a:t>
            </a:r>
          </a:p>
          <a:p>
            <a:r>
              <a:rPr lang="en-IN" dirty="0"/>
              <a:t>Namespaces provide per process resource isolation solution. </a:t>
            </a:r>
          </a:p>
          <a:p>
            <a:r>
              <a:rPr lang="en-IN" dirty="0" err="1"/>
              <a:t>Cgroups</a:t>
            </a:r>
            <a:r>
              <a:rPr lang="en-IN" dirty="0"/>
              <a:t> provide resource management solution (handling groups).</a:t>
            </a:r>
          </a:p>
          <a:p>
            <a:pPr lvl="1"/>
            <a:r>
              <a:rPr lang="en-IN" dirty="0"/>
              <a:t>Add </a:t>
            </a:r>
            <a:r>
              <a:rPr lang="en-IN" dirty="0" err="1"/>
              <a:t>procfs</a:t>
            </a:r>
            <a:r>
              <a:rPr lang="en-IN" dirty="0"/>
              <a:t> entries: </a:t>
            </a:r>
          </a:p>
          <a:p>
            <a:pPr lvl="2"/>
            <a:r>
              <a:rPr lang="en-IN" dirty="0"/>
              <a:t>For each process: /proc/</a:t>
            </a:r>
            <a:r>
              <a:rPr lang="en-IN" dirty="0" err="1"/>
              <a:t>pid</a:t>
            </a:r>
            <a:r>
              <a:rPr lang="en-IN" dirty="0"/>
              <a:t>/</a:t>
            </a:r>
            <a:r>
              <a:rPr lang="en-IN" dirty="0" err="1"/>
              <a:t>cgroup</a:t>
            </a:r>
            <a:r>
              <a:rPr lang="en-IN" dirty="0"/>
              <a:t>. </a:t>
            </a:r>
          </a:p>
          <a:p>
            <a:pPr lvl="2"/>
            <a:r>
              <a:rPr lang="en-IN" dirty="0"/>
              <a:t>System-wide: /proc/</a:t>
            </a:r>
            <a:r>
              <a:rPr lang="en-IN" dirty="0" err="1"/>
              <a:t>cgroups</a:t>
            </a:r>
            <a:endParaRPr lang="en-US" dirty="0"/>
          </a:p>
        </p:txBody>
      </p:sp>
    </p:spTree>
    <p:extLst>
      <p:ext uri="{BB962C8B-B14F-4D97-AF65-F5344CB8AC3E}">
        <p14:creationId xmlns:p14="http://schemas.microsoft.com/office/powerpoint/2010/main" val="2164592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B4282E-E7E3-E744-8590-8D1D2E4F1690}"/>
              </a:ext>
            </a:extLst>
          </p:cNvPr>
          <p:cNvSpPr>
            <a:spLocks noGrp="1"/>
          </p:cNvSpPr>
          <p:nvPr>
            <p:ph type="sldNum" idx="12"/>
          </p:nvPr>
        </p:nvSpPr>
        <p:spPr/>
        <p:txBody>
          <a:bodyPr/>
          <a:lstStyle/>
          <a:p>
            <a:fld id="{00000000-1234-1234-1234-123412341234}" type="slidenum">
              <a:rPr lang="en" smtClean="0"/>
              <a:pPr/>
              <a:t>68</a:t>
            </a:fld>
            <a:endParaRPr lang="en" dirty="0"/>
          </a:p>
        </p:txBody>
      </p:sp>
      <p:sp>
        <p:nvSpPr>
          <p:cNvPr id="3" name="Title 2">
            <a:extLst>
              <a:ext uri="{FF2B5EF4-FFF2-40B4-BE49-F238E27FC236}">
                <a16:creationId xmlns:a16="http://schemas.microsoft.com/office/drawing/2014/main" id="{8F4F9A7D-27AE-204A-B7E3-AC2538D799AD}"/>
              </a:ext>
            </a:extLst>
          </p:cNvPr>
          <p:cNvSpPr>
            <a:spLocks noGrp="1"/>
          </p:cNvSpPr>
          <p:nvPr>
            <p:ph type="title"/>
          </p:nvPr>
        </p:nvSpPr>
        <p:spPr/>
        <p:txBody>
          <a:bodyPr/>
          <a:lstStyle/>
          <a:p>
            <a:r>
              <a:rPr lang="en-US" dirty="0"/>
              <a:t>In Short</a:t>
            </a:r>
          </a:p>
        </p:txBody>
      </p:sp>
      <p:sp>
        <p:nvSpPr>
          <p:cNvPr id="4" name="Text Placeholder 3">
            <a:extLst>
              <a:ext uri="{FF2B5EF4-FFF2-40B4-BE49-F238E27FC236}">
                <a16:creationId xmlns:a16="http://schemas.microsoft.com/office/drawing/2014/main" id="{F4E3090B-2EF7-264C-BE7D-30D96D3305AE}"/>
              </a:ext>
            </a:extLst>
          </p:cNvPr>
          <p:cNvSpPr>
            <a:spLocks noGrp="1"/>
          </p:cNvSpPr>
          <p:nvPr>
            <p:ph type="body" idx="1"/>
          </p:nvPr>
        </p:nvSpPr>
        <p:spPr/>
        <p:txBody>
          <a:bodyPr/>
          <a:lstStyle/>
          <a:p>
            <a:pPr marL="135464" indent="0" fontAlgn="base">
              <a:buNone/>
            </a:pPr>
            <a:endParaRPr lang="en-IN" b="1" dirty="0"/>
          </a:p>
          <a:p>
            <a:pPr fontAlgn="base"/>
            <a:r>
              <a:rPr lang="en-IN" b="1" dirty="0"/>
              <a:t>Namespaces</a:t>
            </a:r>
            <a:r>
              <a:rPr lang="en-IN" dirty="0"/>
              <a:t> = limits what you [process] can see (and therefore use)</a:t>
            </a:r>
          </a:p>
          <a:p>
            <a:pPr fontAlgn="base"/>
            <a:r>
              <a:rPr lang="en-IN" b="1" dirty="0" err="1"/>
              <a:t>Cgroups</a:t>
            </a:r>
            <a:r>
              <a:rPr lang="en-IN" dirty="0"/>
              <a:t> = limits how much you [process] can use;</a:t>
            </a:r>
          </a:p>
          <a:p>
            <a:endParaRPr lang="en-US" dirty="0"/>
          </a:p>
        </p:txBody>
      </p:sp>
    </p:spTree>
    <p:extLst>
      <p:ext uri="{BB962C8B-B14F-4D97-AF65-F5344CB8AC3E}">
        <p14:creationId xmlns:p14="http://schemas.microsoft.com/office/powerpoint/2010/main" val="4039354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FE2470-E245-254D-8A58-391AF11B4BB5}"/>
              </a:ext>
            </a:extLst>
          </p:cNvPr>
          <p:cNvSpPr>
            <a:spLocks noGrp="1"/>
          </p:cNvSpPr>
          <p:nvPr>
            <p:ph type="sldNum" idx="12"/>
          </p:nvPr>
        </p:nvSpPr>
        <p:spPr/>
        <p:txBody>
          <a:bodyPr/>
          <a:lstStyle/>
          <a:p>
            <a:fld id="{00000000-1234-1234-1234-123412341234}" type="slidenum">
              <a:rPr lang="en" smtClean="0"/>
              <a:pPr/>
              <a:t>69</a:t>
            </a:fld>
            <a:endParaRPr lang="en" dirty="0"/>
          </a:p>
        </p:txBody>
      </p:sp>
      <p:sp>
        <p:nvSpPr>
          <p:cNvPr id="3" name="Title 2">
            <a:extLst>
              <a:ext uri="{FF2B5EF4-FFF2-40B4-BE49-F238E27FC236}">
                <a16:creationId xmlns:a16="http://schemas.microsoft.com/office/drawing/2014/main" id="{652BD996-A803-4242-9A55-8DFEEB3C7B64}"/>
              </a:ext>
            </a:extLst>
          </p:cNvPr>
          <p:cNvSpPr>
            <a:spLocks noGrp="1"/>
          </p:cNvSpPr>
          <p:nvPr>
            <p:ph type="title"/>
          </p:nvPr>
        </p:nvSpPr>
        <p:spPr/>
        <p:txBody>
          <a:bodyPr/>
          <a:lstStyle/>
          <a:p>
            <a:r>
              <a:rPr lang="en-US" dirty="0"/>
              <a:t>Docker Compose</a:t>
            </a:r>
          </a:p>
        </p:txBody>
      </p:sp>
      <p:sp>
        <p:nvSpPr>
          <p:cNvPr id="4" name="Text Placeholder 3">
            <a:extLst>
              <a:ext uri="{FF2B5EF4-FFF2-40B4-BE49-F238E27FC236}">
                <a16:creationId xmlns:a16="http://schemas.microsoft.com/office/drawing/2014/main" id="{2BBB1E62-C25D-A743-BC4F-9E46A818EF25}"/>
              </a:ext>
            </a:extLst>
          </p:cNvPr>
          <p:cNvSpPr>
            <a:spLocks noGrp="1"/>
          </p:cNvSpPr>
          <p:nvPr>
            <p:ph type="body" idx="1"/>
          </p:nvPr>
        </p:nvSpPr>
        <p:spPr/>
        <p:txBody>
          <a:bodyPr/>
          <a:lstStyle/>
          <a:p>
            <a:pPr marL="135464" indent="0">
              <a:buNone/>
            </a:pPr>
            <a:r>
              <a:rPr lang="en-IN" dirty="0"/>
              <a:t>	Compose is a tool for defining and running multi-container Docker applications. With Compose, you use a YAML file to configure your application’s services. Then, with a single command, you create and start all the services from your configuration. </a:t>
            </a:r>
          </a:p>
          <a:p>
            <a:pPr marL="135464" indent="0">
              <a:buNone/>
            </a:pPr>
            <a:endParaRPr lang="en-IN" dirty="0"/>
          </a:p>
          <a:p>
            <a:pPr marL="135464" indent="0">
              <a:buNone/>
            </a:pPr>
            <a:r>
              <a:rPr lang="en-IN" dirty="0"/>
              <a:t>Using Compose is basically a three-step process:</a:t>
            </a:r>
          </a:p>
          <a:p>
            <a:r>
              <a:rPr lang="en-IN" dirty="0"/>
              <a:t>Define your app’s environment with a </a:t>
            </a:r>
            <a:r>
              <a:rPr lang="en-IN" dirty="0" err="1"/>
              <a:t>Dockerfile</a:t>
            </a:r>
            <a:r>
              <a:rPr lang="en-IN" dirty="0"/>
              <a:t> so it can be reproduced anywhere.</a:t>
            </a:r>
          </a:p>
          <a:p>
            <a:r>
              <a:rPr lang="en-IN" dirty="0"/>
              <a:t>Define the services that make up your app in docker-</a:t>
            </a:r>
            <a:r>
              <a:rPr lang="en-IN" dirty="0" err="1"/>
              <a:t>compose.yml</a:t>
            </a:r>
            <a:r>
              <a:rPr lang="en-IN" dirty="0"/>
              <a:t> so they can be run together in an isolated environment.</a:t>
            </a:r>
          </a:p>
          <a:p>
            <a:r>
              <a:rPr lang="en-IN" dirty="0"/>
              <a:t>Run docker compose up</a:t>
            </a:r>
          </a:p>
          <a:p>
            <a:endParaRPr lang="en-US" dirty="0"/>
          </a:p>
        </p:txBody>
      </p:sp>
    </p:spTree>
    <p:extLst>
      <p:ext uri="{BB962C8B-B14F-4D97-AF65-F5344CB8AC3E}">
        <p14:creationId xmlns:p14="http://schemas.microsoft.com/office/powerpoint/2010/main" val="368100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Virtualization on a Mainframe</a:t>
            </a:r>
          </a:p>
        </p:txBody>
      </p:sp>
      <p:sp>
        <p:nvSpPr>
          <p:cNvPr id="98307" name="Rectangle 3"/>
          <p:cNvSpPr>
            <a:spLocks noGrp="1" noChangeArrowheads="1"/>
          </p:cNvSpPr>
          <p:nvPr>
            <p:ph type="body" idx="1"/>
          </p:nvPr>
        </p:nvSpPr>
        <p:spPr/>
        <p:txBody>
          <a:bodyPr rtlCol="0">
            <a:normAutofit/>
          </a:bodyPr>
          <a:lstStyle/>
          <a:p>
            <a:pPr>
              <a:lnSpc>
                <a:spcPct val="90000"/>
              </a:lnSpc>
              <a:defRPr/>
            </a:pPr>
            <a:r>
              <a:rPr lang="en-US" sz="1800"/>
              <a:t>Mainframe Virtualization: </a:t>
            </a:r>
          </a:p>
          <a:p>
            <a:pPr lvl="1">
              <a:lnSpc>
                <a:spcPct val="90000"/>
              </a:lnSpc>
              <a:defRPr/>
            </a:pPr>
            <a:r>
              <a:rPr lang="en-US" sz="1600"/>
              <a:t>Concept was to split the computer into multiple virtual machines so different “tasks” can be run separately and independently on the same mainframe.</a:t>
            </a:r>
          </a:p>
          <a:p>
            <a:pPr lvl="1">
              <a:lnSpc>
                <a:spcPct val="90000"/>
              </a:lnSpc>
              <a:defRPr/>
            </a:pPr>
            <a:r>
              <a:rPr lang="en-US" sz="1600"/>
              <a:t>If one virtual machine or “task” has a problem, other virtual machines are unaffected</a:t>
            </a:r>
            <a:endParaRPr lang="en-US" sz="1600" b="1"/>
          </a:p>
          <a:p>
            <a:pPr>
              <a:lnSpc>
                <a:spcPct val="90000"/>
              </a:lnSpc>
              <a:buNone/>
              <a:defRPr/>
            </a:pPr>
            <a:endParaRPr lang="en-US" sz="1800"/>
          </a:p>
        </p:txBody>
      </p:sp>
      <p:sp>
        <p:nvSpPr>
          <p:cNvPr id="40964" name="mainfrm"/>
          <p:cNvSpPr>
            <a:spLocks noEditPoints="1" noChangeArrowheads="1"/>
          </p:cNvSpPr>
          <p:nvPr/>
        </p:nvSpPr>
        <p:spPr bwMode="auto">
          <a:xfrm>
            <a:off x="3200400" y="3719513"/>
            <a:ext cx="5791200" cy="1828800"/>
          </a:xfrm>
          <a:custGeom>
            <a:avLst/>
            <a:gdLst>
              <a:gd name="T0" fmla="*/ 0 w 21600"/>
              <a:gd name="T1" fmla="*/ 0 h 21600"/>
              <a:gd name="T2" fmla="*/ 2895600 w 21600"/>
              <a:gd name="T3" fmla="*/ 0 h 21600"/>
              <a:gd name="T4" fmla="*/ 5791200 w 21600"/>
              <a:gd name="T5" fmla="*/ 0 h 21600"/>
              <a:gd name="T6" fmla="*/ 5791200 w 21600"/>
              <a:gd name="T7" fmla="*/ 914400 h 21600"/>
              <a:gd name="T8" fmla="*/ 5523893 w 21600"/>
              <a:gd name="T9" fmla="*/ 1828800 h 21600"/>
              <a:gd name="T10" fmla="*/ 2895600 w 21600"/>
              <a:gd name="T11" fmla="*/ 1828800 h 21600"/>
              <a:gd name="T12" fmla="*/ 311813 w 21600"/>
              <a:gd name="T13" fmla="*/ 1828800 h 21600"/>
              <a:gd name="T14" fmla="*/ 0 w 21600"/>
              <a:gd name="T15" fmla="*/ 914400 h 21600"/>
              <a:gd name="T16" fmla="*/ 0 60000 65536"/>
              <a:gd name="T17" fmla="*/ 0 60000 65536"/>
              <a:gd name="T18" fmla="*/ 0 60000 65536"/>
              <a:gd name="T19" fmla="*/ 0 60000 65536"/>
              <a:gd name="T20" fmla="*/ 0 60000 65536"/>
              <a:gd name="T21" fmla="*/ 0 60000 65536"/>
              <a:gd name="T22" fmla="*/ 0 60000 65536"/>
              <a:gd name="T23" fmla="*/ 0 60000 65536"/>
              <a:gd name="T24" fmla="*/ 332 w 21600"/>
              <a:gd name="T25" fmla="*/ 22174 h 21600"/>
              <a:gd name="T26" fmla="*/ 21579 w 21600"/>
              <a:gd name="T27" fmla="*/ 279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a:lstStyle/>
          <a:p>
            <a:endParaRPr lang="en-IN"/>
          </a:p>
        </p:txBody>
      </p:sp>
      <p:sp>
        <p:nvSpPr>
          <p:cNvPr id="40965" name="Rectangle 6"/>
          <p:cNvSpPr>
            <a:spLocks noChangeArrowheads="1"/>
          </p:cNvSpPr>
          <p:nvPr/>
        </p:nvSpPr>
        <p:spPr bwMode="auto">
          <a:xfrm>
            <a:off x="3200400" y="3719513"/>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0966" name="Text Box 7"/>
          <p:cNvSpPr txBox="1">
            <a:spLocks noChangeArrowheads="1"/>
          </p:cNvSpPr>
          <p:nvPr/>
        </p:nvSpPr>
        <p:spPr bwMode="auto">
          <a:xfrm>
            <a:off x="3200401" y="3200401"/>
            <a:ext cx="728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#1</a:t>
            </a:r>
          </a:p>
          <a:p>
            <a:pPr eaLnBrk="1" hangingPunct="1"/>
            <a:r>
              <a:rPr lang="en-US" altLang="en-US" sz="1600" b="1">
                <a:solidFill>
                  <a:srgbClr val="006600"/>
                </a:solidFill>
              </a:rPr>
              <a:t>Task A</a:t>
            </a:r>
          </a:p>
        </p:txBody>
      </p:sp>
      <p:sp>
        <p:nvSpPr>
          <p:cNvPr id="40967" name="Text Box 8"/>
          <p:cNvSpPr txBox="1">
            <a:spLocks noChangeArrowheads="1"/>
          </p:cNvSpPr>
          <p:nvPr/>
        </p:nvSpPr>
        <p:spPr bwMode="auto">
          <a:xfrm>
            <a:off x="4724401" y="5534026"/>
            <a:ext cx="2646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800" b="1">
                <a:solidFill>
                  <a:schemeClr val="tx1"/>
                </a:solidFill>
              </a:rPr>
              <a:t>Mainframe Sample Diagram</a:t>
            </a:r>
          </a:p>
        </p:txBody>
      </p:sp>
      <p:sp>
        <p:nvSpPr>
          <p:cNvPr id="40968" name="Rectangle 9"/>
          <p:cNvSpPr>
            <a:spLocks noChangeArrowheads="1"/>
          </p:cNvSpPr>
          <p:nvPr/>
        </p:nvSpPr>
        <p:spPr bwMode="auto">
          <a:xfrm>
            <a:off x="4038600" y="3719513"/>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0969" name="Text Box 10"/>
          <p:cNvSpPr txBox="1">
            <a:spLocks noChangeArrowheads="1"/>
          </p:cNvSpPr>
          <p:nvPr/>
        </p:nvSpPr>
        <p:spPr bwMode="auto">
          <a:xfrm>
            <a:off x="4038601" y="3200401"/>
            <a:ext cx="728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#2</a:t>
            </a:r>
          </a:p>
          <a:p>
            <a:pPr eaLnBrk="1" hangingPunct="1"/>
            <a:r>
              <a:rPr lang="en-US" altLang="en-US" sz="1600" b="1">
                <a:solidFill>
                  <a:srgbClr val="006600"/>
                </a:solidFill>
              </a:rPr>
              <a:t>Task B</a:t>
            </a:r>
          </a:p>
        </p:txBody>
      </p:sp>
      <p:sp>
        <p:nvSpPr>
          <p:cNvPr id="40970" name="Rectangle 11"/>
          <p:cNvSpPr>
            <a:spLocks noChangeArrowheads="1"/>
          </p:cNvSpPr>
          <p:nvPr/>
        </p:nvSpPr>
        <p:spPr bwMode="auto">
          <a:xfrm>
            <a:off x="4876800" y="3719513"/>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0971" name="Text Box 12"/>
          <p:cNvSpPr txBox="1">
            <a:spLocks noChangeArrowheads="1"/>
          </p:cNvSpPr>
          <p:nvPr/>
        </p:nvSpPr>
        <p:spPr bwMode="auto">
          <a:xfrm>
            <a:off x="4876801" y="3200401"/>
            <a:ext cx="728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#3</a:t>
            </a:r>
          </a:p>
          <a:p>
            <a:pPr eaLnBrk="1" hangingPunct="1"/>
            <a:r>
              <a:rPr lang="en-US" altLang="en-US" sz="1600" b="1">
                <a:solidFill>
                  <a:srgbClr val="006600"/>
                </a:solidFill>
              </a:rPr>
              <a:t>Task C</a:t>
            </a:r>
          </a:p>
        </p:txBody>
      </p:sp>
      <p:sp>
        <p:nvSpPr>
          <p:cNvPr id="40972" name="Rectangle 13"/>
          <p:cNvSpPr>
            <a:spLocks noChangeArrowheads="1"/>
          </p:cNvSpPr>
          <p:nvPr/>
        </p:nvSpPr>
        <p:spPr bwMode="auto">
          <a:xfrm>
            <a:off x="5715000" y="3719513"/>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0973" name="Text Box 14"/>
          <p:cNvSpPr txBox="1">
            <a:spLocks noChangeArrowheads="1"/>
          </p:cNvSpPr>
          <p:nvPr/>
        </p:nvSpPr>
        <p:spPr bwMode="auto">
          <a:xfrm>
            <a:off x="5715001" y="3200401"/>
            <a:ext cx="728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#4</a:t>
            </a:r>
          </a:p>
          <a:p>
            <a:pPr eaLnBrk="1" hangingPunct="1"/>
            <a:r>
              <a:rPr lang="en-US" altLang="en-US" sz="1600" b="1">
                <a:solidFill>
                  <a:srgbClr val="006600"/>
                </a:solidFill>
              </a:rPr>
              <a:t>Task D</a:t>
            </a:r>
          </a:p>
        </p:txBody>
      </p:sp>
      <p:sp>
        <p:nvSpPr>
          <p:cNvPr id="40974" name="Rectangle 15"/>
          <p:cNvSpPr>
            <a:spLocks noChangeArrowheads="1"/>
          </p:cNvSpPr>
          <p:nvPr/>
        </p:nvSpPr>
        <p:spPr bwMode="auto">
          <a:xfrm>
            <a:off x="6553200" y="3719513"/>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0975" name="Text Box 16"/>
          <p:cNvSpPr txBox="1">
            <a:spLocks noChangeArrowheads="1"/>
          </p:cNvSpPr>
          <p:nvPr/>
        </p:nvSpPr>
        <p:spPr bwMode="auto">
          <a:xfrm>
            <a:off x="6553200" y="3200401"/>
            <a:ext cx="7191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#5</a:t>
            </a:r>
          </a:p>
          <a:p>
            <a:pPr eaLnBrk="1" hangingPunct="1"/>
            <a:r>
              <a:rPr lang="en-US" altLang="en-US" sz="1600" b="1">
                <a:solidFill>
                  <a:srgbClr val="006600"/>
                </a:solidFill>
              </a:rPr>
              <a:t>Task E</a:t>
            </a:r>
          </a:p>
        </p:txBody>
      </p:sp>
      <p:sp>
        <p:nvSpPr>
          <p:cNvPr id="40976" name="Rectangle 17"/>
          <p:cNvSpPr>
            <a:spLocks noChangeArrowheads="1"/>
          </p:cNvSpPr>
          <p:nvPr/>
        </p:nvSpPr>
        <p:spPr bwMode="auto">
          <a:xfrm>
            <a:off x="7391400" y="3719513"/>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0977" name="Text Box 18"/>
          <p:cNvSpPr txBox="1">
            <a:spLocks noChangeArrowheads="1"/>
          </p:cNvSpPr>
          <p:nvPr/>
        </p:nvSpPr>
        <p:spPr bwMode="auto">
          <a:xfrm>
            <a:off x="7391401" y="3200401"/>
            <a:ext cx="709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#6</a:t>
            </a:r>
          </a:p>
          <a:p>
            <a:pPr eaLnBrk="1" hangingPunct="1"/>
            <a:r>
              <a:rPr lang="en-US" altLang="en-US" sz="1600" b="1">
                <a:solidFill>
                  <a:srgbClr val="006600"/>
                </a:solidFill>
              </a:rPr>
              <a:t>Task F</a:t>
            </a:r>
          </a:p>
        </p:txBody>
      </p:sp>
      <p:sp>
        <p:nvSpPr>
          <p:cNvPr id="40978" name="Rectangle 19"/>
          <p:cNvSpPr>
            <a:spLocks noChangeArrowheads="1"/>
          </p:cNvSpPr>
          <p:nvPr/>
        </p:nvSpPr>
        <p:spPr bwMode="auto">
          <a:xfrm>
            <a:off x="8229600" y="3719513"/>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0979" name="Text Box 20"/>
          <p:cNvSpPr txBox="1">
            <a:spLocks noChangeArrowheads="1"/>
          </p:cNvSpPr>
          <p:nvPr/>
        </p:nvSpPr>
        <p:spPr bwMode="auto">
          <a:xfrm>
            <a:off x="8229600" y="3200401"/>
            <a:ext cx="7381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#7</a:t>
            </a:r>
          </a:p>
          <a:p>
            <a:pPr eaLnBrk="1" hangingPunct="1"/>
            <a:r>
              <a:rPr lang="en-US" altLang="en-US" sz="1600" b="1">
                <a:solidFill>
                  <a:srgbClr val="006600"/>
                </a:solidFill>
              </a:rPr>
              <a:t>Task G</a:t>
            </a:r>
          </a:p>
        </p:txBody>
      </p:sp>
    </p:spTree>
    <p:extLst>
      <p:ext uri="{BB962C8B-B14F-4D97-AF65-F5344CB8AC3E}">
        <p14:creationId xmlns:p14="http://schemas.microsoft.com/office/powerpoint/2010/main" val="1320873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E5B3B-9298-D945-B519-D1A3F9E656BC}"/>
              </a:ext>
            </a:extLst>
          </p:cNvPr>
          <p:cNvSpPr>
            <a:spLocks noGrp="1"/>
          </p:cNvSpPr>
          <p:nvPr>
            <p:ph type="sldNum" idx="12"/>
          </p:nvPr>
        </p:nvSpPr>
        <p:spPr/>
        <p:txBody>
          <a:bodyPr/>
          <a:lstStyle/>
          <a:p>
            <a:fld id="{00000000-1234-1234-1234-123412341234}" type="slidenum">
              <a:rPr lang="en" smtClean="0"/>
              <a:pPr/>
              <a:t>70</a:t>
            </a:fld>
            <a:endParaRPr lang="en" dirty="0"/>
          </a:p>
        </p:txBody>
      </p:sp>
      <p:sp>
        <p:nvSpPr>
          <p:cNvPr id="3" name="Title 2">
            <a:extLst>
              <a:ext uri="{FF2B5EF4-FFF2-40B4-BE49-F238E27FC236}">
                <a16:creationId xmlns:a16="http://schemas.microsoft.com/office/drawing/2014/main" id="{1C41BFCD-DA70-CB4B-A46C-8DFFFBBD9FEE}"/>
              </a:ext>
            </a:extLst>
          </p:cNvPr>
          <p:cNvSpPr>
            <a:spLocks noGrp="1"/>
          </p:cNvSpPr>
          <p:nvPr>
            <p:ph type="title"/>
          </p:nvPr>
        </p:nvSpPr>
        <p:spPr/>
        <p:txBody>
          <a:bodyPr/>
          <a:lstStyle/>
          <a:p>
            <a:r>
              <a:rPr lang="en-US" dirty="0"/>
              <a:t>Example </a:t>
            </a:r>
            <a:r>
              <a:rPr lang="en-US" dirty="0" err="1"/>
              <a:t>Compse.yaml</a:t>
            </a:r>
            <a:endParaRPr lang="en-US" dirty="0"/>
          </a:p>
        </p:txBody>
      </p:sp>
      <p:sp>
        <p:nvSpPr>
          <p:cNvPr id="4" name="Text Placeholder 3">
            <a:extLst>
              <a:ext uri="{FF2B5EF4-FFF2-40B4-BE49-F238E27FC236}">
                <a16:creationId xmlns:a16="http://schemas.microsoft.com/office/drawing/2014/main" id="{076C5A38-AEAB-2B4A-90CF-C91D519A9B22}"/>
              </a:ext>
            </a:extLst>
          </p:cNvPr>
          <p:cNvSpPr>
            <a:spLocks noGrp="1"/>
          </p:cNvSpPr>
          <p:nvPr>
            <p:ph type="body" idx="1"/>
          </p:nvPr>
        </p:nvSpPr>
        <p:spPr/>
        <p:txBody>
          <a:bodyPr/>
          <a:lstStyle/>
          <a:p>
            <a:pPr marL="135464" indent="0">
              <a:buNone/>
            </a:pPr>
            <a:r>
              <a:rPr lang="en-IN" dirty="0"/>
              <a:t>version: "3.9" # optional since v1.27.0 </a:t>
            </a:r>
          </a:p>
          <a:p>
            <a:pPr marL="135464" indent="0">
              <a:spcBef>
                <a:spcPts val="0"/>
              </a:spcBef>
              <a:buNone/>
            </a:pPr>
            <a:r>
              <a:rPr lang="en-IN" dirty="0"/>
              <a:t>services: </a:t>
            </a:r>
          </a:p>
          <a:p>
            <a:pPr marL="135464" indent="0">
              <a:spcBef>
                <a:spcPts val="0"/>
              </a:spcBef>
              <a:buNone/>
            </a:pPr>
            <a:r>
              <a:rPr lang="en-IN" dirty="0"/>
              <a:t>  web: </a:t>
            </a:r>
          </a:p>
          <a:p>
            <a:pPr marL="135464" indent="0">
              <a:spcBef>
                <a:spcPts val="0"/>
              </a:spcBef>
              <a:buNone/>
            </a:pPr>
            <a:r>
              <a:rPr lang="en-IN" dirty="0"/>
              <a:t>      build: . </a:t>
            </a:r>
          </a:p>
          <a:p>
            <a:pPr marL="135464" indent="0">
              <a:spcBef>
                <a:spcPts val="0"/>
              </a:spcBef>
              <a:buNone/>
            </a:pPr>
            <a:r>
              <a:rPr lang="en-IN" dirty="0"/>
              <a:t>      ports: </a:t>
            </a:r>
          </a:p>
          <a:p>
            <a:pPr marL="135464" indent="0">
              <a:spcBef>
                <a:spcPts val="0"/>
              </a:spcBef>
              <a:buNone/>
            </a:pPr>
            <a:r>
              <a:rPr lang="en-IN" dirty="0"/>
              <a:t>           - "5000:5000" </a:t>
            </a:r>
          </a:p>
          <a:p>
            <a:pPr marL="135464" indent="0">
              <a:spcBef>
                <a:spcPts val="0"/>
              </a:spcBef>
              <a:buNone/>
            </a:pPr>
            <a:r>
              <a:rPr lang="en-IN" dirty="0"/>
              <a:t>      volumes: </a:t>
            </a:r>
          </a:p>
          <a:p>
            <a:pPr marL="135464" indent="0">
              <a:spcBef>
                <a:spcPts val="0"/>
              </a:spcBef>
              <a:buNone/>
            </a:pPr>
            <a:r>
              <a:rPr lang="en-IN" dirty="0"/>
              <a:t>           - .:/code </a:t>
            </a:r>
          </a:p>
          <a:p>
            <a:pPr marL="135464" indent="0">
              <a:spcBef>
                <a:spcPts val="0"/>
              </a:spcBef>
              <a:buNone/>
            </a:pPr>
            <a:r>
              <a:rPr lang="en-IN" dirty="0"/>
              <a:t>           - logvolume01:/</a:t>
            </a:r>
            <a:r>
              <a:rPr lang="en-IN" dirty="0" err="1"/>
              <a:t>var</a:t>
            </a:r>
            <a:r>
              <a:rPr lang="en-IN" dirty="0"/>
              <a:t>/log </a:t>
            </a:r>
          </a:p>
          <a:p>
            <a:pPr marL="135464" indent="0">
              <a:spcBef>
                <a:spcPts val="0"/>
              </a:spcBef>
              <a:buNone/>
            </a:pPr>
            <a:r>
              <a:rPr lang="en-IN" dirty="0"/>
              <a:t>       links: </a:t>
            </a:r>
          </a:p>
          <a:p>
            <a:pPr marL="135464" indent="0">
              <a:spcBef>
                <a:spcPts val="0"/>
              </a:spcBef>
              <a:buNone/>
            </a:pPr>
            <a:r>
              <a:rPr lang="en-IN" dirty="0"/>
              <a:t>           - </a:t>
            </a:r>
            <a:r>
              <a:rPr lang="en-IN" dirty="0" err="1"/>
              <a:t>redis</a:t>
            </a:r>
            <a:r>
              <a:rPr lang="en-IN" dirty="0"/>
              <a:t> </a:t>
            </a:r>
          </a:p>
          <a:p>
            <a:pPr marL="135464" indent="0">
              <a:spcBef>
                <a:spcPts val="0"/>
              </a:spcBef>
              <a:buNone/>
            </a:pPr>
            <a:r>
              <a:rPr lang="en-IN" dirty="0"/>
              <a:t>   </a:t>
            </a:r>
            <a:r>
              <a:rPr lang="en-IN" dirty="0" err="1"/>
              <a:t>redis</a:t>
            </a:r>
            <a:r>
              <a:rPr lang="en-IN" dirty="0"/>
              <a:t>: </a:t>
            </a:r>
          </a:p>
          <a:p>
            <a:pPr marL="135464" indent="0">
              <a:spcBef>
                <a:spcPts val="0"/>
              </a:spcBef>
              <a:buNone/>
            </a:pPr>
            <a:r>
              <a:rPr lang="en-IN" dirty="0"/>
              <a:t>        mage: </a:t>
            </a:r>
            <a:r>
              <a:rPr lang="en-IN" dirty="0" err="1"/>
              <a:t>redis</a:t>
            </a:r>
            <a:r>
              <a:rPr lang="en-IN" dirty="0"/>
              <a:t> </a:t>
            </a:r>
          </a:p>
          <a:p>
            <a:pPr marL="135464" indent="0">
              <a:spcBef>
                <a:spcPts val="0"/>
              </a:spcBef>
              <a:buNone/>
            </a:pPr>
            <a:r>
              <a:rPr lang="en-IN" dirty="0"/>
              <a:t>volumes: </a:t>
            </a:r>
          </a:p>
          <a:p>
            <a:pPr marL="135464" indent="0">
              <a:spcBef>
                <a:spcPts val="0"/>
              </a:spcBef>
              <a:buNone/>
            </a:pPr>
            <a:r>
              <a:rPr lang="en-IN" dirty="0"/>
              <a:t>   logvolume01: {}</a:t>
            </a:r>
            <a:endParaRPr lang="en-US" dirty="0"/>
          </a:p>
        </p:txBody>
      </p:sp>
    </p:spTree>
    <p:extLst>
      <p:ext uri="{BB962C8B-B14F-4D97-AF65-F5344CB8AC3E}">
        <p14:creationId xmlns:p14="http://schemas.microsoft.com/office/powerpoint/2010/main" val="4199319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350626-31C4-6847-89B8-982EC87FF2E6}"/>
              </a:ext>
            </a:extLst>
          </p:cNvPr>
          <p:cNvSpPr>
            <a:spLocks noGrp="1"/>
          </p:cNvSpPr>
          <p:nvPr>
            <p:ph type="sldNum" idx="12"/>
          </p:nvPr>
        </p:nvSpPr>
        <p:spPr/>
        <p:txBody>
          <a:bodyPr/>
          <a:lstStyle/>
          <a:p>
            <a:fld id="{00000000-1234-1234-1234-123412341234}" type="slidenum">
              <a:rPr lang="en" smtClean="0"/>
              <a:pPr/>
              <a:t>71</a:t>
            </a:fld>
            <a:endParaRPr lang="en" dirty="0"/>
          </a:p>
        </p:txBody>
      </p:sp>
      <p:sp>
        <p:nvSpPr>
          <p:cNvPr id="3" name="Title 2">
            <a:extLst>
              <a:ext uri="{FF2B5EF4-FFF2-40B4-BE49-F238E27FC236}">
                <a16:creationId xmlns:a16="http://schemas.microsoft.com/office/drawing/2014/main" id="{2AD5E49B-C2F6-5A4C-8D2F-6B914EBF13B5}"/>
              </a:ext>
            </a:extLst>
          </p:cNvPr>
          <p:cNvSpPr>
            <a:spLocks noGrp="1"/>
          </p:cNvSpPr>
          <p:nvPr>
            <p:ph type="title"/>
          </p:nvPr>
        </p:nvSpPr>
        <p:spPr/>
        <p:txBody>
          <a:bodyPr/>
          <a:lstStyle/>
          <a:p>
            <a:r>
              <a:rPr lang="en-US" dirty="0"/>
              <a:t>Docker Compose</a:t>
            </a:r>
          </a:p>
        </p:txBody>
      </p:sp>
      <p:sp>
        <p:nvSpPr>
          <p:cNvPr id="4" name="Text Placeholder 3">
            <a:extLst>
              <a:ext uri="{FF2B5EF4-FFF2-40B4-BE49-F238E27FC236}">
                <a16:creationId xmlns:a16="http://schemas.microsoft.com/office/drawing/2014/main" id="{0D2E1B14-1003-F14E-941B-F15CF57DB9F9}"/>
              </a:ext>
            </a:extLst>
          </p:cNvPr>
          <p:cNvSpPr>
            <a:spLocks noGrp="1"/>
          </p:cNvSpPr>
          <p:nvPr>
            <p:ph type="body" idx="1"/>
          </p:nvPr>
        </p:nvSpPr>
        <p:spPr/>
        <p:txBody>
          <a:bodyPr/>
          <a:lstStyle/>
          <a:p>
            <a:pPr marL="135464" indent="0">
              <a:buNone/>
            </a:pPr>
            <a:r>
              <a:rPr lang="en-IN" dirty="0"/>
              <a:t>Compose has commands for managing the whole lifecycle of your application:</a:t>
            </a:r>
          </a:p>
          <a:p>
            <a:r>
              <a:rPr lang="en-IN" dirty="0"/>
              <a:t>Start, stop, and rebuild services</a:t>
            </a:r>
          </a:p>
          <a:p>
            <a:r>
              <a:rPr lang="en-IN" dirty="0"/>
              <a:t>View the status of running services</a:t>
            </a:r>
          </a:p>
          <a:p>
            <a:r>
              <a:rPr lang="en-IN" dirty="0"/>
              <a:t>Stream the log output of running services</a:t>
            </a:r>
          </a:p>
          <a:p>
            <a:r>
              <a:rPr lang="en-IN" dirty="0"/>
              <a:t>Run a one-off command on a service</a:t>
            </a:r>
          </a:p>
          <a:p>
            <a:pPr marL="135464" indent="0">
              <a:buNone/>
            </a:pPr>
            <a:endParaRPr lang="en-US" dirty="0"/>
          </a:p>
        </p:txBody>
      </p:sp>
    </p:spTree>
    <p:extLst>
      <p:ext uri="{BB962C8B-B14F-4D97-AF65-F5344CB8AC3E}">
        <p14:creationId xmlns:p14="http://schemas.microsoft.com/office/powerpoint/2010/main" val="2427566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CDFD25-5E29-C543-9B8C-837343C51E00}"/>
              </a:ext>
            </a:extLst>
          </p:cNvPr>
          <p:cNvSpPr>
            <a:spLocks noGrp="1"/>
          </p:cNvSpPr>
          <p:nvPr>
            <p:ph type="sldNum" idx="12"/>
          </p:nvPr>
        </p:nvSpPr>
        <p:spPr/>
        <p:txBody>
          <a:bodyPr/>
          <a:lstStyle/>
          <a:p>
            <a:fld id="{00000000-1234-1234-1234-123412341234}" type="slidenum">
              <a:rPr lang="en" smtClean="0"/>
              <a:pPr/>
              <a:t>72</a:t>
            </a:fld>
            <a:endParaRPr lang="en" dirty="0"/>
          </a:p>
        </p:txBody>
      </p:sp>
      <p:sp>
        <p:nvSpPr>
          <p:cNvPr id="3" name="Title 2">
            <a:extLst>
              <a:ext uri="{FF2B5EF4-FFF2-40B4-BE49-F238E27FC236}">
                <a16:creationId xmlns:a16="http://schemas.microsoft.com/office/drawing/2014/main" id="{B7024C13-AECE-E84A-BC0F-D5E0036CA14D}"/>
              </a:ext>
            </a:extLst>
          </p:cNvPr>
          <p:cNvSpPr>
            <a:spLocks noGrp="1"/>
          </p:cNvSpPr>
          <p:nvPr>
            <p:ph type="title"/>
          </p:nvPr>
        </p:nvSpPr>
        <p:spPr/>
        <p:txBody>
          <a:bodyPr/>
          <a:lstStyle/>
          <a:p>
            <a:r>
              <a:rPr lang="en-IN" dirty="0"/>
              <a:t>Docker Swarm</a:t>
            </a:r>
            <a:endParaRPr lang="en-US" dirty="0"/>
          </a:p>
        </p:txBody>
      </p:sp>
      <p:sp>
        <p:nvSpPr>
          <p:cNvPr id="4" name="Text Placeholder 3">
            <a:extLst>
              <a:ext uri="{FF2B5EF4-FFF2-40B4-BE49-F238E27FC236}">
                <a16:creationId xmlns:a16="http://schemas.microsoft.com/office/drawing/2014/main" id="{33EC059E-7C1A-7841-9006-71F1017559E8}"/>
              </a:ext>
            </a:extLst>
          </p:cNvPr>
          <p:cNvSpPr>
            <a:spLocks noGrp="1"/>
          </p:cNvSpPr>
          <p:nvPr>
            <p:ph type="body" idx="1"/>
          </p:nvPr>
        </p:nvSpPr>
        <p:spPr/>
        <p:txBody>
          <a:bodyPr/>
          <a:lstStyle/>
          <a:p>
            <a:pPr marL="135464" indent="0">
              <a:buNone/>
            </a:pPr>
            <a:r>
              <a:rPr lang="en-IN" dirty="0"/>
              <a:t>	Docker swarm is a container orchestration tool, meaning that it allows the user to manage multiple containers deployed across multiple host machines</a:t>
            </a:r>
          </a:p>
          <a:p>
            <a:pPr marL="135464" indent="0">
              <a:buNone/>
            </a:pPr>
            <a:endParaRPr lang="en-IN" dirty="0"/>
          </a:p>
          <a:p>
            <a:pPr marL="135464" indent="0">
              <a:buNone/>
            </a:pPr>
            <a:r>
              <a:rPr lang="en-IN" dirty="0"/>
              <a:t>	One of the key benefits associated with the operation of a docker swarm is the high level of availability offered for applications. In a docker swarm, there are typically several worker nodes and at least one manager node that is responsible for handling the worker nodes' resources efficiently and ensuring that the cluster operates efficiently.</a:t>
            </a:r>
          </a:p>
          <a:p>
            <a:pPr marL="135464" indent="0">
              <a:buNone/>
            </a:pPr>
            <a:endParaRPr lang="en-IN" dirty="0"/>
          </a:p>
          <a:p>
            <a:pPr marL="135464" indent="0">
              <a:buNone/>
            </a:pPr>
            <a:r>
              <a:rPr lang="en-IN" dirty="0"/>
              <a:t>Docker Swarm has two types of services: replicated and global.</a:t>
            </a:r>
          </a:p>
          <a:p>
            <a:r>
              <a:rPr lang="en-IN" b="1" dirty="0"/>
              <a:t>Replicated services: </a:t>
            </a:r>
            <a:r>
              <a:rPr lang="en-IN" dirty="0"/>
              <a:t>Swarm mode replicated services functions by you specifying a number of replica tasks for the swarm manager to assign to available nodes.</a:t>
            </a:r>
          </a:p>
          <a:p>
            <a:r>
              <a:rPr lang="en-IN" b="1" dirty="0"/>
              <a:t>Global services: </a:t>
            </a:r>
            <a:r>
              <a:rPr lang="en-IN" dirty="0"/>
              <a:t>Global services function by using the swam manager to schedule one task to each available node that meets the services constraints and resource requirements.</a:t>
            </a:r>
            <a:br>
              <a:rPr lang="en-IN" dirty="0"/>
            </a:br>
            <a:endParaRPr lang="en-US" dirty="0"/>
          </a:p>
        </p:txBody>
      </p:sp>
    </p:spTree>
    <p:extLst>
      <p:ext uri="{BB962C8B-B14F-4D97-AF65-F5344CB8AC3E}">
        <p14:creationId xmlns:p14="http://schemas.microsoft.com/office/powerpoint/2010/main" val="376610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8"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915400" y="35052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39"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067800" y="36576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0"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220200" y="38100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41"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372600" y="39624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42"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525000" y="41148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43"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677400" y="42672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44"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829800" y="44196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5"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982200" y="45720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6"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10134600" y="47244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28"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083301" y="3749675"/>
            <a:ext cx="669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26"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372226" y="3902075"/>
            <a:ext cx="669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7" name="Rectangle 2"/>
          <p:cNvSpPr>
            <a:spLocks noGrp="1" noChangeArrowheads="1"/>
          </p:cNvSpPr>
          <p:nvPr>
            <p:ph type="title"/>
          </p:nvPr>
        </p:nvSpPr>
        <p:spPr/>
        <p:txBody>
          <a:bodyPr/>
          <a:lstStyle/>
          <a:p>
            <a:r>
              <a:rPr lang="en-US" altLang="en-US"/>
              <a:t>Computers in 1990s</a:t>
            </a:r>
          </a:p>
        </p:txBody>
      </p:sp>
      <p:sp>
        <p:nvSpPr>
          <p:cNvPr id="95235" name="Rectangle 3"/>
          <p:cNvSpPr>
            <a:spLocks noGrp="1" noChangeArrowheads="1"/>
          </p:cNvSpPr>
          <p:nvPr>
            <p:ph type="body" idx="1"/>
          </p:nvPr>
        </p:nvSpPr>
        <p:spPr/>
        <p:txBody>
          <a:bodyPr rtlCol="0">
            <a:normAutofit/>
          </a:bodyPr>
          <a:lstStyle/>
          <a:p>
            <a:pPr>
              <a:lnSpc>
                <a:spcPct val="90000"/>
              </a:lnSpc>
              <a:defRPr/>
            </a:pPr>
            <a:r>
              <a:rPr lang="en-US"/>
              <a:t>Fast Forward to the 1990s</a:t>
            </a:r>
          </a:p>
          <a:p>
            <a:pPr lvl="1">
              <a:lnSpc>
                <a:spcPct val="90000"/>
              </a:lnSpc>
              <a:defRPr/>
            </a:pPr>
            <a:r>
              <a:rPr lang="en-US" sz="1600"/>
              <a:t>Intel/AMD servers now very popular (known as “x86” servers)</a:t>
            </a:r>
          </a:p>
          <a:p>
            <a:pPr lvl="1">
              <a:lnSpc>
                <a:spcPct val="90000"/>
              </a:lnSpc>
              <a:defRPr/>
            </a:pPr>
            <a:r>
              <a:rPr lang="en-US" sz="1600"/>
              <a:t>Each server runs Operating Systems such as Microsoft, Linux, or Netware</a:t>
            </a:r>
          </a:p>
          <a:p>
            <a:pPr lvl="1">
              <a:lnSpc>
                <a:spcPct val="90000"/>
              </a:lnSpc>
              <a:defRPr/>
            </a:pPr>
            <a:r>
              <a:rPr lang="en-US" sz="1600">
                <a:solidFill>
                  <a:schemeClr val="hlink"/>
                </a:solidFill>
              </a:rPr>
              <a:t>Companies put ONE operating system &amp; ONE application on each server</a:t>
            </a:r>
          </a:p>
          <a:p>
            <a:pPr lvl="1">
              <a:lnSpc>
                <a:spcPct val="90000"/>
              </a:lnSpc>
              <a:defRPr/>
            </a:pPr>
            <a:r>
              <a:rPr lang="en-US" sz="1600"/>
              <a:t>2 servers would grow to 6 servers, eventually to 50 or more servers!</a:t>
            </a:r>
          </a:p>
          <a:p>
            <a:pPr lvl="1">
              <a:lnSpc>
                <a:spcPct val="90000"/>
              </a:lnSpc>
              <a:defRPr/>
            </a:pPr>
            <a:r>
              <a:rPr lang="en-US" sz="1600"/>
              <a:t>Electricity and space (footprint) becomes a problem….</a:t>
            </a:r>
          </a:p>
          <a:p>
            <a:pPr>
              <a:lnSpc>
                <a:spcPct val="90000"/>
              </a:lnSpc>
              <a:buNone/>
              <a:defRPr/>
            </a:pPr>
            <a:endParaRPr lang="en-US" sz="1400"/>
          </a:p>
        </p:txBody>
      </p:sp>
      <p:sp>
        <p:nvSpPr>
          <p:cNvPr id="41999" name="Text Box 14"/>
          <p:cNvSpPr txBox="1">
            <a:spLocks noChangeArrowheads="1"/>
          </p:cNvSpPr>
          <p:nvPr/>
        </p:nvSpPr>
        <p:spPr bwMode="auto">
          <a:xfrm>
            <a:off x="1937451" y="5121275"/>
            <a:ext cx="643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File</a:t>
            </a:r>
          </a:p>
          <a:p>
            <a:pPr algn="ctr" eaLnBrk="1" hangingPunct="1"/>
            <a:r>
              <a:rPr lang="en-US" altLang="en-US" sz="1400" b="1">
                <a:solidFill>
                  <a:schemeClr val="tx1"/>
                </a:solidFill>
              </a:rPr>
              <a:t>Server</a:t>
            </a:r>
          </a:p>
        </p:txBody>
      </p:sp>
      <p:pic>
        <p:nvPicPr>
          <p:cNvPr id="42000" name="Picture 15"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2486026" y="3968750"/>
            <a:ext cx="669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1" name="Text Box 16"/>
          <p:cNvSpPr txBox="1">
            <a:spLocks noChangeArrowheads="1"/>
          </p:cNvSpPr>
          <p:nvPr/>
        </p:nvSpPr>
        <p:spPr bwMode="auto">
          <a:xfrm>
            <a:off x="2559751" y="5121275"/>
            <a:ext cx="643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Web</a:t>
            </a:r>
          </a:p>
          <a:p>
            <a:pPr algn="ctr" eaLnBrk="1" hangingPunct="1"/>
            <a:r>
              <a:rPr lang="en-US" altLang="en-US" sz="1400" b="1">
                <a:solidFill>
                  <a:schemeClr val="tx1"/>
                </a:solidFill>
              </a:rPr>
              <a:t>Server</a:t>
            </a:r>
          </a:p>
        </p:txBody>
      </p:sp>
      <p:pic>
        <p:nvPicPr>
          <p:cNvPr id="42002" name="Picture 13"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1876426" y="3968750"/>
            <a:ext cx="669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3" name="Text Box 17"/>
          <p:cNvSpPr txBox="1">
            <a:spLocks noChangeArrowheads="1"/>
          </p:cNvSpPr>
          <p:nvPr/>
        </p:nvSpPr>
        <p:spPr bwMode="auto">
          <a:xfrm>
            <a:off x="4693351" y="4968875"/>
            <a:ext cx="643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File</a:t>
            </a:r>
          </a:p>
          <a:p>
            <a:pPr algn="ctr" eaLnBrk="1" hangingPunct="1"/>
            <a:r>
              <a:rPr lang="en-US" altLang="en-US" sz="1400" b="1">
                <a:solidFill>
                  <a:schemeClr val="tx1"/>
                </a:solidFill>
              </a:rPr>
              <a:t>Server</a:t>
            </a:r>
          </a:p>
        </p:txBody>
      </p:sp>
      <p:pic>
        <p:nvPicPr>
          <p:cNvPr id="42004" name="Picture 18"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5457826" y="3749675"/>
            <a:ext cx="669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5" name="Text Box 19"/>
          <p:cNvSpPr txBox="1">
            <a:spLocks noChangeArrowheads="1"/>
          </p:cNvSpPr>
          <p:nvPr/>
        </p:nvSpPr>
        <p:spPr bwMode="auto">
          <a:xfrm>
            <a:off x="5379151" y="5197475"/>
            <a:ext cx="643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Web</a:t>
            </a:r>
          </a:p>
          <a:p>
            <a:pPr algn="ctr" eaLnBrk="1" hangingPunct="1"/>
            <a:r>
              <a:rPr lang="en-US" altLang="en-US" sz="1400" b="1">
                <a:solidFill>
                  <a:schemeClr val="tx1"/>
                </a:solidFill>
              </a:rPr>
              <a:t>Server</a:t>
            </a:r>
          </a:p>
        </p:txBody>
      </p:sp>
      <p:pic>
        <p:nvPicPr>
          <p:cNvPr id="42006" name="Picture 20" descr="image"/>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4848226" y="3749675"/>
            <a:ext cx="669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7" name="Text Box 21"/>
          <p:cNvSpPr txBox="1">
            <a:spLocks noChangeArrowheads="1"/>
          </p:cNvSpPr>
          <p:nvPr/>
        </p:nvSpPr>
        <p:spPr bwMode="auto">
          <a:xfrm>
            <a:off x="6522151" y="4968875"/>
            <a:ext cx="643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File</a:t>
            </a:r>
          </a:p>
          <a:p>
            <a:pPr algn="ctr" eaLnBrk="1" hangingPunct="1"/>
            <a:r>
              <a:rPr lang="en-US" altLang="en-US" sz="1400" b="1">
                <a:solidFill>
                  <a:schemeClr val="tx1"/>
                </a:solidFill>
              </a:rPr>
              <a:t>Server</a:t>
            </a:r>
          </a:p>
        </p:txBody>
      </p:sp>
      <p:sp>
        <p:nvSpPr>
          <p:cNvPr id="42008" name="Text Box 23"/>
          <p:cNvSpPr txBox="1">
            <a:spLocks noChangeArrowheads="1"/>
          </p:cNvSpPr>
          <p:nvPr/>
        </p:nvSpPr>
        <p:spPr bwMode="auto">
          <a:xfrm>
            <a:off x="5948668" y="5283200"/>
            <a:ext cx="7248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Domain</a:t>
            </a:r>
          </a:p>
          <a:p>
            <a:pPr algn="ctr" eaLnBrk="1" hangingPunct="1"/>
            <a:r>
              <a:rPr lang="en-US" altLang="en-US" sz="1400" b="1">
                <a:solidFill>
                  <a:schemeClr val="tx1"/>
                </a:solidFill>
              </a:rPr>
              <a:t>Server</a:t>
            </a:r>
          </a:p>
        </p:txBody>
      </p:sp>
      <p:pic>
        <p:nvPicPr>
          <p:cNvPr id="42009" name="Picture 24" descr="image"/>
          <p:cNvPicPr>
            <a:picLocks noChangeAspect="1" noChangeArrowheads="1"/>
          </p:cNvPicPr>
          <p:nvPr/>
        </p:nvPicPr>
        <p:blipFill>
          <a:blip r:embed="rId3">
            <a:extLst>
              <a:ext uri="{28A0092B-C50C-407E-A947-70E740481C1C}">
                <a14:useLocalDpi xmlns:a14="http://schemas.microsoft.com/office/drawing/2010/main" val="0"/>
              </a:ext>
            </a:extLst>
          </a:blip>
          <a:srcRect l="22400" t="9387" r="28098" b="3999"/>
          <a:stretch>
            <a:fillRect/>
          </a:stretch>
        </p:blipFill>
        <p:spPr bwMode="auto">
          <a:xfrm>
            <a:off x="5153025" y="4206875"/>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0" name="Text Box 25"/>
          <p:cNvSpPr txBox="1">
            <a:spLocks noChangeArrowheads="1"/>
          </p:cNvSpPr>
          <p:nvPr/>
        </p:nvSpPr>
        <p:spPr bwMode="auto">
          <a:xfrm>
            <a:off x="5531551" y="5578475"/>
            <a:ext cx="643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App</a:t>
            </a:r>
          </a:p>
          <a:p>
            <a:pPr algn="ctr" eaLnBrk="1" hangingPunct="1"/>
            <a:r>
              <a:rPr lang="en-US" altLang="en-US" sz="1400" b="1">
                <a:solidFill>
                  <a:schemeClr val="tx1"/>
                </a:solidFill>
              </a:rPr>
              <a:t>Server</a:t>
            </a:r>
          </a:p>
        </p:txBody>
      </p:sp>
      <p:sp>
        <p:nvSpPr>
          <p:cNvPr id="42011" name="Text Box 27"/>
          <p:cNvSpPr txBox="1">
            <a:spLocks noChangeArrowheads="1"/>
          </p:cNvSpPr>
          <p:nvPr/>
        </p:nvSpPr>
        <p:spPr bwMode="auto">
          <a:xfrm>
            <a:off x="4845751" y="5502275"/>
            <a:ext cx="643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DNS</a:t>
            </a:r>
          </a:p>
          <a:p>
            <a:pPr algn="ctr" eaLnBrk="1" hangingPunct="1"/>
            <a:r>
              <a:rPr lang="en-US" altLang="en-US" sz="1400" b="1">
                <a:solidFill>
                  <a:schemeClr val="tx1"/>
                </a:solidFill>
              </a:rPr>
              <a:t>Server</a:t>
            </a:r>
          </a:p>
        </p:txBody>
      </p:sp>
      <p:pic>
        <p:nvPicPr>
          <p:cNvPr id="42012" name="Picture 22" descr="image"/>
          <p:cNvPicPr>
            <a:picLocks noChangeAspect="1" noChangeArrowheads="1"/>
          </p:cNvPicPr>
          <p:nvPr/>
        </p:nvPicPr>
        <p:blipFill>
          <a:blip r:embed="rId3">
            <a:extLst>
              <a:ext uri="{28A0092B-C50C-407E-A947-70E740481C1C}">
                <a14:useLocalDpi xmlns:a14="http://schemas.microsoft.com/office/drawing/2010/main" val="0"/>
              </a:ext>
            </a:extLst>
          </a:blip>
          <a:srcRect l="22400" t="9387" r="28098" b="3999"/>
          <a:stretch>
            <a:fillRect/>
          </a:stretch>
        </p:blipFill>
        <p:spPr bwMode="auto">
          <a:xfrm>
            <a:off x="5838825" y="4206875"/>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3" name="Picture 29"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534400" y="35052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4" name="Picture 30"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686800" y="36576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5" name="Picture 31"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839200" y="38100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6" name="Picture 32"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991600" y="39624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7" name="Picture 33"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144000" y="41148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8" name="Picture 34"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296400" y="42672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9" name="Picture 35"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448800" y="44196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0" name="Picture 36"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601200" y="45720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1" name="Picture 37"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753600" y="47244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2" name="Picture 47"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153400" y="37338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3" name="Picture 48"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305800" y="38862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4" name="Picture 49"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458200" y="40386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5" name="Picture 50"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610600" y="41910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6" name="Picture 51"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763000" y="43434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7" name="Picture 52"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8915400" y="44958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8" name="Picture 53"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067800" y="46482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9" name="Picture 54"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220200" y="48006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0" name="Picture 55" descr="image"/>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9372600" y="4953000"/>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1" name="AutoShape 57"/>
          <p:cNvSpPr>
            <a:spLocks noChangeArrowheads="1"/>
          </p:cNvSpPr>
          <p:nvPr/>
        </p:nvSpPr>
        <p:spPr bwMode="auto">
          <a:xfrm>
            <a:off x="3505200" y="4495800"/>
            <a:ext cx="1066800" cy="304800"/>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2032" name="AutoShape 58"/>
          <p:cNvSpPr>
            <a:spLocks noChangeArrowheads="1"/>
          </p:cNvSpPr>
          <p:nvPr/>
        </p:nvSpPr>
        <p:spPr bwMode="auto">
          <a:xfrm>
            <a:off x="7239000" y="4572000"/>
            <a:ext cx="1066800" cy="304800"/>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42033" name="Text Box 59"/>
          <p:cNvSpPr txBox="1">
            <a:spLocks noChangeArrowheads="1"/>
          </p:cNvSpPr>
          <p:nvPr/>
        </p:nvSpPr>
        <p:spPr bwMode="auto">
          <a:xfrm>
            <a:off x="8807727" y="5486400"/>
            <a:ext cx="17155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Each Server Running </a:t>
            </a:r>
          </a:p>
          <a:p>
            <a:pPr algn="ctr" eaLnBrk="1" hangingPunct="1"/>
            <a:r>
              <a:rPr lang="en-US" altLang="en-US" sz="1400" b="1">
                <a:solidFill>
                  <a:schemeClr val="tx1"/>
                </a:solidFill>
              </a:rPr>
              <a:t>1 Application</a:t>
            </a:r>
          </a:p>
        </p:txBody>
      </p:sp>
    </p:spTree>
    <p:extLst>
      <p:ext uri="{BB962C8B-B14F-4D97-AF65-F5344CB8AC3E}">
        <p14:creationId xmlns:p14="http://schemas.microsoft.com/office/powerpoint/2010/main" val="1410009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Computers in 2000s</a:t>
            </a:r>
          </a:p>
        </p:txBody>
      </p:sp>
      <p:sp>
        <p:nvSpPr>
          <p:cNvPr id="43011" name="Rectangle 3"/>
          <p:cNvSpPr>
            <a:spLocks noGrp="1" noChangeArrowheads="1"/>
          </p:cNvSpPr>
          <p:nvPr>
            <p:ph type="body" idx="1"/>
          </p:nvPr>
        </p:nvSpPr>
        <p:spPr/>
        <p:txBody>
          <a:bodyPr/>
          <a:lstStyle/>
          <a:p>
            <a:pPr>
              <a:lnSpc>
                <a:spcPct val="90000"/>
              </a:lnSpc>
            </a:pPr>
            <a:r>
              <a:rPr lang="en-US" altLang="en-US" dirty="0"/>
              <a:t>Fast Forward to the 2000s</a:t>
            </a:r>
          </a:p>
          <a:p>
            <a:pPr lvl="1">
              <a:lnSpc>
                <a:spcPct val="90000"/>
              </a:lnSpc>
            </a:pPr>
            <a:r>
              <a:rPr lang="en-US" altLang="en-US" sz="1600" dirty="0"/>
              <a:t>Manufacturers </a:t>
            </a:r>
            <a:r>
              <a:rPr lang="en-US" altLang="en-US" sz="1600" b="1" dirty="0"/>
              <a:t>“to the rescue”!</a:t>
            </a:r>
          </a:p>
          <a:p>
            <a:pPr lvl="1">
              <a:lnSpc>
                <a:spcPct val="90000"/>
              </a:lnSpc>
            </a:pPr>
            <a:r>
              <a:rPr lang="en-US" altLang="en-US" sz="1600" dirty="0"/>
              <a:t>Focus on making servers small </a:t>
            </a:r>
          </a:p>
          <a:p>
            <a:pPr lvl="1">
              <a:lnSpc>
                <a:spcPct val="90000"/>
              </a:lnSpc>
            </a:pPr>
            <a:r>
              <a:rPr lang="en-US" altLang="en-US" sz="1600" dirty="0"/>
              <a:t>“Rack” form factors (6-20 servers per cabinet)</a:t>
            </a:r>
          </a:p>
          <a:p>
            <a:pPr lvl="1">
              <a:lnSpc>
                <a:spcPct val="90000"/>
              </a:lnSpc>
            </a:pPr>
            <a:r>
              <a:rPr lang="en-US" altLang="en-US" sz="1600" dirty="0"/>
              <a:t>“Blade” form factors (30-60 servers per cabinet)</a:t>
            </a:r>
          </a:p>
          <a:p>
            <a:pPr lvl="1">
              <a:lnSpc>
                <a:spcPct val="90000"/>
              </a:lnSpc>
            </a:pPr>
            <a:r>
              <a:rPr lang="en-US" altLang="en-US" sz="1600" dirty="0"/>
              <a:t>Space/footprint problem helped….some</a:t>
            </a:r>
          </a:p>
          <a:p>
            <a:pPr lvl="1">
              <a:lnSpc>
                <a:spcPct val="90000"/>
              </a:lnSpc>
            </a:pPr>
            <a:r>
              <a:rPr lang="en-US" altLang="en-US" sz="1600" dirty="0">
                <a:solidFill>
                  <a:schemeClr val="hlink"/>
                </a:solidFill>
              </a:rPr>
              <a:t>Electricity and heat still a problem</a:t>
            </a:r>
          </a:p>
          <a:p>
            <a:pPr marL="745049" lvl="1" indent="0">
              <a:lnSpc>
                <a:spcPct val="90000"/>
              </a:lnSpc>
              <a:buNone/>
            </a:pPr>
            <a:endParaRPr lang="en-US" altLang="en-US" sz="1600" dirty="0">
              <a:solidFill>
                <a:schemeClr val="hlink"/>
              </a:solidFill>
            </a:endParaRPr>
          </a:p>
          <a:p>
            <a:pPr>
              <a:lnSpc>
                <a:spcPct val="90000"/>
              </a:lnSpc>
            </a:pPr>
            <a:r>
              <a:rPr lang="en-US" altLang="en-US" dirty="0"/>
              <a:t>As Servers Got Faster…</a:t>
            </a:r>
          </a:p>
          <a:p>
            <a:pPr lvl="1">
              <a:lnSpc>
                <a:spcPct val="90000"/>
              </a:lnSpc>
            </a:pPr>
            <a:r>
              <a:rPr lang="en-US" altLang="en-US" sz="1600" dirty="0"/>
              <a:t>Server utilization became even lower</a:t>
            </a:r>
          </a:p>
          <a:p>
            <a:pPr lvl="1">
              <a:lnSpc>
                <a:spcPct val="90000"/>
              </a:lnSpc>
            </a:pPr>
            <a:r>
              <a:rPr lang="en-US" altLang="en-US" sz="1600" dirty="0"/>
              <a:t>Average server utilization ranges between 4 -10%</a:t>
            </a:r>
          </a:p>
          <a:p>
            <a:pPr lvl="1">
              <a:lnSpc>
                <a:spcPct val="90000"/>
              </a:lnSpc>
            </a:pPr>
            <a:r>
              <a:rPr lang="en-US" altLang="en-US" sz="1600" u="sng" dirty="0">
                <a:solidFill>
                  <a:schemeClr val="hlink"/>
                </a:solidFill>
                <a:latin typeface="Arial" panose="020B0604020202020204" pitchFamily="34" charset="0"/>
              </a:rPr>
              <a:t>STILL</a:t>
            </a:r>
            <a:r>
              <a:rPr lang="en-US" altLang="en-US" sz="1600" dirty="0">
                <a:solidFill>
                  <a:schemeClr val="hlink"/>
                </a:solidFill>
                <a:latin typeface="Arial" panose="020B0604020202020204" pitchFamily="34" charset="0"/>
              </a:rPr>
              <a:t> one application per server</a:t>
            </a:r>
          </a:p>
          <a:p>
            <a:pPr>
              <a:lnSpc>
                <a:spcPct val="90000"/>
              </a:lnSpc>
            </a:pPr>
            <a:endParaRPr lang="en-US" altLang="en-US" sz="1600" dirty="0">
              <a:solidFill>
                <a:schemeClr val="hlink"/>
              </a:solidFill>
            </a:endParaRPr>
          </a:p>
          <a:p>
            <a:pPr lvl="1">
              <a:lnSpc>
                <a:spcPct val="90000"/>
              </a:lnSpc>
            </a:pPr>
            <a:endParaRPr lang="en-US" altLang="en-US" sz="1600" dirty="0"/>
          </a:p>
          <a:p>
            <a:pPr>
              <a:lnSpc>
                <a:spcPct val="90000"/>
              </a:lnSpc>
              <a:buFontTx/>
              <a:buNone/>
            </a:pPr>
            <a:endParaRPr lang="en-US" altLang="en-US" sz="1600" dirty="0"/>
          </a:p>
        </p:txBody>
      </p:sp>
      <p:pic>
        <p:nvPicPr>
          <p:cNvPr id="43012" name="Picture 4" descr="29812995_756b77848b"/>
          <p:cNvPicPr>
            <a:picLocks noChangeAspect="1" noChangeArrowheads="1"/>
          </p:cNvPicPr>
          <p:nvPr/>
        </p:nvPicPr>
        <p:blipFill>
          <a:blip r:embed="rId2">
            <a:extLst>
              <a:ext uri="{28A0092B-C50C-407E-A947-70E740481C1C}">
                <a14:useLocalDpi xmlns:a14="http://schemas.microsoft.com/office/drawing/2010/main" val="0"/>
              </a:ext>
            </a:extLst>
          </a:blip>
          <a:srcRect l="30400" r="13600" b="8267"/>
          <a:stretch>
            <a:fillRect/>
          </a:stretch>
        </p:blipFill>
        <p:spPr bwMode="auto">
          <a:xfrm>
            <a:off x="8153400" y="3276600"/>
            <a:ext cx="2108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5"/>
          <p:cNvSpPr txBox="1">
            <a:spLocks noChangeArrowheads="1"/>
          </p:cNvSpPr>
          <p:nvPr/>
        </p:nvSpPr>
        <p:spPr bwMode="auto">
          <a:xfrm>
            <a:off x="7848600" y="5867400"/>
            <a:ext cx="264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400" b="1">
                <a:solidFill>
                  <a:schemeClr val="tx1"/>
                </a:solidFill>
                <a:latin typeface="Arial" panose="020B0604020202020204" pitchFamily="34" charset="0"/>
              </a:rPr>
              <a:t>Example Dell “Rack” Servers</a:t>
            </a:r>
          </a:p>
        </p:txBody>
      </p:sp>
      <p:pic>
        <p:nvPicPr>
          <p:cNvPr id="43014" name="Picture 6" descr="4191-cClassFront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16002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Text Box 7"/>
          <p:cNvSpPr txBox="1">
            <a:spLocks noChangeArrowheads="1"/>
          </p:cNvSpPr>
          <p:nvPr/>
        </p:nvSpPr>
        <p:spPr bwMode="auto">
          <a:xfrm>
            <a:off x="7772400" y="2819400"/>
            <a:ext cx="2622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400" b="1">
                <a:solidFill>
                  <a:schemeClr val="tx1"/>
                </a:solidFill>
                <a:latin typeface="Arial" panose="020B0604020202020204" pitchFamily="34" charset="0"/>
              </a:rPr>
              <a:t>Example HP “Blade” Servers</a:t>
            </a:r>
          </a:p>
        </p:txBody>
      </p:sp>
    </p:spTree>
    <p:extLst>
      <p:ext uri="{BB962C8B-B14F-4D97-AF65-F5344CB8AC3E}">
        <p14:creationId xmlns:p14="http://schemas.microsoft.com/office/powerpoint/2010/main" val="3370340532"/>
      </p:ext>
    </p:extLst>
  </p:cSld>
  <p:clrMapOvr>
    <a:masterClrMapping/>
  </p:clrMapOvr>
</p:sld>
</file>

<file path=ppt/theme/theme1.xml><?xml version="1.0" encoding="utf-8"?>
<a:theme xmlns:a="http://schemas.openxmlformats.org/drawingml/2006/main" name="Arvira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4995</TotalTime>
  <Words>5023</Words>
  <Application>Microsoft Macintosh PowerPoint</Application>
  <PresentationFormat>Widescreen</PresentationFormat>
  <Paragraphs>897</Paragraphs>
  <Slides>72</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MS PGothic</vt:lpstr>
      <vt:lpstr>Arial</vt:lpstr>
      <vt:lpstr>Arial Narrow</vt:lpstr>
      <vt:lpstr>Calibri</vt:lpstr>
      <vt:lpstr>Courier New</vt:lpstr>
      <vt:lpstr>Karla</vt:lpstr>
      <vt:lpstr>Montserrat</vt:lpstr>
      <vt:lpstr>Times New Roman</vt:lpstr>
      <vt:lpstr>Trebuchet MS</vt:lpstr>
      <vt:lpstr>Wingdings</vt:lpstr>
      <vt:lpstr>Arviragus template</vt:lpstr>
      <vt:lpstr>Virtualization Introduction</vt:lpstr>
      <vt:lpstr>Moore’s law</vt:lpstr>
      <vt:lpstr>Technology Advances</vt:lpstr>
      <vt:lpstr>What is Virtulaization?</vt:lpstr>
      <vt:lpstr>What is Virtualization?</vt:lpstr>
      <vt:lpstr>Virtualization History</vt:lpstr>
      <vt:lpstr>Virtualization on a Mainframe</vt:lpstr>
      <vt:lpstr>Computers in 1990s</vt:lpstr>
      <vt:lpstr>Computers in 2000s</vt:lpstr>
      <vt:lpstr>Virtualization is the Key</vt:lpstr>
      <vt:lpstr>Traditional Physical Server</vt:lpstr>
      <vt:lpstr>New Architecture: Virtual Server</vt:lpstr>
      <vt:lpstr>Virtualization Layer Explored</vt:lpstr>
      <vt:lpstr>What is Hypervisor?</vt:lpstr>
      <vt:lpstr>Hypervisor-based virtualization</vt:lpstr>
      <vt:lpstr>OS virtualization</vt:lpstr>
      <vt:lpstr>OS virtualization</vt:lpstr>
      <vt:lpstr>OS virtualization</vt:lpstr>
      <vt:lpstr>Application virtualization</vt:lpstr>
      <vt:lpstr>Virtual Machines Explored</vt:lpstr>
      <vt:lpstr>Virtualization Benefits</vt:lpstr>
      <vt:lpstr>Docker Introduction</vt:lpstr>
      <vt:lpstr>Agenda</vt:lpstr>
      <vt:lpstr>What is Docker?</vt:lpstr>
      <vt:lpstr>Market View: Evolution of IT</vt:lpstr>
      <vt:lpstr>Challenges</vt:lpstr>
      <vt:lpstr>The Challenge</vt:lpstr>
      <vt:lpstr>Results in N X N compatibility nightmare</vt:lpstr>
      <vt:lpstr>The Analogy</vt:lpstr>
      <vt:lpstr>Also an NxN Matrix</vt:lpstr>
      <vt:lpstr>Solution: Intermodal Shipping Container</vt:lpstr>
      <vt:lpstr>This eliminated the NXN problem…</vt:lpstr>
      <vt:lpstr>and spawned an Intermodal Shipping Container Ecosystem</vt:lpstr>
      <vt:lpstr>Docker is a shipping container system for  code</vt:lpstr>
      <vt:lpstr>Or…put more simply</vt:lpstr>
      <vt:lpstr>Docker solves the NXN problem</vt:lpstr>
      <vt:lpstr>What is Docker?</vt:lpstr>
      <vt:lpstr>Why containers matter</vt:lpstr>
      <vt:lpstr>Why Developers Care</vt:lpstr>
      <vt:lpstr>Why Devops Cares?</vt:lpstr>
      <vt:lpstr>Virtualization Technologies</vt:lpstr>
      <vt:lpstr>Virtualization Technologies</vt:lpstr>
      <vt:lpstr>Virtualization Technologies</vt:lpstr>
      <vt:lpstr>Docker vs. Virtual Machine</vt:lpstr>
      <vt:lpstr>Docker Technology</vt:lpstr>
      <vt:lpstr>What are the basics of the Docker system?</vt:lpstr>
      <vt:lpstr>Changes and Updates</vt:lpstr>
      <vt:lpstr>Run Platforms</vt:lpstr>
      <vt:lpstr>Hello World</vt:lpstr>
      <vt:lpstr>Terminology – Image</vt:lpstr>
      <vt:lpstr>Terminology - Container</vt:lpstr>
      <vt:lpstr>Docker Architecture</vt:lpstr>
      <vt:lpstr>Image vs. Container</vt:lpstr>
      <vt:lpstr>Docker File</vt:lpstr>
      <vt:lpstr>Dockerfile Example</vt:lpstr>
      <vt:lpstr>Mount Volumes</vt:lpstr>
      <vt:lpstr>Publish Port</vt:lpstr>
      <vt:lpstr>Around Docker</vt:lpstr>
      <vt:lpstr>Docker Hub</vt:lpstr>
      <vt:lpstr>Docker Use Cases</vt:lpstr>
      <vt:lpstr>Docker Mind Map</vt:lpstr>
      <vt:lpstr>Documentation</vt:lpstr>
      <vt:lpstr>PID, Namespaces and CGroups</vt:lpstr>
      <vt:lpstr>Namespaces</vt:lpstr>
      <vt:lpstr>Namespaces</vt:lpstr>
      <vt:lpstr>How do we know if two processes are in the same namespace ?</vt:lpstr>
      <vt:lpstr>CGroups</vt:lpstr>
      <vt:lpstr>In Short</vt:lpstr>
      <vt:lpstr>Docker Compose</vt:lpstr>
      <vt:lpstr>Example Compse.yaml</vt:lpstr>
      <vt:lpstr>Docker Compose</vt:lpstr>
      <vt:lpstr>Docker Swarm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Rabbitmq</dc:title>
  <dc:creator>siva</dc:creator>
  <cp:lastModifiedBy>Microsoft Office User</cp:lastModifiedBy>
  <cp:revision>56</cp:revision>
  <dcterms:created xsi:type="dcterms:W3CDTF">2019-01-17T14:04:38Z</dcterms:created>
  <dcterms:modified xsi:type="dcterms:W3CDTF">2021-09-24T03:04:32Z</dcterms:modified>
</cp:coreProperties>
</file>